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sldIdLst>
    <p:sldId id="256" r:id="rId5"/>
    <p:sldId id="1802" r:id="rId6"/>
    <p:sldId id="1804" r:id="rId7"/>
    <p:sldId id="1810" r:id="rId8"/>
    <p:sldId id="1788" r:id="rId9"/>
    <p:sldId id="563" r:id="rId10"/>
    <p:sldId id="1769" r:id="rId11"/>
    <p:sldId id="1784" r:id="rId12"/>
    <p:sldId id="1796" r:id="rId13"/>
    <p:sldId id="1797" r:id="rId14"/>
    <p:sldId id="1801" r:id="rId15"/>
    <p:sldId id="1786" r:id="rId16"/>
    <p:sldId id="1789" r:id="rId17"/>
    <p:sldId id="1798" r:id="rId18"/>
    <p:sldId id="1806" r:id="rId19"/>
    <p:sldId id="1807" r:id="rId20"/>
    <p:sldId id="1803" r:id="rId21"/>
    <p:sldId id="1805" r:id="rId22"/>
    <p:sldId id="1808" r:id="rId23"/>
    <p:sldId id="1809" r:id="rId24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FB8CC3-A161-D774-60F3-8E32E1614575}" name="Giovanni Bisoffi" initials="GB" userId="S::bisoffi@infn.it::e6838f35-41d0-4cf1-a031-8f0934dce268" providerId="AD"/>
  <p188:author id="{FE6D9DFD-D8A2-AA3D-950E-982A6CE12228}" name="Luca Latronico" initials="LL" userId="S::latron@infn.it::e32ac87f-1b99-4658-9585-b3825a914a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0000FF"/>
    <a:srgbClr val="F5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2D1EDB-16A9-4B76-B2BD-FA09503B5DD0}" v="2" dt="2026-05-05T06:35:01.7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5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ovanni Bisoffi" userId="e6838f35-41d0-4cf1-a031-8f0934dce268" providerId="ADAL" clId="{B44ADB46-CA0A-4A12-80B5-8826AD148553}"/>
    <pc:docChg chg="custSel addSld modSld">
      <pc:chgData name="Giovanni Bisoffi" userId="e6838f35-41d0-4cf1-a031-8f0934dce268" providerId="ADAL" clId="{B44ADB46-CA0A-4A12-80B5-8826AD148553}" dt="2026-05-05T06:44:39.254" v="1106" actId="20577"/>
      <pc:docMkLst>
        <pc:docMk/>
      </pc:docMkLst>
      <pc:sldChg chg="modSp mod">
        <pc:chgData name="Giovanni Bisoffi" userId="e6838f35-41d0-4cf1-a031-8f0934dce268" providerId="ADAL" clId="{B44ADB46-CA0A-4A12-80B5-8826AD148553}" dt="2026-05-05T06:41:53.850" v="1040" actId="20577"/>
        <pc:sldMkLst>
          <pc:docMk/>
          <pc:sldMk cId="2416892646" sldId="256"/>
        </pc:sldMkLst>
        <pc:spChg chg="mod">
          <ac:chgData name="Giovanni Bisoffi" userId="e6838f35-41d0-4cf1-a031-8f0934dce268" providerId="ADAL" clId="{B44ADB46-CA0A-4A12-80B5-8826AD148553}" dt="2026-05-05T06:41:53.850" v="1040" actId="20577"/>
          <ac:spMkLst>
            <pc:docMk/>
            <pc:sldMk cId="2416892646" sldId="256"/>
            <ac:spMk id="5" creationId="{F18DD676-B753-4CB8-A8F7-2BEFC134999E}"/>
          </ac:spMkLst>
        </pc:spChg>
        <pc:spChg chg="mod">
          <ac:chgData name="Giovanni Bisoffi" userId="e6838f35-41d0-4cf1-a031-8f0934dce268" providerId="ADAL" clId="{B44ADB46-CA0A-4A12-80B5-8826AD148553}" dt="2026-05-03T09:33:39.069" v="19" actId="20577"/>
          <ac:spMkLst>
            <pc:docMk/>
            <pc:sldMk cId="2416892646" sldId="256"/>
            <ac:spMk id="11" creationId="{E604582E-2284-7B59-3AB1-780814E33785}"/>
          </ac:spMkLst>
        </pc:spChg>
        <pc:spChg chg="mod">
          <ac:chgData name="Giovanni Bisoffi" userId="e6838f35-41d0-4cf1-a031-8f0934dce268" providerId="ADAL" clId="{B44ADB46-CA0A-4A12-80B5-8826AD148553}" dt="2026-05-03T09:34:35.761" v="91" actId="20577"/>
          <ac:spMkLst>
            <pc:docMk/>
            <pc:sldMk cId="2416892646" sldId="256"/>
            <ac:spMk id="23" creationId="{B78A8BAD-8172-68F2-FA1B-5301CBCD5537}"/>
          </ac:spMkLst>
        </pc:spChg>
      </pc:sldChg>
      <pc:sldChg chg="modSp mod">
        <pc:chgData name="Giovanni Bisoffi" userId="e6838f35-41d0-4cf1-a031-8f0934dce268" providerId="ADAL" clId="{B44ADB46-CA0A-4A12-80B5-8826AD148553}" dt="2026-05-05T06:36:29.491" v="916" actId="27636"/>
        <pc:sldMkLst>
          <pc:docMk/>
          <pc:sldMk cId="2583260947" sldId="1769"/>
        </pc:sldMkLst>
        <pc:spChg chg="mod">
          <ac:chgData name="Giovanni Bisoffi" userId="e6838f35-41d0-4cf1-a031-8f0934dce268" providerId="ADAL" clId="{B44ADB46-CA0A-4A12-80B5-8826AD148553}" dt="2026-05-05T06:36:29.491" v="916" actId="27636"/>
          <ac:spMkLst>
            <pc:docMk/>
            <pc:sldMk cId="2583260947" sldId="1769"/>
            <ac:spMk id="3" creationId="{8E0A7F5F-E713-1D76-F1F5-EB1A1F41FF4B}"/>
          </ac:spMkLst>
        </pc:spChg>
      </pc:sldChg>
      <pc:sldChg chg="modSp mod">
        <pc:chgData name="Giovanni Bisoffi" userId="e6838f35-41d0-4cf1-a031-8f0934dce268" providerId="ADAL" clId="{B44ADB46-CA0A-4A12-80B5-8826AD148553}" dt="2026-05-05T06:34:10.648" v="878" actId="20577"/>
        <pc:sldMkLst>
          <pc:docMk/>
          <pc:sldMk cId="2935840230" sldId="1784"/>
        </pc:sldMkLst>
        <pc:spChg chg="mod">
          <ac:chgData name="Giovanni Bisoffi" userId="e6838f35-41d0-4cf1-a031-8f0934dce268" providerId="ADAL" clId="{B44ADB46-CA0A-4A12-80B5-8826AD148553}" dt="2026-05-05T06:34:10.648" v="878" actId="20577"/>
          <ac:spMkLst>
            <pc:docMk/>
            <pc:sldMk cId="2935840230" sldId="1784"/>
            <ac:spMk id="4" creationId="{D7E02206-3BA2-13F1-5A79-D35A6BC06D52}"/>
          </ac:spMkLst>
        </pc:spChg>
      </pc:sldChg>
      <pc:sldChg chg="addSp delSp modSp mod">
        <pc:chgData name="Giovanni Bisoffi" userId="e6838f35-41d0-4cf1-a031-8f0934dce268" providerId="ADAL" clId="{B44ADB46-CA0A-4A12-80B5-8826AD148553}" dt="2026-05-05T06:39:03.752" v="921" actId="1076"/>
        <pc:sldMkLst>
          <pc:docMk/>
          <pc:sldMk cId="3747618844" sldId="1788"/>
        </pc:sldMkLst>
        <pc:picChg chg="add mod">
          <ac:chgData name="Giovanni Bisoffi" userId="e6838f35-41d0-4cf1-a031-8f0934dce268" providerId="ADAL" clId="{B44ADB46-CA0A-4A12-80B5-8826AD148553}" dt="2026-05-05T06:39:03.752" v="921" actId="1076"/>
          <ac:picMkLst>
            <pc:docMk/>
            <pc:sldMk cId="3747618844" sldId="1788"/>
            <ac:picMk id="6" creationId="{BE5F8DF2-7CF2-4C2A-093F-BA660BD4AFF9}"/>
          </ac:picMkLst>
        </pc:picChg>
        <pc:picChg chg="del">
          <ac:chgData name="Giovanni Bisoffi" userId="e6838f35-41d0-4cf1-a031-8f0934dce268" providerId="ADAL" clId="{B44ADB46-CA0A-4A12-80B5-8826AD148553}" dt="2026-05-05T06:38:45.426" v="917" actId="478"/>
          <ac:picMkLst>
            <pc:docMk/>
            <pc:sldMk cId="3747618844" sldId="1788"/>
            <ac:picMk id="11" creationId="{D29D2BB9-0999-AC62-1FD0-0E342A038C1A}"/>
          </ac:picMkLst>
        </pc:picChg>
      </pc:sldChg>
      <pc:sldChg chg="modSp mod">
        <pc:chgData name="Giovanni Bisoffi" userId="e6838f35-41d0-4cf1-a031-8f0934dce268" providerId="ADAL" clId="{B44ADB46-CA0A-4A12-80B5-8826AD148553}" dt="2026-05-05T06:36:03.428" v="914" actId="1037"/>
        <pc:sldMkLst>
          <pc:docMk/>
          <pc:sldMk cId="2279246191" sldId="1796"/>
        </pc:sldMkLst>
        <pc:spChg chg="mod">
          <ac:chgData name="Giovanni Bisoffi" userId="e6838f35-41d0-4cf1-a031-8f0934dce268" providerId="ADAL" clId="{B44ADB46-CA0A-4A12-80B5-8826AD148553}" dt="2026-05-05T06:35:53.497" v="907" actId="1076"/>
          <ac:spMkLst>
            <pc:docMk/>
            <pc:sldMk cId="2279246191" sldId="1796"/>
            <ac:spMk id="3" creationId="{E7414A74-58C3-D604-7B6E-734B68717AA8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5" creationId="{2ACE01CE-F04E-22CF-98C4-7A0A5065CC23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6" creationId="{7283B876-0B36-7B21-FDAA-8D22FB6EF765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7" creationId="{A9903AAF-91D1-B152-86BC-10E1B88BBB32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8" creationId="{2D673DC2-D132-99D1-1A95-2A0F9F691318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9" creationId="{FDCEC08B-E619-268F-E32A-FFA8ED625B61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12" creationId="{9703FA8A-3C2F-E07E-0A67-BD8DA438B3F2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21" creationId="{F595F664-0462-AEC1-A3C0-E2C58BFC78C4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28" creationId="{67D4C6F0-EBAF-FF30-E607-27DFECE83481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54" creationId="{AC751B6A-94B4-A7BF-D7DE-A02620F36A34}"/>
          </ac:spMkLst>
        </pc:spChg>
        <pc:spChg chg="mod">
          <ac:chgData name="Giovanni Bisoffi" userId="e6838f35-41d0-4cf1-a031-8f0934dce268" providerId="ADAL" clId="{B44ADB46-CA0A-4A12-80B5-8826AD148553}" dt="2026-05-05T06:36:03.428" v="914" actId="1037"/>
          <ac:spMkLst>
            <pc:docMk/>
            <pc:sldMk cId="2279246191" sldId="1796"/>
            <ac:spMk id="55" creationId="{0AB648AC-1EB7-AF34-F550-1B39FCDE0D9A}"/>
          </ac:spMkLst>
        </pc:spChg>
      </pc:sldChg>
      <pc:sldChg chg="modSp mod">
        <pc:chgData name="Giovanni Bisoffi" userId="e6838f35-41d0-4cf1-a031-8f0934dce268" providerId="ADAL" clId="{B44ADB46-CA0A-4A12-80B5-8826AD148553}" dt="2026-05-05T06:42:59.561" v="1047" actId="255"/>
        <pc:sldMkLst>
          <pc:docMk/>
          <pc:sldMk cId="33975553" sldId="1806"/>
        </pc:sldMkLst>
        <pc:spChg chg="mod">
          <ac:chgData name="Giovanni Bisoffi" userId="e6838f35-41d0-4cf1-a031-8f0934dce268" providerId="ADAL" clId="{B44ADB46-CA0A-4A12-80B5-8826AD148553}" dt="2026-05-05T06:42:59.561" v="1047" actId="255"/>
          <ac:spMkLst>
            <pc:docMk/>
            <pc:sldMk cId="33975553" sldId="1806"/>
            <ac:spMk id="3" creationId="{765A76F2-E038-9EFE-1823-0D6EA1B8C323}"/>
          </ac:spMkLst>
        </pc:spChg>
      </pc:sldChg>
      <pc:sldChg chg="modSp mod">
        <pc:chgData name="Giovanni Bisoffi" userId="e6838f35-41d0-4cf1-a031-8f0934dce268" providerId="ADAL" clId="{B44ADB46-CA0A-4A12-80B5-8826AD148553}" dt="2026-05-05T06:44:39.254" v="1106" actId="20577"/>
        <pc:sldMkLst>
          <pc:docMk/>
          <pc:sldMk cId="1111410977" sldId="1809"/>
        </pc:sldMkLst>
        <pc:spChg chg="mod">
          <ac:chgData name="Giovanni Bisoffi" userId="e6838f35-41d0-4cf1-a031-8f0934dce268" providerId="ADAL" clId="{B44ADB46-CA0A-4A12-80B5-8826AD148553}" dt="2026-05-05T06:44:39.254" v="1106" actId="20577"/>
          <ac:spMkLst>
            <pc:docMk/>
            <pc:sldMk cId="1111410977" sldId="1809"/>
            <ac:spMk id="3" creationId="{07D5F611-D0BF-71B1-EFA8-584DB6B3B3F9}"/>
          </ac:spMkLst>
        </pc:spChg>
      </pc:sldChg>
      <pc:sldChg chg="addSp delSp modSp new mod">
        <pc:chgData name="Giovanni Bisoffi" userId="e6838f35-41d0-4cf1-a031-8f0934dce268" providerId="ADAL" clId="{B44ADB46-CA0A-4A12-80B5-8826AD148553}" dt="2026-05-05T06:42:08.079" v="1044" actId="20577"/>
        <pc:sldMkLst>
          <pc:docMk/>
          <pc:sldMk cId="4286846020" sldId="1810"/>
        </pc:sldMkLst>
        <pc:spChg chg="mod">
          <ac:chgData name="Giovanni Bisoffi" userId="e6838f35-41d0-4cf1-a031-8f0934dce268" providerId="ADAL" clId="{B44ADB46-CA0A-4A12-80B5-8826AD148553}" dt="2026-05-04T07:43:14.546" v="795" actId="1076"/>
          <ac:spMkLst>
            <pc:docMk/>
            <pc:sldMk cId="4286846020" sldId="1810"/>
            <ac:spMk id="2" creationId="{32D598B5-6A08-093A-CB85-CF145475836F}"/>
          </ac:spMkLst>
        </pc:spChg>
        <pc:spChg chg="mod">
          <ac:chgData name="Giovanni Bisoffi" userId="e6838f35-41d0-4cf1-a031-8f0934dce268" providerId="ADAL" clId="{B44ADB46-CA0A-4A12-80B5-8826AD148553}" dt="2026-05-05T06:42:08.079" v="1044" actId="20577"/>
          <ac:spMkLst>
            <pc:docMk/>
            <pc:sldMk cId="4286846020" sldId="1810"/>
            <ac:spMk id="3" creationId="{CC86B2DF-AA70-8C3D-031C-A0452C0ABB7A}"/>
          </ac:spMkLst>
        </pc:spChg>
        <pc:spChg chg="del">
          <ac:chgData name="Giovanni Bisoffi" userId="e6838f35-41d0-4cf1-a031-8f0934dce268" providerId="ADAL" clId="{B44ADB46-CA0A-4A12-80B5-8826AD148553}" dt="2026-05-04T07:30:24.340" v="93" actId="22"/>
          <ac:spMkLst>
            <pc:docMk/>
            <pc:sldMk cId="4286846020" sldId="1810"/>
            <ac:spMk id="4" creationId="{0BA9CE4E-E22B-7234-625C-A6787E1002DF}"/>
          </ac:spMkLst>
        </pc:spChg>
        <pc:spChg chg="add del mod">
          <ac:chgData name="Giovanni Bisoffi" userId="e6838f35-41d0-4cf1-a031-8f0934dce268" providerId="ADAL" clId="{B44ADB46-CA0A-4A12-80B5-8826AD148553}" dt="2026-05-04T07:37:41.041" v="780" actId="478"/>
          <ac:spMkLst>
            <pc:docMk/>
            <pc:sldMk cId="4286846020" sldId="1810"/>
            <ac:spMk id="9" creationId="{76FDC723-044C-A787-EB0C-99580C539C5E}"/>
          </ac:spMkLst>
        </pc:spChg>
        <pc:picChg chg="add del mod ord">
          <ac:chgData name="Giovanni Bisoffi" userId="e6838f35-41d0-4cf1-a031-8f0934dce268" providerId="ADAL" clId="{B44ADB46-CA0A-4A12-80B5-8826AD148553}" dt="2026-05-04T07:37:38.628" v="779" actId="478"/>
          <ac:picMkLst>
            <pc:docMk/>
            <pc:sldMk cId="4286846020" sldId="1810"/>
            <ac:picMk id="7" creationId="{9F542BF4-5DEE-6A04-554E-51CF6672F028}"/>
          </ac:picMkLst>
        </pc:picChg>
        <pc:picChg chg="add del mod">
          <ac:chgData name="Giovanni Bisoffi" userId="e6838f35-41d0-4cf1-a031-8f0934dce268" providerId="ADAL" clId="{B44ADB46-CA0A-4A12-80B5-8826AD148553}" dt="2026-05-04T07:42:45.574" v="786" actId="478"/>
          <ac:picMkLst>
            <pc:docMk/>
            <pc:sldMk cId="4286846020" sldId="1810"/>
            <ac:picMk id="11" creationId="{274A2928-E832-1102-8394-883B1AD3AAD4}"/>
          </ac:picMkLst>
        </pc:picChg>
        <pc:picChg chg="add mod">
          <ac:chgData name="Giovanni Bisoffi" userId="e6838f35-41d0-4cf1-a031-8f0934dce268" providerId="ADAL" clId="{B44ADB46-CA0A-4A12-80B5-8826AD148553}" dt="2026-05-04T07:42:57.196" v="789" actId="1076"/>
          <ac:picMkLst>
            <pc:docMk/>
            <pc:sldMk cId="4286846020" sldId="1810"/>
            <ac:picMk id="13" creationId="{FC84FECA-D6EE-DFD3-0BFD-87429CBCC876}"/>
          </ac:picMkLst>
        </pc:picChg>
        <pc:picChg chg="add mod">
          <ac:chgData name="Giovanni Bisoffi" userId="e6838f35-41d0-4cf1-a031-8f0934dce268" providerId="ADAL" clId="{B44ADB46-CA0A-4A12-80B5-8826AD148553}" dt="2026-05-04T07:45:56.607" v="799" actId="1076"/>
          <ac:picMkLst>
            <pc:docMk/>
            <pc:sldMk cId="4286846020" sldId="1810"/>
            <ac:picMk id="14" creationId="{59EB818A-DC4A-F4E2-895C-F966A16E8EC6}"/>
          </ac:picMkLst>
        </pc:picChg>
        <pc:picChg chg="add mod">
          <ac:chgData name="Giovanni Bisoffi" userId="e6838f35-41d0-4cf1-a031-8f0934dce268" providerId="ADAL" clId="{B44ADB46-CA0A-4A12-80B5-8826AD148553}" dt="2026-05-04T07:46:34.003" v="801" actId="1076"/>
          <ac:picMkLst>
            <pc:docMk/>
            <pc:sldMk cId="4286846020" sldId="1810"/>
            <ac:picMk id="16" creationId="{F4E829F1-C688-EE43-19A6-7D1DF6AFF14F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image" Target="../media/image16.svg"/><Relationship Id="rId4" Type="http://schemas.openxmlformats.org/officeDocument/2006/relationships/image" Target="../media/image1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svg"/><Relationship Id="rId1" Type="http://schemas.openxmlformats.org/officeDocument/2006/relationships/image" Target="../media/image16.sv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135065-2F51-48C9-9E08-6A0D81832B73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81EDBD-F557-4834-9C36-31378773D39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rgbClr val="0070C0"/>
              </a:solidFill>
              <a:latin typeface="Titillium"/>
            </a:rPr>
            <a:t>ET validation tests </a:t>
          </a:r>
          <a:r>
            <a:rPr lang="en-US" sz="1600" dirty="0">
              <a:latin typeface="Titillium"/>
            </a:rPr>
            <a:t>in low noise condition, noise-related experiments, ET prototypes</a:t>
          </a:r>
          <a:endParaRPr lang="en-US" sz="1600" dirty="0"/>
        </a:p>
      </dgm:t>
    </dgm:pt>
    <dgm:pt modelId="{30CEEFA3-7D11-459A-B51A-5B7525CDF18B}" type="parTrans" cxnId="{CE65E243-89BC-46B5-9760-C5B9C9E57855}">
      <dgm:prSet/>
      <dgm:spPr/>
      <dgm:t>
        <a:bodyPr/>
        <a:lstStyle/>
        <a:p>
          <a:endParaRPr lang="en-US"/>
        </a:p>
      </dgm:t>
    </dgm:pt>
    <dgm:pt modelId="{BD3D30FE-B399-4CC7-B57A-0902714DA8CB}" type="sibTrans" cxnId="{CE65E243-89BC-46B5-9760-C5B9C9E57855}">
      <dgm:prSet/>
      <dgm:spPr/>
      <dgm:t>
        <a:bodyPr/>
        <a:lstStyle/>
        <a:p>
          <a:endParaRPr lang="en-US"/>
        </a:p>
      </dgm:t>
    </dgm:pt>
    <dgm:pt modelId="{BE33B0CF-6E1C-4A15-A17C-D1472223165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solidFill>
                <a:srgbClr val="0070C0"/>
              </a:solidFill>
              <a:latin typeface="Titillium"/>
            </a:rPr>
            <a:t>A local seismic network </a:t>
          </a:r>
          <a:r>
            <a:rPr lang="en-US" sz="1600" dirty="0">
              <a:latin typeface="Titillium"/>
            </a:rPr>
            <a:t>to enhance weak signal detection for ET, study deep Earth structures from a low-noise site.</a:t>
          </a:r>
          <a:endParaRPr lang="en-US" sz="1600" dirty="0"/>
        </a:p>
      </dgm:t>
    </dgm:pt>
    <dgm:pt modelId="{F9F257E6-7EE2-46DF-B8A5-19E6A792FD7C}" type="parTrans" cxnId="{4B41AA34-68FD-43AC-9FF7-B6AE746673B7}">
      <dgm:prSet/>
      <dgm:spPr/>
      <dgm:t>
        <a:bodyPr/>
        <a:lstStyle/>
        <a:p>
          <a:endParaRPr lang="en-US"/>
        </a:p>
      </dgm:t>
    </dgm:pt>
    <dgm:pt modelId="{D4D050E2-BB70-407D-B466-29D4D2E46C64}" type="sibTrans" cxnId="{4B41AA34-68FD-43AC-9FF7-B6AE746673B7}">
      <dgm:prSet/>
      <dgm:spPr/>
      <dgm:t>
        <a:bodyPr/>
        <a:lstStyle/>
        <a:p>
          <a:endParaRPr lang="en-US"/>
        </a:p>
      </dgm:t>
    </dgm:pt>
    <dgm:pt modelId="{307288D6-FCA1-495B-A0BD-B9765181FC9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 err="1">
              <a:latin typeface="Titillium"/>
            </a:rPr>
            <a:t>Mezzocielo</a:t>
          </a:r>
          <a:r>
            <a:rPr lang="en-US" sz="1600" dirty="0">
              <a:latin typeface="Titillium"/>
            </a:rPr>
            <a:t>: </a:t>
          </a:r>
          <a:r>
            <a:rPr lang="nb-NO" sz="1600" dirty="0"/>
            <a:t>“</a:t>
          </a:r>
          <a:r>
            <a:rPr lang="nb-NO" sz="1600" dirty="0">
              <a:solidFill>
                <a:srgbClr val="0070C0"/>
              </a:solidFill>
            </a:rPr>
            <a:t>All-sky telescope</a:t>
          </a:r>
          <a:r>
            <a:rPr lang="nb-NO" sz="1600" dirty="0"/>
            <a:t>” for sky monitoring</a:t>
          </a:r>
          <a:r>
            <a:rPr lang="nb-NO" sz="1800" dirty="0"/>
            <a:t>.</a:t>
          </a:r>
          <a:endParaRPr lang="en-US" sz="1800" dirty="0"/>
        </a:p>
      </dgm:t>
    </dgm:pt>
    <dgm:pt modelId="{1ED493FB-9763-4BD4-882C-677D277D370D}" type="parTrans" cxnId="{0B0244B7-9D15-4215-8B15-5A8A982943FE}">
      <dgm:prSet/>
      <dgm:spPr/>
      <dgm:t>
        <a:bodyPr/>
        <a:lstStyle/>
        <a:p>
          <a:endParaRPr lang="en-US"/>
        </a:p>
      </dgm:t>
    </dgm:pt>
    <dgm:pt modelId="{377CD671-E577-488A-B01D-53C1EC48349D}" type="sibTrans" cxnId="{0B0244B7-9D15-4215-8B15-5A8A982943FE}">
      <dgm:prSet/>
      <dgm:spPr/>
      <dgm:t>
        <a:bodyPr/>
        <a:lstStyle/>
        <a:p>
          <a:endParaRPr lang="en-US"/>
        </a:p>
      </dgm:t>
    </dgm:pt>
    <dgm:pt modelId="{7A28B25E-C6EC-41A1-B64E-01713A4141E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>
              <a:latin typeface="Titillium"/>
            </a:rPr>
            <a:t>Dissemination, outreach and training</a:t>
          </a:r>
          <a:endParaRPr lang="en-US" sz="1600" dirty="0"/>
        </a:p>
      </dgm:t>
    </dgm:pt>
    <dgm:pt modelId="{66B20A33-1E30-40F3-B719-8DC520158931}" type="parTrans" cxnId="{221CCAC2-A2AD-4B01-A56E-92C7436436D5}">
      <dgm:prSet/>
      <dgm:spPr/>
      <dgm:t>
        <a:bodyPr/>
        <a:lstStyle/>
        <a:p>
          <a:endParaRPr lang="it-IT"/>
        </a:p>
      </dgm:t>
    </dgm:pt>
    <dgm:pt modelId="{2462A178-D7A2-4A3F-8011-1D546976ABB0}" type="sibTrans" cxnId="{221CCAC2-A2AD-4B01-A56E-92C7436436D5}">
      <dgm:prSet/>
      <dgm:spPr/>
      <dgm:t>
        <a:bodyPr/>
        <a:lstStyle/>
        <a:p>
          <a:endParaRPr lang="it-IT"/>
        </a:p>
      </dgm:t>
    </dgm:pt>
    <dgm:pt modelId="{C6B62EA6-B9D0-441C-A3E0-D38B3778DA34}" type="pres">
      <dgm:prSet presAssocID="{15135065-2F51-48C9-9E08-6A0D81832B73}" presName="root" presStyleCnt="0">
        <dgm:presLayoutVars>
          <dgm:dir/>
          <dgm:resizeHandles val="exact"/>
        </dgm:presLayoutVars>
      </dgm:prSet>
      <dgm:spPr/>
    </dgm:pt>
    <dgm:pt modelId="{27484624-F622-4662-A4DB-C7A74B9C935D}" type="pres">
      <dgm:prSet presAssocID="{0E81EDBD-F557-4834-9C36-31378773D395}" presName="compNode" presStyleCnt="0"/>
      <dgm:spPr/>
    </dgm:pt>
    <dgm:pt modelId="{759AFE54-61B2-4083-A925-355037293A7D}" type="pres">
      <dgm:prSet presAssocID="{0E81EDBD-F557-4834-9C36-31378773D395}" presName="bgRect" presStyleLbl="bgShp" presStyleIdx="0" presStyleCnt="4"/>
      <dgm:spPr/>
    </dgm:pt>
    <dgm:pt modelId="{3EAE8DA5-D503-4A8E-8E31-C8111D1F5453}" type="pres">
      <dgm:prSet presAssocID="{0E81EDBD-F557-4834-9C36-31378773D395}" presName="iconRect" presStyleLbl="node1" presStyleIdx="0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dolo di newton con riempimento a tinta unita"/>
        </a:ext>
      </dgm:extLst>
    </dgm:pt>
    <dgm:pt modelId="{3702B312-7B05-4E62-9720-A2A5F1AB678B}" type="pres">
      <dgm:prSet presAssocID="{0E81EDBD-F557-4834-9C36-31378773D395}" presName="spaceRect" presStyleCnt="0"/>
      <dgm:spPr/>
    </dgm:pt>
    <dgm:pt modelId="{1BE5FF48-A943-4DA3-89FC-D7C0B39F8FB0}" type="pres">
      <dgm:prSet presAssocID="{0E81EDBD-F557-4834-9C36-31378773D395}" presName="parTx" presStyleLbl="revTx" presStyleIdx="0" presStyleCnt="4">
        <dgm:presLayoutVars>
          <dgm:chMax val="0"/>
          <dgm:chPref val="0"/>
        </dgm:presLayoutVars>
      </dgm:prSet>
      <dgm:spPr/>
    </dgm:pt>
    <dgm:pt modelId="{C3457FB7-54E1-4E91-8FC8-ECE03FAC6B8C}" type="pres">
      <dgm:prSet presAssocID="{BD3D30FE-B399-4CC7-B57A-0902714DA8CB}" presName="sibTrans" presStyleCnt="0"/>
      <dgm:spPr/>
    </dgm:pt>
    <dgm:pt modelId="{51B38A2C-9823-412C-BE3D-FBBC2AD9F282}" type="pres">
      <dgm:prSet presAssocID="{BE33B0CF-6E1C-4A15-A17C-D1472223165A}" presName="compNode" presStyleCnt="0"/>
      <dgm:spPr/>
    </dgm:pt>
    <dgm:pt modelId="{DF1ECBFC-5AB1-495C-9A7C-4B093C3215D0}" type="pres">
      <dgm:prSet presAssocID="{BE33B0CF-6E1C-4A15-A17C-D1472223165A}" presName="bgRect" presStyleLbl="bgShp" presStyleIdx="1" presStyleCnt="4"/>
      <dgm:spPr/>
    </dgm:pt>
    <dgm:pt modelId="{E39A5D1F-36E5-4C49-92E9-7E6F99248F2D}" type="pres">
      <dgm:prSet presAssocID="{BE33B0CF-6E1C-4A15-A17C-D1472223165A}" presName="iconRect" presStyleLbl="node1" presStyleIdx="1" presStyleCnt="4" custLinFactNeighborX="6448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18BA2CAC-4D94-429F-A190-0D4847012942}" type="pres">
      <dgm:prSet presAssocID="{BE33B0CF-6E1C-4A15-A17C-D1472223165A}" presName="spaceRect" presStyleCnt="0"/>
      <dgm:spPr/>
    </dgm:pt>
    <dgm:pt modelId="{7204F8B9-0C93-4A11-BD6D-F8DBF5CC0910}" type="pres">
      <dgm:prSet presAssocID="{BE33B0CF-6E1C-4A15-A17C-D1472223165A}" presName="parTx" presStyleLbl="revTx" presStyleIdx="1" presStyleCnt="4">
        <dgm:presLayoutVars>
          <dgm:chMax val="0"/>
          <dgm:chPref val="0"/>
        </dgm:presLayoutVars>
      </dgm:prSet>
      <dgm:spPr/>
    </dgm:pt>
    <dgm:pt modelId="{2C969444-8BCB-4F7B-BBF9-288D23C73106}" type="pres">
      <dgm:prSet presAssocID="{D4D050E2-BB70-407D-B466-29D4D2E46C64}" presName="sibTrans" presStyleCnt="0"/>
      <dgm:spPr/>
    </dgm:pt>
    <dgm:pt modelId="{DB2A976E-53AE-4913-8E39-C5DBB05D7730}" type="pres">
      <dgm:prSet presAssocID="{307288D6-FCA1-495B-A0BD-B9765181FC9C}" presName="compNode" presStyleCnt="0"/>
      <dgm:spPr/>
    </dgm:pt>
    <dgm:pt modelId="{E58B571A-3396-45E6-B3EB-79C2DE5E303C}" type="pres">
      <dgm:prSet presAssocID="{307288D6-FCA1-495B-A0BD-B9765181FC9C}" presName="bgRect" presStyleLbl="bgShp" presStyleIdx="2" presStyleCnt="4" custLinFactNeighborX="881" custLinFactNeighborY="4433"/>
      <dgm:spPr/>
    </dgm:pt>
    <dgm:pt modelId="{1677A42B-9A18-4B9C-A40E-B85E751B3775}" type="pres">
      <dgm:prSet presAssocID="{307288D6-FCA1-495B-A0BD-B9765181FC9C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scope"/>
        </a:ext>
      </dgm:extLst>
    </dgm:pt>
    <dgm:pt modelId="{00EBF100-18B5-4343-8E93-30F73EE56CA9}" type="pres">
      <dgm:prSet presAssocID="{307288D6-FCA1-495B-A0BD-B9765181FC9C}" presName="spaceRect" presStyleCnt="0"/>
      <dgm:spPr/>
    </dgm:pt>
    <dgm:pt modelId="{D9C3E25F-99E8-48AD-AD60-94522B713264}" type="pres">
      <dgm:prSet presAssocID="{307288D6-FCA1-495B-A0BD-B9765181FC9C}" presName="parTx" presStyleLbl="revTx" presStyleIdx="2" presStyleCnt="4">
        <dgm:presLayoutVars>
          <dgm:chMax val="0"/>
          <dgm:chPref val="0"/>
        </dgm:presLayoutVars>
      </dgm:prSet>
      <dgm:spPr/>
    </dgm:pt>
    <dgm:pt modelId="{E5E420E2-B1FA-4888-95B5-C6A064089C10}" type="pres">
      <dgm:prSet presAssocID="{377CD671-E577-488A-B01D-53C1EC48349D}" presName="sibTrans" presStyleCnt="0"/>
      <dgm:spPr/>
    </dgm:pt>
    <dgm:pt modelId="{9AF28D15-2988-4136-902B-92AE88EC1F22}" type="pres">
      <dgm:prSet presAssocID="{7A28B25E-C6EC-41A1-B64E-01713A4141EC}" presName="compNode" presStyleCnt="0"/>
      <dgm:spPr/>
    </dgm:pt>
    <dgm:pt modelId="{F98A4CEE-6B2C-45CC-B463-1A177DE967D7}" type="pres">
      <dgm:prSet presAssocID="{7A28B25E-C6EC-41A1-B64E-01713A4141EC}" presName="bgRect" presStyleLbl="bgShp" presStyleIdx="3" presStyleCnt="4"/>
      <dgm:spPr/>
    </dgm:pt>
    <dgm:pt modelId="{1E9856C5-3C0C-40B4-8E04-9826F8EC2F3B}" type="pres">
      <dgm:prSet presAssocID="{7A28B25E-C6EC-41A1-B64E-01713A4141EC}" presName="iconRect" presStyleLbl="node1" presStyleIdx="3" presStyleCnt="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fessoressa con riempimento a tinta unita"/>
        </a:ext>
      </dgm:extLst>
    </dgm:pt>
    <dgm:pt modelId="{5203FA8F-9597-4003-B876-BA70499B31E8}" type="pres">
      <dgm:prSet presAssocID="{7A28B25E-C6EC-41A1-B64E-01713A4141EC}" presName="spaceRect" presStyleCnt="0"/>
      <dgm:spPr/>
    </dgm:pt>
    <dgm:pt modelId="{9E077754-C6D0-49F4-B968-19F0D6830465}" type="pres">
      <dgm:prSet presAssocID="{7A28B25E-C6EC-41A1-B64E-01713A4141E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09C6022-B427-4FE6-9259-6167DCA060BE}" type="presOf" srcId="{BE33B0CF-6E1C-4A15-A17C-D1472223165A}" destId="{7204F8B9-0C93-4A11-BD6D-F8DBF5CC0910}" srcOrd="0" destOrd="0" presId="urn:microsoft.com/office/officeart/2018/2/layout/IconVerticalSolidList"/>
    <dgm:cxn modelId="{4B41AA34-68FD-43AC-9FF7-B6AE746673B7}" srcId="{15135065-2F51-48C9-9E08-6A0D81832B73}" destId="{BE33B0CF-6E1C-4A15-A17C-D1472223165A}" srcOrd="1" destOrd="0" parTransId="{F9F257E6-7EE2-46DF-B8A5-19E6A792FD7C}" sibTransId="{D4D050E2-BB70-407D-B466-29D4D2E46C64}"/>
    <dgm:cxn modelId="{CE65E243-89BC-46B5-9760-C5B9C9E57855}" srcId="{15135065-2F51-48C9-9E08-6A0D81832B73}" destId="{0E81EDBD-F557-4834-9C36-31378773D395}" srcOrd="0" destOrd="0" parTransId="{30CEEFA3-7D11-459A-B51A-5B7525CDF18B}" sibTransId="{BD3D30FE-B399-4CC7-B57A-0902714DA8CB}"/>
    <dgm:cxn modelId="{0369B76C-3311-4604-8232-020CAD683166}" type="presOf" srcId="{15135065-2F51-48C9-9E08-6A0D81832B73}" destId="{C6B62EA6-B9D0-441C-A3E0-D38B3778DA34}" srcOrd="0" destOrd="0" presId="urn:microsoft.com/office/officeart/2018/2/layout/IconVerticalSolidList"/>
    <dgm:cxn modelId="{F5AD7957-B05E-4A10-BF88-8F1ACB7BC5E3}" type="presOf" srcId="{0E81EDBD-F557-4834-9C36-31378773D395}" destId="{1BE5FF48-A943-4DA3-89FC-D7C0B39F8FB0}" srcOrd="0" destOrd="0" presId="urn:microsoft.com/office/officeart/2018/2/layout/IconVerticalSolidList"/>
    <dgm:cxn modelId="{A2A8BE58-74BE-4FEE-87A1-01D50F9DEE91}" type="presOf" srcId="{7A28B25E-C6EC-41A1-B64E-01713A4141EC}" destId="{9E077754-C6D0-49F4-B968-19F0D6830465}" srcOrd="0" destOrd="0" presId="urn:microsoft.com/office/officeart/2018/2/layout/IconVerticalSolidList"/>
    <dgm:cxn modelId="{0B0244B7-9D15-4215-8B15-5A8A982943FE}" srcId="{15135065-2F51-48C9-9E08-6A0D81832B73}" destId="{307288D6-FCA1-495B-A0BD-B9765181FC9C}" srcOrd="2" destOrd="0" parTransId="{1ED493FB-9763-4BD4-882C-677D277D370D}" sibTransId="{377CD671-E577-488A-B01D-53C1EC48349D}"/>
    <dgm:cxn modelId="{221CCAC2-A2AD-4B01-A56E-92C7436436D5}" srcId="{15135065-2F51-48C9-9E08-6A0D81832B73}" destId="{7A28B25E-C6EC-41A1-B64E-01713A4141EC}" srcOrd="3" destOrd="0" parTransId="{66B20A33-1E30-40F3-B719-8DC520158931}" sibTransId="{2462A178-D7A2-4A3F-8011-1D546976ABB0}"/>
    <dgm:cxn modelId="{94756BD1-E389-4CB5-9A7C-AD96A3AF9F61}" type="presOf" srcId="{307288D6-FCA1-495B-A0BD-B9765181FC9C}" destId="{D9C3E25F-99E8-48AD-AD60-94522B713264}" srcOrd="0" destOrd="0" presId="urn:microsoft.com/office/officeart/2018/2/layout/IconVerticalSolidList"/>
    <dgm:cxn modelId="{620D8E4C-9D4C-459A-92F1-6BAFFD8A1424}" type="presParOf" srcId="{C6B62EA6-B9D0-441C-A3E0-D38B3778DA34}" destId="{27484624-F622-4662-A4DB-C7A74B9C935D}" srcOrd="0" destOrd="0" presId="urn:microsoft.com/office/officeart/2018/2/layout/IconVerticalSolidList"/>
    <dgm:cxn modelId="{5EEEDAD6-2870-4970-BF16-17A49254D5B3}" type="presParOf" srcId="{27484624-F622-4662-A4DB-C7A74B9C935D}" destId="{759AFE54-61B2-4083-A925-355037293A7D}" srcOrd="0" destOrd="0" presId="urn:microsoft.com/office/officeart/2018/2/layout/IconVerticalSolidList"/>
    <dgm:cxn modelId="{430BE822-4582-4B16-8BEA-F4ACF795334E}" type="presParOf" srcId="{27484624-F622-4662-A4DB-C7A74B9C935D}" destId="{3EAE8DA5-D503-4A8E-8E31-C8111D1F5453}" srcOrd="1" destOrd="0" presId="urn:microsoft.com/office/officeart/2018/2/layout/IconVerticalSolidList"/>
    <dgm:cxn modelId="{CA01B73F-A00D-4E90-8029-9CBA1EEC14B3}" type="presParOf" srcId="{27484624-F622-4662-A4DB-C7A74B9C935D}" destId="{3702B312-7B05-4E62-9720-A2A5F1AB678B}" srcOrd="2" destOrd="0" presId="urn:microsoft.com/office/officeart/2018/2/layout/IconVerticalSolidList"/>
    <dgm:cxn modelId="{3746A165-A713-4281-84C4-53306BD1EB8F}" type="presParOf" srcId="{27484624-F622-4662-A4DB-C7A74B9C935D}" destId="{1BE5FF48-A943-4DA3-89FC-D7C0B39F8FB0}" srcOrd="3" destOrd="0" presId="urn:microsoft.com/office/officeart/2018/2/layout/IconVerticalSolidList"/>
    <dgm:cxn modelId="{637D9671-F270-4FEF-9EA4-6686C596CFB2}" type="presParOf" srcId="{C6B62EA6-B9D0-441C-A3E0-D38B3778DA34}" destId="{C3457FB7-54E1-4E91-8FC8-ECE03FAC6B8C}" srcOrd="1" destOrd="0" presId="urn:microsoft.com/office/officeart/2018/2/layout/IconVerticalSolidList"/>
    <dgm:cxn modelId="{50C98DC9-27D5-45E8-87A5-1B2556DD3714}" type="presParOf" srcId="{C6B62EA6-B9D0-441C-A3E0-D38B3778DA34}" destId="{51B38A2C-9823-412C-BE3D-FBBC2AD9F282}" srcOrd="2" destOrd="0" presId="urn:microsoft.com/office/officeart/2018/2/layout/IconVerticalSolidList"/>
    <dgm:cxn modelId="{60228CA5-BC79-4DEF-AC11-89A0306FAA76}" type="presParOf" srcId="{51B38A2C-9823-412C-BE3D-FBBC2AD9F282}" destId="{DF1ECBFC-5AB1-495C-9A7C-4B093C3215D0}" srcOrd="0" destOrd="0" presId="urn:microsoft.com/office/officeart/2018/2/layout/IconVerticalSolidList"/>
    <dgm:cxn modelId="{8FD449B7-E695-4B71-BE6B-622BDD7DF3FA}" type="presParOf" srcId="{51B38A2C-9823-412C-BE3D-FBBC2AD9F282}" destId="{E39A5D1F-36E5-4C49-92E9-7E6F99248F2D}" srcOrd="1" destOrd="0" presId="urn:microsoft.com/office/officeart/2018/2/layout/IconVerticalSolidList"/>
    <dgm:cxn modelId="{AAFF9D87-855F-40B0-8A83-0AC83001DA80}" type="presParOf" srcId="{51B38A2C-9823-412C-BE3D-FBBC2AD9F282}" destId="{18BA2CAC-4D94-429F-A190-0D4847012942}" srcOrd="2" destOrd="0" presId="urn:microsoft.com/office/officeart/2018/2/layout/IconVerticalSolidList"/>
    <dgm:cxn modelId="{E5DB759E-64C7-4EE9-90AA-C5ABDD9A70DD}" type="presParOf" srcId="{51B38A2C-9823-412C-BE3D-FBBC2AD9F282}" destId="{7204F8B9-0C93-4A11-BD6D-F8DBF5CC0910}" srcOrd="3" destOrd="0" presId="urn:microsoft.com/office/officeart/2018/2/layout/IconVerticalSolidList"/>
    <dgm:cxn modelId="{5C8B0876-9162-4574-85E9-2EE9ACB9810C}" type="presParOf" srcId="{C6B62EA6-B9D0-441C-A3E0-D38B3778DA34}" destId="{2C969444-8BCB-4F7B-BBF9-288D23C73106}" srcOrd="3" destOrd="0" presId="urn:microsoft.com/office/officeart/2018/2/layout/IconVerticalSolidList"/>
    <dgm:cxn modelId="{728DCA04-847A-440A-A776-7AB554CEF039}" type="presParOf" srcId="{C6B62EA6-B9D0-441C-A3E0-D38B3778DA34}" destId="{DB2A976E-53AE-4913-8E39-C5DBB05D7730}" srcOrd="4" destOrd="0" presId="urn:microsoft.com/office/officeart/2018/2/layout/IconVerticalSolidList"/>
    <dgm:cxn modelId="{8C47B13A-F37A-4561-98C1-B3F425547B49}" type="presParOf" srcId="{DB2A976E-53AE-4913-8E39-C5DBB05D7730}" destId="{E58B571A-3396-45E6-B3EB-79C2DE5E303C}" srcOrd="0" destOrd="0" presId="urn:microsoft.com/office/officeart/2018/2/layout/IconVerticalSolidList"/>
    <dgm:cxn modelId="{BD981A06-5636-4278-B478-E797CEB63E08}" type="presParOf" srcId="{DB2A976E-53AE-4913-8E39-C5DBB05D7730}" destId="{1677A42B-9A18-4B9C-A40E-B85E751B3775}" srcOrd="1" destOrd="0" presId="urn:microsoft.com/office/officeart/2018/2/layout/IconVerticalSolidList"/>
    <dgm:cxn modelId="{998125DF-4BF6-4290-B8EC-5B5493248E82}" type="presParOf" srcId="{DB2A976E-53AE-4913-8E39-C5DBB05D7730}" destId="{00EBF100-18B5-4343-8E93-30F73EE56CA9}" srcOrd="2" destOrd="0" presId="urn:microsoft.com/office/officeart/2018/2/layout/IconVerticalSolidList"/>
    <dgm:cxn modelId="{2112A39B-FFA7-4D25-B6E4-6218E42511F7}" type="presParOf" srcId="{DB2A976E-53AE-4913-8E39-C5DBB05D7730}" destId="{D9C3E25F-99E8-48AD-AD60-94522B713264}" srcOrd="3" destOrd="0" presId="urn:microsoft.com/office/officeart/2018/2/layout/IconVerticalSolidList"/>
    <dgm:cxn modelId="{DBDA879B-DAB3-4784-B2C1-E0180D1D1584}" type="presParOf" srcId="{C6B62EA6-B9D0-441C-A3E0-D38B3778DA34}" destId="{E5E420E2-B1FA-4888-95B5-C6A064089C10}" srcOrd="5" destOrd="0" presId="urn:microsoft.com/office/officeart/2018/2/layout/IconVerticalSolidList"/>
    <dgm:cxn modelId="{64B042AD-81A3-4C20-9607-3E99A8DB1D37}" type="presParOf" srcId="{C6B62EA6-B9D0-441C-A3E0-D38B3778DA34}" destId="{9AF28D15-2988-4136-902B-92AE88EC1F22}" srcOrd="6" destOrd="0" presId="urn:microsoft.com/office/officeart/2018/2/layout/IconVerticalSolidList"/>
    <dgm:cxn modelId="{F7A0D104-DAD5-4227-B7D9-C9D081586B22}" type="presParOf" srcId="{9AF28D15-2988-4136-902B-92AE88EC1F22}" destId="{F98A4CEE-6B2C-45CC-B463-1A177DE967D7}" srcOrd="0" destOrd="0" presId="urn:microsoft.com/office/officeart/2018/2/layout/IconVerticalSolidList"/>
    <dgm:cxn modelId="{133A7D1C-6255-4498-99A9-91A1D151804E}" type="presParOf" srcId="{9AF28D15-2988-4136-902B-92AE88EC1F22}" destId="{1E9856C5-3C0C-40B4-8E04-9826F8EC2F3B}" srcOrd="1" destOrd="0" presId="urn:microsoft.com/office/officeart/2018/2/layout/IconVerticalSolidList"/>
    <dgm:cxn modelId="{5C09B15E-1683-4E5D-90B3-162D43A1B3B4}" type="presParOf" srcId="{9AF28D15-2988-4136-902B-92AE88EC1F22}" destId="{5203FA8F-9597-4003-B876-BA70499B31E8}" srcOrd="2" destOrd="0" presId="urn:microsoft.com/office/officeart/2018/2/layout/IconVerticalSolidList"/>
    <dgm:cxn modelId="{BF3B0ABE-8F58-4F7F-A463-3A60119EB347}" type="presParOf" srcId="{9AF28D15-2988-4136-902B-92AE88EC1F22}" destId="{9E077754-C6D0-49F4-B968-19F0D683046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9AFE54-61B2-4083-A925-355037293A7D}">
      <dsp:nvSpPr>
        <dsp:cNvPr id="0" name=""/>
        <dsp:cNvSpPr/>
      </dsp:nvSpPr>
      <dsp:spPr>
        <a:xfrm>
          <a:off x="0" y="1465"/>
          <a:ext cx="5876217" cy="6235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E8DA5-D503-4A8E-8E31-C8111D1F5453}">
      <dsp:nvSpPr>
        <dsp:cNvPr id="0" name=""/>
        <dsp:cNvSpPr/>
      </dsp:nvSpPr>
      <dsp:spPr>
        <a:xfrm>
          <a:off x="188616" y="141758"/>
          <a:ext cx="343274" cy="34293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E5FF48-A943-4DA3-89FC-D7C0B39F8FB0}">
      <dsp:nvSpPr>
        <dsp:cNvPr id="0" name=""/>
        <dsp:cNvSpPr/>
      </dsp:nvSpPr>
      <dsp:spPr>
        <a:xfrm>
          <a:off x="720508" y="1465"/>
          <a:ext cx="4969932" cy="62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54" tIns="66054" rIns="66054" bIns="660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70C0"/>
              </a:solidFill>
              <a:latin typeface="Titillium"/>
            </a:rPr>
            <a:t>ET validation tests </a:t>
          </a:r>
          <a:r>
            <a:rPr lang="en-US" sz="1600" kern="1200" dirty="0">
              <a:latin typeface="Titillium"/>
            </a:rPr>
            <a:t>in low noise condition, noise-related experiments, ET prototypes</a:t>
          </a:r>
          <a:endParaRPr lang="en-US" sz="1600" kern="1200" dirty="0"/>
        </a:p>
      </dsp:txBody>
      <dsp:txXfrm>
        <a:off x="720508" y="1465"/>
        <a:ext cx="4969932" cy="624135"/>
      </dsp:txXfrm>
    </dsp:sp>
    <dsp:sp modelId="{DF1ECBFC-5AB1-495C-9A7C-4B093C3215D0}">
      <dsp:nvSpPr>
        <dsp:cNvPr id="0" name=""/>
        <dsp:cNvSpPr/>
      </dsp:nvSpPr>
      <dsp:spPr>
        <a:xfrm>
          <a:off x="0" y="768260"/>
          <a:ext cx="5876217" cy="6235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9A5D1F-36E5-4C49-92E9-7E6F99248F2D}">
      <dsp:nvSpPr>
        <dsp:cNvPr id="0" name=""/>
        <dsp:cNvSpPr/>
      </dsp:nvSpPr>
      <dsp:spPr>
        <a:xfrm>
          <a:off x="210751" y="908553"/>
          <a:ext cx="343274" cy="34293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04F8B9-0C93-4A11-BD6D-F8DBF5CC0910}">
      <dsp:nvSpPr>
        <dsp:cNvPr id="0" name=""/>
        <dsp:cNvSpPr/>
      </dsp:nvSpPr>
      <dsp:spPr>
        <a:xfrm>
          <a:off x="720508" y="768260"/>
          <a:ext cx="4969932" cy="62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54" tIns="66054" rIns="66054" bIns="660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rgbClr val="0070C0"/>
              </a:solidFill>
              <a:latin typeface="Titillium"/>
            </a:rPr>
            <a:t>A local seismic network </a:t>
          </a:r>
          <a:r>
            <a:rPr lang="en-US" sz="1600" kern="1200" dirty="0">
              <a:latin typeface="Titillium"/>
            </a:rPr>
            <a:t>to enhance weak signal detection for ET, study deep Earth structures from a low-noise site.</a:t>
          </a:r>
          <a:endParaRPr lang="en-US" sz="1600" kern="1200" dirty="0"/>
        </a:p>
      </dsp:txBody>
      <dsp:txXfrm>
        <a:off x="720508" y="768260"/>
        <a:ext cx="4969932" cy="624135"/>
      </dsp:txXfrm>
    </dsp:sp>
    <dsp:sp modelId="{E58B571A-3396-45E6-B3EB-79C2DE5E303C}">
      <dsp:nvSpPr>
        <dsp:cNvPr id="0" name=""/>
        <dsp:cNvSpPr/>
      </dsp:nvSpPr>
      <dsp:spPr>
        <a:xfrm>
          <a:off x="0" y="1562696"/>
          <a:ext cx="5876217" cy="6235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77A42B-9A18-4B9C-A40E-B85E751B3775}">
      <dsp:nvSpPr>
        <dsp:cNvPr id="0" name=""/>
        <dsp:cNvSpPr/>
      </dsp:nvSpPr>
      <dsp:spPr>
        <a:xfrm>
          <a:off x="188616" y="1675349"/>
          <a:ext cx="343274" cy="342939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3E25F-99E8-48AD-AD60-94522B713264}">
      <dsp:nvSpPr>
        <dsp:cNvPr id="0" name=""/>
        <dsp:cNvSpPr/>
      </dsp:nvSpPr>
      <dsp:spPr>
        <a:xfrm>
          <a:off x="720508" y="1535055"/>
          <a:ext cx="4969932" cy="62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54" tIns="66054" rIns="66054" bIns="660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latin typeface="Titillium"/>
            </a:rPr>
            <a:t>Mezzocielo</a:t>
          </a:r>
          <a:r>
            <a:rPr lang="en-US" sz="1600" kern="1200" dirty="0">
              <a:latin typeface="Titillium"/>
            </a:rPr>
            <a:t>: </a:t>
          </a:r>
          <a:r>
            <a:rPr lang="nb-NO" sz="1600" kern="1200" dirty="0"/>
            <a:t>“</a:t>
          </a:r>
          <a:r>
            <a:rPr lang="nb-NO" sz="1600" kern="1200" dirty="0">
              <a:solidFill>
                <a:srgbClr val="0070C0"/>
              </a:solidFill>
            </a:rPr>
            <a:t>All-sky telescope</a:t>
          </a:r>
          <a:r>
            <a:rPr lang="nb-NO" sz="1600" kern="1200" dirty="0"/>
            <a:t>” for sky monitoring</a:t>
          </a:r>
          <a:r>
            <a:rPr lang="nb-NO" sz="1800" kern="1200" dirty="0"/>
            <a:t>.</a:t>
          </a:r>
          <a:endParaRPr lang="en-US" sz="1800" kern="1200" dirty="0"/>
        </a:p>
      </dsp:txBody>
      <dsp:txXfrm>
        <a:off x="720508" y="1535055"/>
        <a:ext cx="4969932" cy="624135"/>
      </dsp:txXfrm>
    </dsp:sp>
    <dsp:sp modelId="{F98A4CEE-6B2C-45CC-B463-1A177DE967D7}">
      <dsp:nvSpPr>
        <dsp:cNvPr id="0" name=""/>
        <dsp:cNvSpPr/>
      </dsp:nvSpPr>
      <dsp:spPr>
        <a:xfrm>
          <a:off x="0" y="2301851"/>
          <a:ext cx="5876217" cy="623526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9856C5-3C0C-40B4-8E04-9826F8EC2F3B}">
      <dsp:nvSpPr>
        <dsp:cNvPr id="0" name=""/>
        <dsp:cNvSpPr/>
      </dsp:nvSpPr>
      <dsp:spPr>
        <a:xfrm>
          <a:off x="188616" y="2442144"/>
          <a:ext cx="343274" cy="342939"/>
        </a:xfrm>
        <a:prstGeom prst="rect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77754-C6D0-49F4-B968-19F0D6830465}">
      <dsp:nvSpPr>
        <dsp:cNvPr id="0" name=""/>
        <dsp:cNvSpPr/>
      </dsp:nvSpPr>
      <dsp:spPr>
        <a:xfrm>
          <a:off x="720508" y="2301851"/>
          <a:ext cx="4969932" cy="624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054" tIns="66054" rIns="66054" bIns="66054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Titillium"/>
            </a:rPr>
            <a:t>Dissemination, outreach and training</a:t>
          </a:r>
          <a:endParaRPr lang="en-US" sz="1600" kern="1200" dirty="0"/>
        </a:p>
      </dsp:txBody>
      <dsp:txXfrm>
        <a:off x="720508" y="2301851"/>
        <a:ext cx="4969932" cy="624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03/05/2026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0" tIns="47375" rIns="94750" bIns="47375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50" tIns="47375" rIns="94750" bIns="4737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552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588EF9C-53C0-85AA-5F17-3FED4EFDB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4000">
                <a:schemeClr val="bg1"/>
              </a:gs>
              <a:gs pos="62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alpha val="50000"/>
                  </a:schemeClr>
                </a:solidFill>
              </a:defRPr>
            </a:lvl1pPr>
          </a:lstStyle>
          <a:p>
            <a:fld id="{4196C215-410A-456F-A8EE-E1A50625CE28}" type="datetime1">
              <a:rPr lang="it-IT" smtClean="0"/>
              <a:t>03/05/2026</a:t>
            </a:fld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2050" name="Picture 2" descr="logo_infn">
            <a:extLst>
              <a:ext uri="{FF2B5EF4-FFF2-40B4-BE49-F238E27FC236}">
                <a16:creationId xmlns:a16="http://schemas.microsoft.com/office/drawing/2014/main" id="{F34A656C-0812-1B36-057F-F58A3CBE76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6" y="115705"/>
            <a:ext cx="1050290" cy="7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5606D6E-DBF8-7685-C522-DFF21C299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94715" y="2819347"/>
            <a:ext cx="5143946" cy="121930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0000">
                <a:schemeClr val="bg1"/>
              </a:gs>
              <a:gs pos="63000">
                <a:schemeClr val="accent1">
                  <a:lumMod val="60000"/>
                </a:schemeClr>
              </a:gs>
            </a:gsLst>
            <a:lin ang="4800000" scaled="0"/>
            <a:tileRect/>
          </a:gradFill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136DF54-06C1-06EF-1AFA-01651C990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F6F550A-43FD-64F6-97AF-B723DEC9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462AE2D-B71F-27F6-5817-C7C098892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4C78F-D6DF-994C-9ED2-D04C63A7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02F68-0C46-E649-8079-B2029A82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975B-CBD4-3C4E-BCC8-7D5172F3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05F47E-BC3D-384B-A957-4160B45311EF}" type="datetimeFigureOut">
              <a:rPr lang="it-IT" smtClean="0"/>
              <a:pPr/>
              <a:t>03/05/2026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F3B33-9194-6247-BCBC-7C0BA22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CBAAB-39D0-064C-AAFA-4936041D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2BE070-829A-714A-97EF-B3300756E02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78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1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47F0BC-6304-B2F3-3210-4B37EBD24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5199CD8-AD61-915F-BD89-6689F80797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1625D0-6495-9DED-CEB7-B12BB675B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3D84-8A3C-446F-8673-271873F7A0BB}" type="datetime1">
              <a:rPr lang="it-IT" smtClean="0"/>
              <a:t>03/05/2026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BFB37A-6275-3A61-90E3-49F60A8E3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A20C1A2-4CC8-3C9C-A2D9-DD9F5BD3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FEFAF-0412-4C2E-BD89-137F111C2E7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3728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FDBA739-3807-E427-009A-BC0F02D32227}"/>
              </a:ext>
            </a:extLst>
          </p:cNvPr>
          <p:cNvSpPr/>
          <p:nvPr userDrawn="1"/>
        </p:nvSpPr>
        <p:spPr>
          <a:xfrm>
            <a:off x="0" y="6405993"/>
            <a:ext cx="12192000" cy="452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7292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276"/>
            <a:ext cx="10515600" cy="406746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83254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chemeClr val="bg1">
                    <a:lumMod val="75000"/>
                  </a:schemeClr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34155F-245C-210C-EDA0-5869F89DD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" y="6464000"/>
            <a:ext cx="773281" cy="394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3F18FC-0434-78EF-9E48-D6D4B1CB8A1D}"/>
              </a:ext>
            </a:extLst>
          </p:cNvPr>
          <p:cNvSpPr/>
          <p:nvPr userDrawn="1"/>
        </p:nvSpPr>
        <p:spPr>
          <a:xfrm>
            <a:off x="0" y="0"/>
            <a:ext cx="12192000" cy="4520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320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164"/>
            <a:ext cx="10515600" cy="45706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34155F-245C-210C-EDA0-5869F89DD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F2D7A1-8D9A-F14A-1C08-80358274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6E44DE1-548A-CF62-FDA2-2AB978791388}"/>
              </a:ext>
            </a:extLst>
          </p:cNvPr>
          <p:cNvSpPr/>
          <p:nvPr userDrawn="1"/>
        </p:nvSpPr>
        <p:spPr>
          <a:xfrm>
            <a:off x="0" y="6405993"/>
            <a:ext cx="12192000" cy="452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1A17AC6-4266-369A-4EF8-02331951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" y="6464000"/>
            <a:ext cx="773281" cy="394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18FDB48-F134-8FCA-6372-03C30E8FC2B1}"/>
              </a:ext>
            </a:extLst>
          </p:cNvPr>
          <p:cNvSpPr/>
          <p:nvPr userDrawn="1"/>
        </p:nvSpPr>
        <p:spPr>
          <a:xfrm>
            <a:off x="0" y="0"/>
            <a:ext cx="12192000" cy="4520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54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C0A07D-C992-F165-1781-EB7712F29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CF24753-56D6-7D01-8357-79AF350B2D33}"/>
              </a:ext>
            </a:extLst>
          </p:cNvPr>
          <p:cNvSpPr/>
          <p:nvPr userDrawn="1"/>
        </p:nvSpPr>
        <p:spPr>
          <a:xfrm>
            <a:off x="0" y="6405993"/>
            <a:ext cx="12192000" cy="452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E2D9E25-42DB-E05B-B075-16B1E2563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" y="6464000"/>
            <a:ext cx="773281" cy="394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F0063CF-1D10-D535-6BCD-F762DD4AC771}"/>
              </a:ext>
            </a:extLst>
          </p:cNvPr>
          <p:cNvSpPr/>
          <p:nvPr userDrawn="1"/>
        </p:nvSpPr>
        <p:spPr>
          <a:xfrm>
            <a:off x="0" y="0"/>
            <a:ext cx="12192000" cy="4520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9950"/>
            <a:ext cx="10515600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0933"/>
            <a:ext cx="5181600" cy="38824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0933"/>
            <a:ext cx="5181600" cy="38824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C0B5D1-2838-D217-4C03-FCD44324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15E1B68-861D-6BDF-E02D-0768F98DDEC0}"/>
              </a:ext>
            </a:extLst>
          </p:cNvPr>
          <p:cNvSpPr/>
          <p:nvPr userDrawn="1"/>
        </p:nvSpPr>
        <p:spPr>
          <a:xfrm>
            <a:off x="0" y="6405993"/>
            <a:ext cx="12192000" cy="452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900208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114" y="1496169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chemeClr val="bg1">
                    <a:lumMod val="75000"/>
                  </a:schemeClr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114" y="2061190"/>
            <a:ext cx="5181600" cy="403480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5114" y="2061191"/>
            <a:ext cx="5181600" cy="403480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0F32A65-9A24-620D-46EA-CD876A07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AF68E9-BFAF-8D1D-1A09-876D60AC9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" y="6464000"/>
            <a:ext cx="773281" cy="394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2042120-0CC1-F45C-B20E-43F1B3542AD7}"/>
              </a:ext>
            </a:extLst>
          </p:cNvPr>
          <p:cNvSpPr/>
          <p:nvPr userDrawn="1"/>
        </p:nvSpPr>
        <p:spPr>
          <a:xfrm>
            <a:off x="0" y="0"/>
            <a:ext cx="12192000" cy="4520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172A136-8E16-B0EA-48A2-AE7D5EAE7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9211F1-75AA-C06E-744B-58C432312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BB2628E-5581-8739-C63D-6E32D5BF8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72A095BF-779B-4FB0-98EE-47A192061901}" type="datetime1">
              <a:rPr lang="it-IT" smtClean="0"/>
              <a:t>03/05/2026</a:t>
            </a:fld>
            <a:endParaRPr lang="it-IT"/>
          </a:p>
        </p:txBody>
      </p:sp>
      <p:pic>
        <p:nvPicPr>
          <p:cNvPr id="9" name="Picture 2" descr="logo_infn">
            <a:extLst>
              <a:ext uri="{FF2B5EF4-FFF2-40B4-BE49-F238E27FC236}">
                <a16:creationId xmlns:a16="http://schemas.microsoft.com/office/drawing/2014/main" id="{D936E5EC-1293-9975-8F45-C7E891BBE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67" y="169842"/>
            <a:ext cx="1050290" cy="7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3" r:id="rId14"/>
    <p:sldLayoutId id="2147483664" r:id="rId15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chemeClr val="accent1">
              <a:lumMod val="75000"/>
            </a:schemeClr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11139" y="5654279"/>
            <a:ext cx="4997471" cy="8080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solidFill>
                  <a:srgbClr val="0070C0"/>
                </a:solidFill>
                <a:latin typeface="Verdana"/>
                <a:ea typeface="Verdana"/>
              </a:rPr>
              <a:t>ET-PP INFRA-DEV </a:t>
            </a:r>
            <a:r>
              <a:rPr lang="it-IT" dirty="0" err="1">
                <a:solidFill>
                  <a:srgbClr val="0070C0"/>
                </a:solidFill>
                <a:latin typeface="Verdana"/>
                <a:ea typeface="Verdana"/>
              </a:rPr>
              <a:t>Annual</a:t>
            </a:r>
            <a:r>
              <a:rPr lang="it-IT" dirty="0">
                <a:solidFill>
                  <a:srgbClr val="0070C0"/>
                </a:solidFill>
                <a:latin typeface="Verdana"/>
                <a:ea typeface="Verdana"/>
              </a:rPr>
              <a:t> Meeting 2026</a:t>
            </a:r>
          </a:p>
          <a:p>
            <a:r>
              <a:rPr lang="it-IT" dirty="0">
                <a:solidFill>
                  <a:srgbClr val="0070C0"/>
                </a:solidFill>
                <a:latin typeface="Verdana"/>
                <a:ea typeface="Verdana"/>
              </a:rPr>
              <a:t>Barcelona, 05 May 2026</a:t>
            </a: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E604582E-2284-7B59-3AB1-780814E33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884" y="1787127"/>
            <a:ext cx="6138271" cy="2414431"/>
          </a:xfrm>
        </p:spPr>
        <p:txBody>
          <a:bodyPr>
            <a:noAutofit/>
          </a:bodyPr>
          <a:lstStyle/>
          <a:p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Report from Sardinia</a:t>
            </a:r>
            <a:endParaRPr lang="it-IT" sz="3200" dirty="0">
              <a:solidFill>
                <a:srgbClr val="FF7C80"/>
              </a:solidFill>
              <a:latin typeface="Verdana"/>
              <a:ea typeface="Verdana"/>
            </a:endParaRPr>
          </a:p>
        </p:txBody>
      </p:sp>
      <p:sp>
        <p:nvSpPr>
          <p:cNvPr id="23" name="Sottotitolo 22">
            <a:extLst>
              <a:ext uri="{FF2B5EF4-FFF2-40B4-BE49-F238E27FC236}">
                <a16:creationId xmlns:a16="http://schemas.microsoft.com/office/drawing/2014/main" id="{B78A8BAD-8172-68F2-FA1B-5301CBCD5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031" y="4923692"/>
            <a:ext cx="4551300" cy="15386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latin typeface="Verdana"/>
                <a:ea typeface="Verdana"/>
              </a:rPr>
              <a:t>G. Bisoffi</a:t>
            </a:r>
          </a:p>
          <a:p>
            <a:r>
              <a:rPr lang="it-IT" sz="2000" dirty="0">
                <a:latin typeface="Verdana"/>
                <a:ea typeface="Verdana"/>
              </a:rPr>
              <a:t>on </a:t>
            </a:r>
            <a:r>
              <a:rPr lang="it-IT" sz="2000" dirty="0" err="1">
                <a:latin typeface="Verdana"/>
                <a:ea typeface="Verdana"/>
              </a:rPr>
              <a:t>behalf</a:t>
            </a:r>
            <a:r>
              <a:rPr lang="it-IT" sz="2000" dirty="0">
                <a:latin typeface="Verdana"/>
                <a:ea typeface="Verdana"/>
              </a:rPr>
              <a:t> of TETI</a:t>
            </a: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75A92A-E728-32DC-2701-409C11F51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05AC6-E4B1-4937-7DEF-99FAB9CD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Safety and technical spec – TETI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AFCB0-7503-2A47-8E03-5761443E2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0049"/>
            <a:ext cx="10515600" cy="41609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Prioritize </a:t>
            </a:r>
            <a:r>
              <a:rPr lang="en-US" dirty="0">
                <a:solidFill>
                  <a:srgbClr val="0070C0"/>
                </a:solidFill>
              </a:rPr>
              <a:t>cost-critical </a:t>
            </a:r>
            <a:r>
              <a:rPr lang="en-US" dirty="0"/>
              <a:t>requirements now</a:t>
            </a:r>
          </a:p>
          <a:p>
            <a:pPr lvl="1"/>
            <a:r>
              <a:rPr lang="en-US" dirty="0"/>
              <a:t>Minimize </a:t>
            </a:r>
            <a:r>
              <a:rPr lang="en-US" u="sng" dirty="0"/>
              <a:t>distances between vacuum tubes</a:t>
            </a:r>
          </a:p>
          <a:p>
            <a:pPr lvl="1"/>
            <a:r>
              <a:rPr lang="en-US" dirty="0"/>
              <a:t>Minimize dimension and weight of </a:t>
            </a:r>
            <a:r>
              <a:rPr lang="en-US" u="sng" dirty="0"/>
              <a:t>largest components underground</a:t>
            </a:r>
          </a:p>
          <a:p>
            <a:pPr lvl="1"/>
            <a:r>
              <a:rPr lang="en-US" dirty="0"/>
              <a:t>Realistic </a:t>
            </a:r>
            <a:r>
              <a:rPr lang="en-US" u="sng" dirty="0"/>
              <a:t>crane</a:t>
            </a:r>
            <a:r>
              <a:rPr lang="en-US" dirty="0"/>
              <a:t> capacities and </a:t>
            </a:r>
            <a:r>
              <a:rPr lang="en-US" u="sng" dirty="0"/>
              <a:t>cleanliness</a:t>
            </a:r>
            <a:r>
              <a:rPr lang="en-US" dirty="0"/>
              <a:t> requirements</a:t>
            </a:r>
          </a:p>
          <a:p>
            <a:pPr lvl="1"/>
            <a:r>
              <a:rPr lang="en-US" dirty="0"/>
              <a:t>Proven </a:t>
            </a:r>
            <a:r>
              <a:rPr lang="en-US" u="sng" dirty="0"/>
              <a:t>safety</a:t>
            </a:r>
            <a:r>
              <a:rPr lang="en-US" dirty="0"/>
              <a:t> concepts consistent with shared principles of risk assessment  </a:t>
            </a:r>
          </a:p>
          <a:p>
            <a:r>
              <a:rPr lang="en-US" dirty="0"/>
              <a:t>Postpone </a:t>
            </a:r>
            <a:r>
              <a:rPr lang="en-US" dirty="0">
                <a:solidFill>
                  <a:srgbClr val="0070C0"/>
                </a:solidFill>
              </a:rPr>
              <a:t>uncertain</a:t>
            </a:r>
            <a:r>
              <a:rPr lang="en-US" dirty="0"/>
              <a:t> technical requirements after site selection</a:t>
            </a:r>
          </a:p>
          <a:p>
            <a:pPr lvl="1"/>
            <a:r>
              <a:rPr lang="en-US" u="sng" dirty="0"/>
              <a:t>Clean room </a:t>
            </a:r>
            <a:r>
              <a:rPr lang="en-US" dirty="0"/>
              <a:t>dimensions and their ISO level </a:t>
            </a:r>
          </a:p>
          <a:p>
            <a:r>
              <a:rPr lang="en-US" dirty="0"/>
              <a:t>Leave implementation </a:t>
            </a:r>
            <a:r>
              <a:rPr lang="en-US" dirty="0">
                <a:solidFill>
                  <a:srgbClr val="0070C0"/>
                </a:solidFill>
              </a:rPr>
              <a:t>details</a:t>
            </a:r>
            <a:r>
              <a:rPr lang="en-US" dirty="0"/>
              <a:t> to the local engineering effort</a:t>
            </a:r>
          </a:p>
          <a:p>
            <a:pPr lvl="1"/>
            <a:r>
              <a:rPr lang="en-US" dirty="0"/>
              <a:t>Minimum distance between caverns</a:t>
            </a:r>
          </a:p>
          <a:p>
            <a:pPr lvl="1"/>
            <a:r>
              <a:rPr lang="en-US" dirty="0"/>
              <a:t>Caverns aspect ratio</a:t>
            </a:r>
          </a:p>
          <a:p>
            <a:pPr lvl="1"/>
            <a:r>
              <a:rPr lang="en-US" dirty="0"/>
              <a:t>Cavern lining details</a:t>
            </a:r>
          </a:p>
          <a:p>
            <a:pPr lvl="1"/>
            <a:r>
              <a:rPr lang="en-US" dirty="0"/>
              <a:t>Isolation of noisy equipment (rooms vs filters) 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413C9-53A8-6324-1210-C410ECA2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501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B914DC-D739-DEF7-1D5E-70B6F8B09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Segnaposto contenuto 8" descr="Immagine che contiene aria aperta, nuvola, albero, cielo&#10;&#10;Il contenuto generato dall'IA potrebbe non essere corretto.">
            <a:extLst>
              <a:ext uri="{FF2B5EF4-FFF2-40B4-BE49-F238E27FC236}">
                <a16:creationId xmlns:a16="http://schemas.microsoft.com/office/drawing/2014/main" id="{2AE903CE-527A-0732-B390-AF45AACBB2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515"/>
            <a:ext cx="12185054" cy="5972970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896C855-BC7B-E603-670F-028A5622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z="1800" smtClean="0"/>
              <a:pPr/>
              <a:t>11</a:t>
            </a:fld>
            <a:endParaRPr lang="it-IT" sz="180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CD9CCD20-7197-1A3A-CD0A-676EE24096A8}"/>
              </a:ext>
            </a:extLst>
          </p:cNvPr>
          <p:cNvSpPr txBox="1">
            <a:spLocks/>
          </p:cNvSpPr>
          <p:nvPr/>
        </p:nvSpPr>
        <p:spPr>
          <a:xfrm>
            <a:off x="838200" y="690959"/>
            <a:ext cx="10515600" cy="5445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chemeClr val="accent1">
                    <a:lumMod val="75000"/>
                  </a:schemeClr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Titillium Bd"/>
              </a:rPr>
              <a:t>The</a:t>
            </a:r>
            <a:r>
              <a:rPr lang="en-US">
                <a:latin typeface="Titillium Bd"/>
              </a:rPr>
              <a:t> </a:t>
            </a:r>
            <a:r>
              <a:rPr lang="en-US">
                <a:solidFill>
                  <a:srgbClr val="002060"/>
                </a:solidFill>
                <a:latin typeface="Titillium Bd"/>
              </a:rPr>
              <a:t>S</a:t>
            </a:r>
            <a:r>
              <a:rPr lang="en-US">
                <a:solidFill>
                  <a:schemeClr val="accent1">
                    <a:lumMod val="20000"/>
                    <a:lumOff val="80000"/>
                  </a:schemeClr>
                </a:solidFill>
                <a:latin typeface="Titillium Bd"/>
              </a:rPr>
              <a:t>os </a:t>
            </a:r>
            <a:r>
              <a:rPr lang="en-US" err="1">
                <a:solidFill>
                  <a:schemeClr val="accent1">
                    <a:lumMod val="20000"/>
                    <a:lumOff val="80000"/>
                  </a:schemeClr>
                </a:solidFill>
                <a:latin typeface="Titillium Bd"/>
              </a:rPr>
              <a:t>Enattos</a:t>
            </a:r>
            <a:r>
              <a:rPr lang="en-US">
                <a:latin typeface="Titillium Bd"/>
              </a:rPr>
              <a:t> </a:t>
            </a:r>
            <a:r>
              <a:rPr lang="en-US" err="1">
                <a:solidFill>
                  <a:srgbClr val="002060"/>
                </a:solidFill>
                <a:latin typeface="Titillium Bd"/>
              </a:rPr>
              <a:t>UN</a:t>
            </a:r>
            <a:r>
              <a:rPr lang="en-US" err="1">
                <a:solidFill>
                  <a:schemeClr val="accent1">
                    <a:lumMod val="20000"/>
                    <a:lumOff val="80000"/>
                  </a:schemeClr>
                </a:solidFill>
                <a:latin typeface="Titillium Bd"/>
              </a:rPr>
              <a:t>derground</a:t>
            </a:r>
            <a:r>
              <a:rPr lang="en-US">
                <a:latin typeface="Titillium Bd"/>
              </a:rPr>
              <a:t> </a:t>
            </a:r>
            <a:r>
              <a:rPr lang="en-US">
                <a:solidFill>
                  <a:srgbClr val="002060"/>
                </a:solidFill>
                <a:latin typeface="Titillium Bd"/>
              </a:rPr>
              <a:t>Lab</a:t>
            </a:r>
            <a:endParaRPr lang="en-US">
              <a:solidFill>
                <a:srgbClr val="002060"/>
              </a:solidFill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522B4ACE-C783-36F1-C28B-CA8998C6BE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5718255"/>
              </p:ext>
            </p:extLst>
          </p:nvPr>
        </p:nvGraphicFramePr>
        <p:xfrm>
          <a:off x="6204857" y="690959"/>
          <a:ext cx="5876217" cy="2927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5">
            <a:extLst>
              <a:ext uri="{FF2B5EF4-FFF2-40B4-BE49-F238E27FC236}">
                <a16:creationId xmlns:a16="http://schemas.microsoft.com/office/drawing/2014/main" id="{B766C5DA-7462-D8B8-D2B9-74C27EE86B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699" r="5814" b="-1"/>
          <a:stretch>
            <a:fillRect/>
          </a:stretch>
        </p:blipFill>
        <p:spPr>
          <a:xfrm>
            <a:off x="9057621" y="3787808"/>
            <a:ext cx="3127433" cy="2642330"/>
          </a:xfrm>
          <a:prstGeom prst="rect">
            <a:avLst/>
          </a:prstGeom>
          <a:noFill/>
          <a:ln w="41275"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40716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3CDF90F8-DCE6-DAF1-C861-B4D91E7C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Vision to Construction: ET-</a:t>
            </a:r>
            <a:r>
              <a:rPr lang="en-US" dirty="0" err="1"/>
              <a:t>SUnLab</a:t>
            </a:r>
            <a:r>
              <a:rPr lang="en-US" dirty="0"/>
              <a:t> Takes Shape</a:t>
            </a:r>
            <a:endParaRPr lang="it-IT" dirty="0"/>
          </a:p>
        </p:txBody>
      </p:sp>
      <p:pic>
        <p:nvPicPr>
          <p:cNvPr id="17" name="Segnaposto contenuto 16" descr="Immagine che contiene testo, schermata, aria aperta&#10;&#10;Il contenuto generato dall'IA potrebbe non essere corretto.">
            <a:extLst>
              <a:ext uri="{FF2B5EF4-FFF2-40B4-BE49-F238E27FC236}">
                <a16:creationId xmlns:a16="http://schemas.microsoft.com/office/drawing/2014/main" id="{5BFF8D99-BCC5-6BB8-E28B-790314BA9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1658" y="1583557"/>
            <a:ext cx="10515600" cy="4385123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DEEA91-2092-DDE2-36F9-5D8FF9759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975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0F113F85-61D0-6ACC-586F-326B92B3F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4657"/>
            <a:ext cx="10515600" cy="780114"/>
          </a:xfrm>
        </p:spPr>
        <p:txBody>
          <a:bodyPr/>
          <a:lstStyle/>
          <a:p>
            <a:r>
              <a:rPr lang="it-IT" dirty="0"/>
              <a:t>ET-SUnLab completion in 2027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3C194B-3AE7-5A4C-1666-42B2D1C4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8" name="Picture 5" descr="A graph with different colored rectangles&#10;&#10;AI-generated content may be incorrect.">
            <a:extLst>
              <a:ext uri="{FF2B5EF4-FFF2-40B4-BE49-F238E27FC236}">
                <a16:creationId xmlns:a16="http://schemas.microsoft.com/office/drawing/2014/main" id="{3A82A08D-259D-4842-B82E-CE657B2AA6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42746" y="1390866"/>
            <a:ext cx="8106507" cy="442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236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1737EAE-852C-75FD-AF2D-20E412746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17176"/>
            <a:ext cx="6129257" cy="636495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Research</a:t>
            </a:r>
            <a:r>
              <a:rPr lang="it-IT" dirty="0"/>
              <a:t>, </a:t>
            </a:r>
            <a:r>
              <a:rPr lang="it-IT" dirty="0" err="1"/>
              <a:t>but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training and </a:t>
            </a:r>
            <a:r>
              <a:rPr lang="it-IT" dirty="0" err="1"/>
              <a:t>outreach</a:t>
            </a:r>
            <a:endParaRPr lang="it-IT" dirty="0"/>
          </a:p>
        </p:txBody>
      </p:sp>
      <p:pic>
        <p:nvPicPr>
          <p:cNvPr id="11" name="Segnaposto contenuto 10" descr="Immagine che contiene schizzo, diagramma, Piano, Disegno tecnico&#10;&#10;Il contenuto generato dall'IA potrebbe non essere corretto.">
            <a:extLst>
              <a:ext uri="{FF2B5EF4-FFF2-40B4-BE49-F238E27FC236}">
                <a16:creationId xmlns:a16="http://schemas.microsoft.com/office/drawing/2014/main" id="{B9B6C148-E5BD-5740-6A1A-148AEA6C30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97840" y="3601509"/>
            <a:ext cx="4594160" cy="3256492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74EF3D1-E094-E7DD-E5CA-65C959C6B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3" name="Immagine 12" descr="Immagine che contiene schizzo, diagramma, Piano, Disegno tecnico&#10;&#10;Il contenuto generato dall'IA potrebbe non essere corretto.">
            <a:extLst>
              <a:ext uri="{FF2B5EF4-FFF2-40B4-BE49-F238E27FC236}">
                <a16:creationId xmlns:a16="http://schemas.microsoft.com/office/drawing/2014/main" id="{66023490-94AE-C322-55DE-01F7E73D3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6222" y="0"/>
            <a:ext cx="4595778" cy="3429000"/>
          </a:xfrm>
          <a:prstGeom prst="rect">
            <a:avLst/>
          </a:prstGeom>
        </p:spPr>
      </p:pic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708AC08-1F59-6B88-5660-62A946A467BE}"/>
              </a:ext>
            </a:extLst>
          </p:cNvPr>
          <p:cNvCxnSpPr>
            <a:cxnSpLocks/>
          </p:cNvCxnSpPr>
          <p:nvPr/>
        </p:nvCxnSpPr>
        <p:spPr>
          <a:xfrm>
            <a:off x="9170894" y="2563906"/>
            <a:ext cx="1154339" cy="473705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764C02E-688C-289F-DBD9-F6A0BEEEA921}"/>
              </a:ext>
            </a:extLst>
          </p:cNvPr>
          <p:cNvSpPr txBox="1"/>
          <p:nvPr/>
        </p:nvSpPr>
        <p:spPr>
          <a:xfrm>
            <a:off x="10208871" y="3021106"/>
            <a:ext cx="153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Lecture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rooms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B4A018DA-2AB2-72C5-D126-0EB247AD52F5}"/>
              </a:ext>
            </a:extLst>
          </p:cNvPr>
          <p:cNvCxnSpPr>
            <a:cxnSpLocks/>
          </p:cNvCxnSpPr>
          <p:nvPr/>
        </p:nvCxnSpPr>
        <p:spPr>
          <a:xfrm flipH="1">
            <a:off x="7968066" y="2525344"/>
            <a:ext cx="249553" cy="495762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EC54D5C-69A4-D52E-41BB-043EEC5739D0}"/>
              </a:ext>
            </a:extLst>
          </p:cNvPr>
          <p:cNvSpPr txBox="1"/>
          <p:nvPr/>
        </p:nvSpPr>
        <p:spPr>
          <a:xfrm>
            <a:off x="7370689" y="3018186"/>
            <a:ext cx="132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Planetarium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047C1ED9-4E12-9B4B-447A-8CF7B1F11065}"/>
              </a:ext>
            </a:extLst>
          </p:cNvPr>
          <p:cNvCxnSpPr>
            <a:cxnSpLocks/>
          </p:cNvCxnSpPr>
          <p:nvPr/>
        </p:nvCxnSpPr>
        <p:spPr>
          <a:xfrm flipV="1">
            <a:off x="9064549" y="360983"/>
            <a:ext cx="1468413" cy="363903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32072733-DB29-5214-DC6F-AD4184C405B6}"/>
              </a:ext>
            </a:extLst>
          </p:cNvPr>
          <p:cNvSpPr txBox="1"/>
          <p:nvPr/>
        </p:nvSpPr>
        <p:spPr>
          <a:xfrm>
            <a:off x="10532962" y="90063"/>
            <a:ext cx="156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Main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lab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areas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E56A972F-CF29-0EC3-CB2B-FD8237ED8D64}"/>
              </a:ext>
            </a:extLst>
          </p:cNvPr>
          <p:cNvCxnSpPr>
            <a:cxnSpLocks/>
          </p:cNvCxnSpPr>
          <p:nvPr/>
        </p:nvCxnSpPr>
        <p:spPr>
          <a:xfrm>
            <a:off x="10076329" y="1915198"/>
            <a:ext cx="1134318" cy="407894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D008264-2A88-CB26-1EE8-48EBC5CAAC73}"/>
              </a:ext>
            </a:extLst>
          </p:cNvPr>
          <p:cNvSpPr txBox="1"/>
          <p:nvPr/>
        </p:nvSpPr>
        <p:spPr>
          <a:xfrm>
            <a:off x="10549761" y="2323092"/>
            <a:ext cx="1657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Labs and rooms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FB07CBB4-644A-7D57-CF38-B9C179BE9749}"/>
              </a:ext>
            </a:extLst>
          </p:cNvPr>
          <p:cNvCxnSpPr>
            <a:cxnSpLocks/>
          </p:cNvCxnSpPr>
          <p:nvPr/>
        </p:nvCxnSpPr>
        <p:spPr>
          <a:xfrm>
            <a:off x="8350161" y="1742689"/>
            <a:ext cx="2747970" cy="1275497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AA15210F-38A7-AC78-85D9-A5D3E8D48EB3}"/>
              </a:ext>
            </a:extLst>
          </p:cNvPr>
          <p:cNvCxnSpPr>
            <a:cxnSpLocks/>
            <a:endCxn id="32" idx="0"/>
          </p:cNvCxnSpPr>
          <p:nvPr/>
        </p:nvCxnSpPr>
        <p:spPr>
          <a:xfrm flipH="1">
            <a:off x="6791376" y="5440101"/>
            <a:ext cx="1301466" cy="534451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23E73D3-A808-EDC7-3319-EEB72C4CA064}"/>
              </a:ext>
            </a:extLst>
          </p:cNvPr>
          <p:cNvSpPr txBox="1"/>
          <p:nvPr/>
        </p:nvSpPr>
        <p:spPr>
          <a:xfrm>
            <a:off x="5712811" y="5974552"/>
            <a:ext cx="215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Main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conference hall</a:t>
            </a:r>
          </a:p>
        </p:txBody>
      </p: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49A4DAC4-76AC-C9A5-EDFD-4CB6A8F0AF30}"/>
              </a:ext>
            </a:extLst>
          </p:cNvPr>
          <p:cNvCxnSpPr>
            <a:cxnSpLocks/>
          </p:cNvCxnSpPr>
          <p:nvPr/>
        </p:nvCxnSpPr>
        <p:spPr>
          <a:xfrm>
            <a:off x="9064549" y="5440101"/>
            <a:ext cx="1154339" cy="888755"/>
          </a:xfrm>
          <a:prstGeom prst="line">
            <a:avLst/>
          </a:prstGeom>
          <a:ln w="31750">
            <a:solidFill>
              <a:schemeClr val="accent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4C262C60-D3D7-5568-6FA6-A804B4F55736}"/>
              </a:ext>
            </a:extLst>
          </p:cNvPr>
          <p:cNvSpPr txBox="1"/>
          <p:nvPr/>
        </p:nvSpPr>
        <p:spPr>
          <a:xfrm>
            <a:off x="10102526" y="6312351"/>
            <a:ext cx="1974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Entrance</a:t>
            </a:r>
            <a:r>
              <a:rPr lang="it-IT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1">
                    <a:lumMod val="75000"/>
                  </a:schemeClr>
                </a:solidFill>
              </a:rPr>
              <a:t>courtyard</a:t>
            </a:r>
            <a:endParaRPr lang="it-IT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Segnaposto contenuto 7">
            <a:extLst>
              <a:ext uri="{FF2B5EF4-FFF2-40B4-BE49-F238E27FC236}">
                <a16:creationId xmlns:a16="http://schemas.microsoft.com/office/drawing/2014/main" id="{19DC2EB0-2305-6767-D6DB-844DC5343BD8}"/>
              </a:ext>
            </a:extLst>
          </p:cNvPr>
          <p:cNvSpPr txBox="1">
            <a:spLocks/>
          </p:cNvSpPr>
          <p:nvPr/>
        </p:nvSpPr>
        <p:spPr>
          <a:xfrm>
            <a:off x="1301794" y="1660304"/>
            <a:ext cx="5181600" cy="38824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it-IT" dirty="0"/>
          </a:p>
        </p:txBody>
      </p:sp>
      <p:pic>
        <p:nvPicPr>
          <p:cNvPr id="42" name="Immagine 41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3DB115D4-5FC0-81F0-5453-6B28C1726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4" y="2048561"/>
            <a:ext cx="4481436" cy="2987624"/>
          </a:xfrm>
          <a:prstGeom prst="rect">
            <a:avLst/>
          </a:prstGeom>
        </p:spPr>
      </p:pic>
      <p:pic>
        <p:nvPicPr>
          <p:cNvPr id="9" name="Segnaposto contenuto 8" descr="Immagine che contiene testo, schermata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35801C76-D8C1-B131-7BC3-8900AB5739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3988161" y="1241797"/>
            <a:ext cx="3181578" cy="431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22BCA2-C759-2423-B6E8-8C7D059D5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9038"/>
            <a:ext cx="10515600" cy="465950"/>
          </a:xfrm>
        </p:spPr>
        <p:txBody>
          <a:bodyPr>
            <a:normAutofit fontScale="90000"/>
          </a:bodyPr>
          <a:lstStyle/>
          <a:p>
            <a:r>
              <a:rPr lang="it-IT" dirty="0"/>
              <a:t>ET </a:t>
            </a:r>
            <a:r>
              <a:rPr lang="it-IT" dirty="0" err="1"/>
              <a:t>SUnLab</a:t>
            </a:r>
            <a:r>
              <a:rPr lang="it-IT" dirty="0"/>
              <a:t> Underground Space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5A76F2-E038-9EFE-1823-0D6EA1B8C3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66897" y="2143286"/>
            <a:ext cx="5716337" cy="415866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Expansion</a:t>
            </a:r>
            <a:r>
              <a:rPr lang="en-US" sz="2000" dirty="0"/>
              <a:t> of the existing 18×12×6 m cavern at 130 m depth.</a:t>
            </a:r>
          </a:p>
          <a:p>
            <a:r>
              <a:rPr lang="en-US" sz="2000" dirty="0"/>
              <a:t>Main use: integration and assembly of the two </a:t>
            </a:r>
            <a:r>
              <a:rPr lang="en-US" sz="2000" dirty="0">
                <a:solidFill>
                  <a:srgbClr val="0070C0"/>
                </a:solidFill>
              </a:rPr>
              <a:t>low‑frequency ET towers</a:t>
            </a:r>
            <a:r>
              <a:rPr lang="en-US" sz="2000" dirty="0"/>
              <a:t>.</a:t>
            </a:r>
          </a:p>
          <a:p>
            <a:r>
              <a:rPr lang="en-US" sz="2000" dirty="0"/>
              <a:t>Enables </a:t>
            </a:r>
            <a:r>
              <a:rPr lang="en-US" sz="2000" dirty="0">
                <a:solidFill>
                  <a:srgbClr val="0070C0"/>
                </a:solidFill>
              </a:rPr>
              <a:t>24/7</a:t>
            </a:r>
            <a:r>
              <a:rPr lang="en-US" sz="2000" dirty="0"/>
              <a:t> underground </a:t>
            </a:r>
            <a:r>
              <a:rPr lang="en-US" sz="2000" dirty="0">
                <a:solidFill>
                  <a:srgbClr val="0070C0"/>
                </a:solidFill>
              </a:rPr>
              <a:t>data‑taking </a:t>
            </a:r>
            <a:r>
              <a:rPr lang="en-US" sz="2000" dirty="0"/>
              <a:t>for the Archimede experiment.</a:t>
            </a:r>
          </a:p>
          <a:p>
            <a:r>
              <a:rPr lang="en-US" sz="2000" dirty="0"/>
              <a:t>Equipped with </a:t>
            </a:r>
            <a:r>
              <a:rPr lang="en-US" sz="2000" dirty="0">
                <a:solidFill>
                  <a:srgbClr val="0070C0"/>
                </a:solidFill>
              </a:rPr>
              <a:t>cold fluid supply </a:t>
            </a:r>
            <a:r>
              <a:rPr lang="en-US" sz="2000" dirty="0"/>
              <a:t>via the shaft connecting to the surface </a:t>
            </a:r>
            <a:r>
              <a:rPr lang="en-US" sz="2000" dirty="0" err="1"/>
              <a:t>SUnLab</a:t>
            </a:r>
            <a:r>
              <a:rPr lang="en-US" sz="2000" dirty="0"/>
              <a:t>.</a:t>
            </a:r>
          </a:p>
          <a:p>
            <a:r>
              <a:rPr lang="en-US" sz="2000" dirty="0"/>
              <a:t>Development of low-noise seismic sensors supporting the </a:t>
            </a:r>
            <a:r>
              <a:rPr lang="en-US" sz="2000" dirty="0">
                <a:solidFill>
                  <a:srgbClr val="0070C0"/>
                </a:solidFill>
              </a:rPr>
              <a:t>seismic network </a:t>
            </a:r>
            <a:r>
              <a:rPr lang="en-US" sz="2000" dirty="0"/>
              <a:t>for Earth geodynamics and Einstein Telescope site monitoring (</a:t>
            </a:r>
            <a:r>
              <a:rPr lang="en-US" sz="2000" dirty="0">
                <a:solidFill>
                  <a:srgbClr val="FF0000"/>
                </a:solidFill>
              </a:rPr>
              <a:t>+ 30M€</a:t>
            </a:r>
            <a:r>
              <a:rPr lang="en-US" sz="2000" dirty="0"/>
              <a:t>) </a:t>
            </a:r>
          </a:p>
        </p:txBody>
      </p:sp>
      <p:pic>
        <p:nvPicPr>
          <p:cNvPr id="7" name="Segnaposto contenuto 6" descr="Immagine che contiene schermata, design&#10;&#10;Il contenuto generato dall'IA potrebbe non essere corretto.">
            <a:extLst>
              <a:ext uri="{FF2B5EF4-FFF2-40B4-BE49-F238E27FC236}">
                <a16:creationId xmlns:a16="http://schemas.microsoft.com/office/drawing/2014/main" id="{244E6E72-C3EE-0742-EF5B-AD295F9363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3234" y="2182228"/>
            <a:ext cx="5614525" cy="3903016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E65662-1612-4ABE-C86D-53D9BE23F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ED6F60-D173-86C3-022E-D4753804E593}"/>
              </a:ext>
            </a:extLst>
          </p:cNvPr>
          <p:cNvSpPr txBox="1"/>
          <p:nvPr/>
        </p:nvSpPr>
        <p:spPr>
          <a:xfrm>
            <a:off x="838200" y="1489471"/>
            <a:ext cx="10583025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+60 M€ </a:t>
            </a:r>
            <a:r>
              <a:rPr lang="en-US" dirty="0"/>
              <a:t>have been allocated by Sardinia for civil-technical </a:t>
            </a:r>
            <a:r>
              <a:rPr lang="en-US" dirty="0" err="1"/>
              <a:t>intrastructure</a:t>
            </a:r>
            <a:r>
              <a:rPr lang="en-US" dirty="0"/>
              <a:t>, scientific infrastructure and personnel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75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190696-7656-CDC7-80F5-239AB334E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90193"/>
            <a:ext cx="10515600" cy="780114"/>
          </a:xfrm>
        </p:spPr>
        <p:txBody>
          <a:bodyPr>
            <a:normAutofit/>
          </a:bodyPr>
          <a:lstStyle/>
          <a:p>
            <a:r>
              <a:rPr lang="en-US" dirty="0">
                <a:latin typeface="Titillium Bd"/>
              </a:rPr>
              <a:t>The scientific and technical ecosystem, with </a:t>
            </a:r>
            <a:r>
              <a:rPr lang="en-US" dirty="0" err="1">
                <a:latin typeface="Titillium Bd"/>
              </a:rPr>
              <a:t>SUnLab</a:t>
            </a:r>
            <a:r>
              <a:rPr lang="en-US" dirty="0">
                <a:latin typeface="Titillium Bd"/>
              </a:rPr>
              <a:t> as a hub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5DD18D-CB6C-522A-6079-67F42ACB1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9753" y="4830427"/>
            <a:ext cx="5181600" cy="1300174"/>
          </a:xfrm>
        </p:spPr>
        <p:txBody>
          <a:bodyPr>
            <a:normAutofit fontScale="62500" lnSpcReduction="20000"/>
          </a:bodyPr>
          <a:lstStyle/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~ 640 members from 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Calibri"/>
              </a:rPr>
              <a:t>81 institutions for 27 RU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Site Characterization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 R&amp;D enabling technologies</a:t>
            </a:r>
          </a:p>
          <a:p>
            <a:pPr lvl="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Calibri"/>
              </a:rPr>
              <a:t> </a:t>
            </a:r>
            <a:r>
              <a:rPr lang="en-US" b="1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cs typeface="Calibri"/>
              </a:rPr>
              <a:t>Science case</a:t>
            </a:r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EF5449C-5EFB-C2C6-278C-FD8CDAF07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5236724-7616-8B61-2A29-451352FFB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84" y="727249"/>
            <a:ext cx="4563785" cy="513535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612FEF-BB3D-7A65-3A38-64E4B4C661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51" y="4830427"/>
            <a:ext cx="1881827" cy="91385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5F6E7C44-76B1-27C1-C6B7-3E51C038088B}"/>
              </a:ext>
            </a:extLst>
          </p:cNvPr>
          <p:cNvSpPr txBox="1"/>
          <p:nvPr/>
        </p:nvSpPr>
        <p:spPr>
          <a:xfrm>
            <a:off x="4805957" y="1290205"/>
            <a:ext cx="143500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 b="1" dirty="0" err="1"/>
              <a:t>CoMET</a:t>
            </a:r>
            <a:r>
              <a:rPr lang="it-IT" sz="900" b="1" dirty="0"/>
              <a:t> (Padova)</a:t>
            </a:r>
          </a:p>
          <a:p>
            <a:pPr algn="r"/>
            <a:r>
              <a:rPr lang="it-IT" sz="900" b="1" dirty="0"/>
              <a:t>GALILEO (Genova)</a:t>
            </a:r>
          </a:p>
          <a:p>
            <a:pPr algn="r"/>
            <a:r>
              <a:rPr lang="it-IT" sz="900" b="1" dirty="0"/>
              <a:t>PLANET (Napoli)</a:t>
            </a:r>
          </a:p>
          <a:p>
            <a:pPr algn="r"/>
            <a:r>
              <a:rPr lang="it-IT" sz="900" b="1" dirty="0" err="1"/>
              <a:t>AiLoV</a:t>
            </a:r>
            <a:r>
              <a:rPr lang="it-IT" sz="900" b="1" dirty="0"/>
              <a:t>-ET (Roma)</a:t>
            </a:r>
          </a:p>
          <a:p>
            <a:pPr algn="r"/>
            <a:r>
              <a:rPr lang="it-IT" sz="900" b="1" dirty="0"/>
              <a:t>ETICO2 (Cagliari)</a:t>
            </a:r>
          </a:p>
          <a:p>
            <a:pPr algn="r"/>
            <a:r>
              <a:rPr lang="it-IT" sz="900" b="1" dirty="0"/>
              <a:t>ADONI (Firenze)</a:t>
            </a:r>
          </a:p>
          <a:p>
            <a:pPr algn="r"/>
            <a:r>
              <a:rPr lang="it-IT" sz="900" b="1" dirty="0" err="1"/>
              <a:t>PisaET</a:t>
            </a:r>
            <a:r>
              <a:rPr lang="it-IT" sz="900" b="1" dirty="0"/>
              <a:t>-IR@CISUP (Pisa)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1983F9F-6873-E17D-1235-0E3D1551CE02}"/>
              </a:ext>
            </a:extLst>
          </p:cNvPr>
          <p:cNvSpPr txBox="1"/>
          <p:nvPr/>
        </p:nvSpPr>
        <p:spPr>
          <a:xfrm>
            <a:off x="4919770" y="2664959"/>
            <a:ext cx="1321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 b="1" dirty="0"/>
              <a:t>ARC-ET-CRYO (Roma)</a:t>
            </a:r>
          </a:p>
          <a:p>
            <a:pPr algn="r"/>
            <a:r>
              <a:rPr lang="it-IT" sz="900" b="1" dirty="0"/>
              <a:t>CALATIA (Caserta)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305A6E-E334-7DCC-55B0-D360F24F6ECE}"/>
              </a:ext>
            </a:extLst>
          </p:cNvPr>
          <p:cNvSpPr txBox="1"/>
          <p:nvPr/>
        </p:nvSpPr>
        <p:spPr>
          <a:xfrm>
            <a:off x="5142587" y="3445431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 b="1" dirty="0"/>
              <a:t>CAOS (Perugia)</a:t>
            </a:r>
          </a:p>
          <a:p>
            <a:pPr algn="r"/>
            <a:r>
              <a:rPr lang="it-IT" sz="900" b="1" dirty="0"/>
              <a:t>GEMINI (L’Aquila)</a:t>
            </a:r>
          </a:p>
          <a:p>
            <a:pPr algn="r"/>
            <a:r>
              <a:rPr lang="it-IT" sz="900" b="1" dirty="0"/>
              <a:t>PLANET (Napoli)</a:t>
            </a:r>
          </a:p>
          <a:p>
            <a:pPr algn="r"/>
            <a:r>
              <a:rPr lang="it-IT" sz="900" b="1" dirty="0"/>
              <a:t>SAMANET (Pisa)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CF8E5BE-6AC9-4B4F-C7A1-A7D56DCEC0AA}"/>
              </a:ext>
            </a:extLst>
          </p:cNvPr>
          <p:cNvSpPr txBox="1"/>
          <p:nvPr/>
        </p:nvSpPr>
        <p:spPr>
          <a:xfrm>
            <a:off x="5163427" y="4288707"/>
            <a:ext cx="107753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 b="1" dirty="0"/>
              <a:t>BETIF (Bologna)</a:t>
            </a:r>
          </a:p>
          <a:p>
            <a:pPr algn="r"/>
            <a:r>
              <a:rPr lang="it-IT" sz="900" b="1" dirty="0"/>
              <a:t>DIFAET (Bologna)</a:t>
            </a:r>
          </a:p>
          <a:p>
            <a:pPr algn="r"/>
            <a:r>
              <a:rPr lang="it-IT" sz="900" b="1" dirty="0" err="1"/>
              <a:t>CTLAb</a:t>
            </a:r>
            <a:r>
              <a:rPr lang="it-IT" sz="900" b="1" dirty="0"/>
              <a:t> (Torino)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DF5C5AC-1BA4-0022-6769-0CD61F913DA4}"/>
              </a:ext>
            </a:extLst>
          </p:cNvPr>
          <p:cNvSpPr txBox="1"/>
          <p:nvPr/>
        </p:nvSpPr>
        <p:spPr>
          <a:xfrm>
            <a:off x="4921373" y="5081841"/>
            <a:ext cx="13195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900" b="1" dirty="0" err="1"/>
              <a:t>SUnLAB</a:t>
            </a:r>
            <a:r>
              <a:rPr lang="it-IT" sz="900" b="1" dirty="0"/>
              <a:t> (</a:t>
            </a:r>
            <a:r>
              <a:rPr lang="it-IT" sz="900" b="1" dirty="0" err="1"/>
              <a:t>Sos</a:t>
            </a:r>
            <a:r>
              <a:rPr lang="it-IT" sz="900" b="1" dirty="0"/>
              <a:t> </a:t>
            </a:r>
            <a:r>
              <a:rPr lang="it-IT" sz="900" b="1" dirty="0" err="1"/>
              <a:t>Enattos</a:t>
            </a:r>
            <a:r>
              <a:rPr lang="it-IT" sz="900" b="1" dirty="0"/>
              <a:t>)</a:t>
            </a:r>
          </a:p>
          <a:p>
            <a:pPr algn="r"/>
            <a:r>
              <a:rPr lang="it-IT" sz="900" b="1" dirty="0"/>
              <a:t>ET_3G LAB (Roma)</a:t>
            </a:r>
          </a:p>
          <a:p>
            <a:pPr algn="r"/>
            <a:r>
              <a:rPr lang="it-IT" sz="900" b="1" dirty="0"/>
              <a:t>AT_LAB (Cagliari)</a:t>
            </a:r>
          </a:p>
        </p:txBody>
      </p:sp>
      <p:cxnSp>
        <p:nvCxnSpPr>
          <p:cNvPr id="13" name="Connettore 1 24">
            <a:extLst>
              <a:ext uri="{FF2B5EF4-FFF2-40B4-BE49-F238E27FC236}">
                <a16:creationId xmlns:a16="http://schemas.microsoft.com/office/drawing/2014/main" id="{E83E7949-56F9-8836-2B9C-9C708C255BE5}"/>
              </a:ext>
            </a:extLst>
          </p:cNvPr>
          <p:cNvCxnSpPr>
            <a:cxnSpLocks/>
          </p:cNvCxnSpPr>
          <p:nvPr/>
        </p:nvCxnSpPr>
        <p:spPr>
          <a:xfrm>
            <a:off x="6232476" y="2511667"/>
            <a:ext cx="8489" cy="735679"/>
          </a:xfrm>
          <a:prstGeom prst="line">
            <a:avLst/>
          </a:prstGeom>
          <a:ln w="317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30">
            <a:extLst>
              <a:ext uri="{FF2B5EF4-FFF2-40B4-BE49-F238E27FC236}">
                <a16:creationId xmlns:a16="http://schemas.microsoft.com/office/drawing/2014/main" id="{BABC593A-89D0-D87B-0285-9B35AF9B261D}"/>
              </a:ext>
            </a:extLst>
          </p:cNvPr>
          <p:cNvCxnSpPr>
            <a:cxnSpLocks/>
          </p:cNvCxnSpPr>
          <p:nvPr/>
        </p:nvCxnSpPr>
        <p:spPr>
          <a:xfrm>
            <a:off x="6227441" y="1290205"/>
            <a:ext cx="0" cy="106182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32">
            <a:extLst>
              <a:ext uri="{FF2B5EF4-FFF2-40B4-BE49-F238E27FC236}">
                <a16:creationId xmlns:a16="http://schemas.microsoft.com/office/drawing/2014/main" id="{59955226-4D7D-306E-B161-FD7539DBE66C}"/>
              </a:ext>
            </a:extLst>
          </p:cNvPr>
          <p:cNvCxnSpPr>
            <a:cxnSpLocks/>
          </p:cNvCxnSpPr>
          <p:nvPr/>
        </p:nvCxnSpPr>
        <p:spPr>
          <a:xfrm>
            <a:off x="6240965" y="3331367"/>
            <a:ext cx="0" cy="738664"/>
          </a:xfrm>
          <a:prstGeom prst="line">
            <a:avLst/>
          </a:prstGeom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34">
            <a:extLst>
              <a:ext uri="{FF2B5EF4-FFF2-40B4-BE49-F238E27FC236}">
                <a16:creationId xmlns:a16="http://schemas.microsoft.com/office/drawing/2014/main" id="{20CC4ED3-E148-4A7D-0605-48326AFEE3A9}"/>
              </a:ext>
            </a:extLst>
          </p:cNvPr>
          <p:cNvCxnSpPr>
            <a:cxnSpLocks/>
          </p:cNvCxnSpPr>
          <p:nvPr/>
        </p:nvCxnSpPr>
        <p:spPr>
          <a:xfrm>
            <a:off x="6232476" y="4166473"/>
            <a:ext cx="8489" cy="663954"/>
          </a:xfrm>
          <a:prstGeom prst="line">
            <a:avLst/>
          </a:prstGeom>
          <a:ln w="31750">
            <a:solidFill>
              <a:srgbClr val="FF792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35">
            <a:extLst>
              <a:ext uri="{FF2B5EF4-FFF2-40B4-BE49-F238E27FC236}">
                <a16:creationId xmlns:a16="http://schemas.microsoft.com/office/drawing/2014/main" id="{8A2DD1FC-C1EC-EFCE-BB1E-7BD50531A9AA}"/>
              </a:ext>
            </a:extLst>
          </p:cNvPr>
          <p:cNvCxnSpPr>
            <a:cxnSpLocks/>
          </p:cNvCxnSpPr>
          <p:nvPr/>
        </p:nvCxnSpPr>
        <p:spPr>
          <a:xfrm>
            <a:off x="6240965" y="4933534"/>
            <a:ext cx="0" cy="889117"/>
          </a:xfrm>
          <a:prstGeom prst="line">
            <a:avLst/>
          </a:prstGeom>
          <a:ln w="31750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Immagine 28" descr="Immagine che contiene vestiti, calzature, uomo, interno&#10;&#10;Il contenuto generato dall'IA potrebbe non essere corretto.">
            <a:extLst>
              <a:ext uri="{FF2B5EF4-FFF2-40B4-BE49-F238E27FC236}">
                <a16:creationId xmlns:a16="http://schemas.microsoft.com/office/drawing/2014/main" id="{2543741E-435E-BD80-E2A4-ADB2F81BE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986" y="1290204"/>
            <a:ext cx="4971746" cy="3352133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2D395ABA-769E-6149-EC1B-640637D71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52" y="5871393"/>
            <a:ext cx="5603190" cy="51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014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7516EA-C8DD-4DD7-4EE8-E020E6D0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11" y="675464"/>
            <a:ext cx="10779551" cy="81936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Sardinia strengthens local infrastructures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549F04-2D70-922E-8DEA-26414912D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41BF9B7-6383-DA58-8F5A-CEB3BD54B7D2}"/>
              </a:ext>
            </a:extLst>
          </p:cNvPr>
          <p:cNvSpPr txBox="1"/>
          <p:nvPr/>
        </p:nvSpPr>
        <p:spPr>
          <a:xfrm>
            <a:off x="455367" y="1508658"/>
            <a:ext cx="557906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b="1">
                <a:solidFill>
                  <a:srgbClr val="003366"/>
                </a:solidFill>
              </a:defRPr>
            </a:pPr>
            <a:r>
              <a:rPr lang="en-US" dirty="0"/>
              <a:t>Urban regeneration at Sos </a:t>
            </a:r>
            <a:r>
              <a:rPr lang="en-US" dirty="0" err="1"/>
              <a:t>Enattos</a:t>
            </a:r>
            <a:r>
              <a:rPr lang="en-US" dirty="0"/>
              <a:t>: 7 M€ + investment</a:t>
            </a:r>
            <a:endParaRPr lang="it-IT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4.4M€ initial allocation for the </a:t>
            </a:r>
            <a:r>
              <a:rPr lang="en-GB" dirty="0">
                <a:solidFill>
                  <a:srgbClr val="0070C0"/>
                </a:solidFill>
              </a:rPr>
              <a:t>redevelopment of the area’s municipalities</a:t>
            </a:r>
            <a:r>
              <a:rPr lang="en-GB" dirty="0"/>
              <a:t>.</a:t>
            </a:r>
            <a:endParaRPr lang="it-IT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it-IT" dirty="0"/>
              <a:t>3</a:t>
            </a:r>
            <a:r>
              <a:rPr lang="en-GB" dirty="0"/>
              <a:t>M€ for “</a:t>
            </a:r>
            <a:r>
              <a:rPr lang="en-GB" dirty="0">
                <a:solidFill>
                  <a:srgbClr val="0070C0"/>
                </a:solidFill>
              </a:rPr>
              <a:t>diffused hospitality</a:t>
            </a:r>
            <a:r>
              <a:rPr lang="en-GB" dirty="0"/>
              <a:t>”: upgrading private homes for workers, starting with the </a:t>
            </a:r>
            <a:r>
              <a:rPr lang="en-GB" dirty="0" err="1"/>
              <a:t>SUnLab</a:t>
            </a:r>
            <a:r>
              <a:rPr lang="en-GB" dirty="0"/>
              <a:t> site.</a:t>
            </a:r>
            <a:endParaRPr lang="it-IT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dirty="0"/>
              <a:t>This is a first intervention to gauge local availability; additional funds are available.</a:t>
            </a:r>
            <a:endParaRPr lang="it-IT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73891AF-DB6E-DB7F-CC2D-43A039648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67" y="4036515"/>
            <a:ext cx="5257800" cy="154659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it-IT" sz="2100" b="1" dirty="0" err="1">
                <a:solidFill>
                  <a:srgbClr val="003366"/>
                </a:solidFill>
                <a:latin typeface="+mn-lt"/>
              </a:rPr>
              <a:t>Sologo</a:t>
            </a:r>
            <a:r>
              <a:rPr lang="it-IT" sz="2100" b="1" dirty="0">
                <a:solidFill>
                  <a:srgbClr val="003366"/>
                </a:solidFill>
                <a:latin typeface="+mn-lt"/>
              </a:rPr>
              <a:t> industrial zone: €8M investment.</a:t>
            </a:r>
          </a:p>
          <a:p>
            <a:pPr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1900" dirty="0">
                <a:latin typeface="+mn-lt"/>
              </a:rPr>
              <a:t>8M€ (Development and Cohesion Fund) have been allocated for the primary </a:t>
            </a:r>
            <a:r>
              <a:rPr lang="en-US" sz="1900" dirty="0">
                <a:solidFill>
                  <a:srgbClr val="0070C0"/>
                </a:solidFill>
                <a:latin typeface="+mn-lt"/>
              </a:rPr>
              <a:t>infrastructure works </a:t>
            </a:r>
            <a:r>
              <a:rPr lang="en-US" sz="1900" dirty="0">
                <a:latin typeface="+mn-lt"/>
              </a:rPr>
              <a:t>of a </a:t>
            </a:r>
            <a:r>
              <a:rPr lang="en-US" sz="1900" dirty="0">
                <a:solidFill>
                  <a:srgbClr val="0070C0"/>
                </a:solidFill>
                <a:latin typeface="+mn-lt"/>
              </a:rPr>
              <a:t>new industrial zone</a:t>
            </a:r>
            <a:r>
              <a:rPr lang="en-US" sz="1900" dirty="0">
                <a:latin typeface="+mn-lt"/>
              </a:rPr>
              <a:t>, located about 10 km from Sos </a:t>
            </a:r>
            <a:r>
              <a:rPr lang="en-US" sz="1900" dirty="0" err="1">
                <a:latin typeface="+mn-lt"/>
              </a:rPr>
              <a:t>Enattos</a:t>
            </a:r>
            <a:r>
              <a:rPr lang="en-US" sz="1900" dirty="0">
                <a:latin typeface="+mn-lt"/>
              </a:rPr>
              <a:t>. </a:t>
            </a:r>
            <a:endParaRPr lang="it-IT" sz="1900" dirty="0">
              <a:latin typeface="+mn-lt"/>
            </a:endParaRPr>
          </a:p>
        </p:txBody>
      </p:sp>
      <p:pic>
        <p:nvPicPr>
          <p:cNvPr id="9" name="Immagine 8" descr="Immagine che contiene aria aperta, natura, albero, cielo">
            <a:extLst>
              <a:ext uri="{FF2B5EF4-FFF2-40B4-BE49-F238E27FC236}">
                <a16:creationId xmlns:a16="http://schemas.microsoft.com/office/drawing/2014/main" id="{C0B3E899-D424-5270-9B32-A87AFAEB5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81" y="2090923"/>
            <a:ext cx="5861019" cy="34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008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732220-1513-BE58-28FB-69FE2029F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8228" y="576924"/>
            <a:ext cx="8554622" cy="544535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Advancing the High-Speed Data Network - Enabling Local Innovation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A996E19-B897-523A-918B-94B9652A2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69B5C81D-E297-D485-5B74-B83880478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52" y="3774483"/>
            <a:ext cx="5983655" cy="195700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rgbClr val="003366"/>
                </a:solidFill>
                <a:latin typeface="+mn-lt"/>
              </a:rPr>
              <a:t>Call for high-tech ideas for ET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GB" sz="3300" dirty="0"/>
              <a:t>The Sardegna Ricerche call is </a:t>
            </a:r>
            <a:r>
              <a:rPr lang="en-GB" sz="3300" dirty="0">
                <a:solidFill>
                  <a:srgbClr val="0070C0"/>
                </a:solidFill>
              </a:rPr>
              <a:t>launched</a:t>
            </a:r>
            <a:r>
              <a:rPr lang="en-GB" sz="3300" dirty="0"/>
              <a:t>, following the previous expression of interest.</a:t>
            </a:r>
            <a:endParaRPr lang="it-IT" sz="33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300" dirty="0">
                <a:solidFill>
                  <a:srgbClr val="0070C0"/>
                </a:solidFill>
              </a:rPr>
              <a:t>Open throughout 2026</a:t>
            </a:r>
            <a:r>
              <a:rPr lang="en-GB" sz="3300" dirty="0"/>
              <a:t>: new proposals can be submitted, evaluated, and funded progressively.</a:t>
            </a:r>
            <a:endParaRPr lang="it-IT" sz="3300" dirty="0"/>
          </a:p>
          <a:p>
            <a:pPr>
              <a:buFont typeface="Wingdings" panose="05000000000000000000" pitchFamily="2" charset="2"/>
              <a:buChar char="q"/>
            </a:pPr>
            <a:r>
              <a:rPr lang="en-GB" sz="3300" dirty="0"/>
              <a:t>Initially €200k per project, with a current total budget of </a:t>
            </a:r>
            <a:r>
              <a:rPr lang="en-GB" sz="3300" dirty="0">
                <a:solidFill>
                  <a:srgbClr val="0070C0"/>
                </a:solidFill>
              </a:rPr>
              <a:t>€4M, to be increased later</a:t>
            </a:r>
            <a:r>
              <a:rPr lang="en-GB" sz="3300" dirty="0"/>
              <a:t>.</a:t>
            </a:r>
            <a:endParaRPr lang="it-IT" sz="3300" dirty="0"/>
          </a:p>
        </p:txBody>
      </p:sp>
      <p:pic>
        <p:nvPicPr>
          <p:cNvPr id="7" name="Immagine 6" descr="Immagine che contiene vestiti, interno, persona, uomo&#10;&#10;Il contenuto generato dall'IA potrebbe non essere corretto.">
            <a:extLst>
              <a:ext uri="{FF2B5EF4-FFF2-40B4-BE49-F238E27FC236}">
                <a16:creationId xmlns:a16="http://schemas.microsoft.com/office/drawing/2014/main" id="{6F842437-A42B-98C5-231C-7EFFFD2E4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0" y="3296216"/>
            <a:ext cx="5232400" cy="3110089"/>
          </a:xfrm>
          <a:prstGeom prst="rect">
            <a:avLst/>
          </a:prstGeom>
        </p:spPr>
      </p:pic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39091AC6-D742-1BA8-EEB6-DFD9E5B81288}"/>
              </a:ext>
            </a:extLst>
          </p:cNvPr>
          <p:cNvSpPr txBox="1">
            <a:spLocks/>
          </p:cNvSpPr>
          <p:nvPr/>
        </p:nvSpPr>
        <p:spPr>
          <a:xfrm>
            <a:off x="2818228" y="1405643"/>
            <a:ext cx="8869679" cy="1957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3366"/>
                </a:solidFill>
                <a:latin typeface="+mn-lt"/>
              </a:rPr>
              <a:t>A Terabit‑Class Network for Sardinia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 err="1">
                <a:latin typeface="+mn-lt"/>
              </a:rPr>
              <a:t>TeRABIT</a:t>
            </a:r>
            <a:r>
              <a:rPr lang="en-US" sz="1800" dirty="0">
                <a:latin typeface="+mn-lt"/>
              </a:rPr>
              <a:t> (PNRR) delivered a 1,100 km fiber-optic ring across Sardinia, built by GARR and integrated into the national GARR-T research network, providing ultra-high-performance connectivity (1.6 </a:t>
            </a:r>
            <a:r>
              <a:rPr lang="en-US" sz="1800" dirty="0" err="1">
                <a:latin typeface="+mn-lt"/>
              </a:rPr>
              <a:t>Tbps</a:t>
            </a:r>
            <a:r>
              <a:rPr lang="en-US" sz="1800" dirty="0">
                <a:latin typeface="+mn-lt"/>
              </a:rPr>
              <a:t> regional capacity).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1800" dirty="0">
                <a:latin typeface="+mn-lt"/>
              </a:rPr>
              <a:t>The Region (€2M) and INFN (€1M) funded its extension to Industrial Consortia, hospitals, and courts.</a:t>
            </a:r>
            <a:endParaRPr lang="it-IT" sz="1800" dirty="0"/>
          </a:p>
        </p:txBody>
      </p:sp>
      <p:pic>
        <p:nvPicPr>
          <p:cNvPr id="8" name="Immagine 7" descr="Immagine che contiene mappa, testo, diagramma">
            <a:extLst>
              <a:ext uri="{FF2B5EF4-FFF2-40B4-BE49-F238E27FC236}">
                <a16:creationId xmlns:a16="http://schemas.microsoft.com/office/drawing/2014/main" id="{2FC456F2-F7EA-E053-7E7D-EA47FD6350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430"/>
            <a:ext cx="2437169" cy="288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82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60A3A-B33D-F428-7A1C-223F846A4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474E9F-576D-E238-54E2-5C97A486C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93" y="629390"/>
            <a:ext cx="7315335" cy="530565"/>
          </a:xfrm>
        </p:spPr>
        <p:txBody>
          <a:bodyPr>
            <a:noAutofit/>
          </a:bodyPr>
          <a:lstStyle/>
          <a:p>
            <a:r>
              <a:rPr lang="en-US" dirty="0"/>
              <a:t>Sardinia support to community engagement</a:t>
            </a:r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80C991-A4C3-5F77-0AFF-7786926DF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232B3F7-47AA-251B-5E44-4A2DD3E95E4E}"/>
              </a:ext>
            </a:extLst>
          </p:cNvPr>
          <p:cNvSpPr txBox="1"/>
          <p:nvPr/>
        </p:nvSpPr>
        <p:spPr>
          <a:xfrm>
            <a:off x="520184" y="1399795"/>
            <a:ext cx="628457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 sz="1800" b="1">
                <a:solidFill>
                  <a:srgbClr val="003366"/>
                </a:solidFill>
              </a:defRPr>
            </a:pPr>
            <a:r>
              <a:rPr lang="it-IT" sz="2000" dirty="0"/>
              <a:t>Training, information, community liaison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dirty="0"/>
              <a:t>Investments in </a:t>
            </a:r>
            <a:r>
              <a:rPr lang="en-GB" dirty="0" err="1"/>
              <a:t>Nuoro</a:t>
            </a:r>
            <a:r>
              <a:rPr lang="en-GB" dirty="0"/>
              <a:t> will create an exhibition–museum </a:t>
            </a:r>
            <a:r>
              <a:rPr lang="en-GB" dirty="0" err="1"/>
              <a:t>center</a:t>
            </a:r>
            <a:r>
              <a:rPr lang="en-GB" dirty="0"/>
              <a:t>, to evolve into an education </a:t>
            </a:r>
            <a:r>
              <a:rPr lang="en-GB" dirty="0" err="1"/>
              <a:t>center</a:t>
            </a:r>
            <a:r>
              <a:rPr lang="en-GB" dirty="0"/>
              <a:t>.</a:t>
            </a:r>
            <a:endParaRPr lang="it-IT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dirty="0"/>
              <a:t>Sardinia appointed </a:t>
            </a:r>
            <a:r>
              <a:rPr lang="en-GB" dirty="0">
                <a:solidFill>
                  <a:srgbClr val="0070C0"/>
                </a:solidFill>
              </a:rPr>
              <a:t>a team </a:t>
            </a:r>
            <a:r>
              <a:rPr lang="en-GB" dirty="0"/>
              <a:t>for training, information, and local mediation </a:t>
            </a:r>
            <a:r>
              <a:rPr lang="en-GB" dirty="0">
                <a:solidFill>
                  <a:srgbClr val="0070C0"/>
                </a:solidFill>
              </a:rPr>
              <a:t>in Lula and </a:t>
            </a:r>
            <a:r>
              <a:rPr lang="en-GB" dirty="0" err="1">
                <a:solidFill>
                  <a:srgbClr val="0070C0"/>
                </a:solidFill>
              </a:rPr>
              <a:t>Nuoro</a:t>
            </a:r>
            <a:r>
              <a:rPr lang="en-GB" dirty="0"/>
              <a:t>.</a:t>
            </a:r>
            <a:endParaRPr lang="it-IT" dirty="0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5B88FC9-5DB2-CD65-B822-FC5C61CAC6E1}"/>
              </a:ext>
            </a:extLst>
          </p:cNvPr>
          <p:cNvSpPr txBox="1"/>
          <p:nvPr/>
        </p:nvSpPr>
        <p:spPr>
          <a:xfrm>
            <a:off x="1161561" y="4165596"/>
            <a:ext cx="55118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 sz="1800" b="1">
                <a:solidFill>
                  <a:srgbClr val="003366"/>
                </a:solidFill>
              </a:defRPr>
            </a:pPr>
            <a:r>
              <a:rPr lang="it-IT" sz="2000" dirty="0"/>
              <a:t>ET </a:t>
            </a:r>
            <a:r>
              <a:rPr lang="it-IT" sz="2000" dirty="0" err="1"/>
              <a:t>engages</a:t>
            </a:r>
            <a:r>
              <a:rPr lang="it-IT" sz="2000" dirty="0"/>
              <a:t> with the community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dirty="0"/>
              <a:t>Preparation of gazebos and logistics for </a:t>
            </a:r>
            <a:r>
              <a:rPr lang="en-GB" dirty="0">
                <a:solidFill>
                  <a:srgbClr val="0070C0"/>
                </a:solidFill>
              </a:rPr>
              <a:t>50 events in northeastern Sardinia </a:t>
            </a:r>
            <a:r>
              <a:rPr lang="en-GB" dirty="0"/>
              <a:t>(April–December 2026).</a:t>
            </a:r>
            <a:endParaRPr lang="it-IT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GB" dirty="0"/>
              <a:t>Organized by teams from the Universities of Cagliari and Sassari, INFN, INAF, and INGV.</a:t>
            </a:r>
            <a:endParaRPr lang="it-IT" dirty="0"/>
          </a:p>
        </p:txBody>
      </p:sp>
      <p:pic>
        <p:nvPicPr>
          <p:cNvPr id="9" name="Immagine 8" descr="Immagine che contiene vestiti, persona, muro, interno&#10;&#10;Il contenuto generato dall'IA potrebbe non essere corretto.">
            <a:extLst>
              <a:ext uri="{FF2B5EF4-FFF2-40B4-BE49-F238E27FC236}">
                <a16:creationId xmlns:a16="http://schemas.microsoft.com/office/drawing/2014/main" id="{91BC4E6B-F80E-0E0C-C2AF-8B9A92668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099" y="469871"/>
            <a:ext cx="4772202" cy="2455599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1F3AE7-480C-F5A7-A65A-3071DAB55422}"/>
              </a:ext>
            </a:extLst>
          </p:cNvPr>
          <p:cNvSpPr txBox="1"/>
          <p:nvPr/>
        </p:nvSpPr>
        <p:spPr>
          <a:xfrm>
            <a:off x="7387542" y="3024072"/>
            <a:ext cx="48481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tillium"/>
              </a:rPr>
              <a:t>The newly designated ET resident “ambassadors” </a:t>
            </a:r>
          </a:p>
          <a:p>
            <a:pPr algn="ctr"/>
            <a:r>
              <a:rPr lang="en-US" dirty="0">
                <a:latin typeface="Titillium"/>
              </a:rPr>
              <a:t>engaging the local community</a:t>
            </a:r>
            <a:endParaRPr lang="it-IT" dirty="0">
              <a:latin typeface="Titillium"/>
            </a:endParaRPr>
          </a:p>
        </p:txBody>
      </p:sp>
      <p:pic>
        <p:nvPicPr>
          <p:cNvPr id="14" name="Immagine 13" descr="Immagine che contiene interno, soffitto, muro, persona&#10;&#10;Il contenuto generato dall'IA potrebbe non essere corretto.">
            <a:extLst>
              <a:ext uri="{FF2B5EF4-FFF2-40B4-BE49-F238E27FC236}">
                <a16:creationId xmlns:a16="http://schemas.microsoft.com/office/drawing/2014/main" id="{246EB06F-F776-3795-3B43-97171DD17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542" y="3914746"/>
            <a:ext cx="4804458" cy="297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504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>
            <a:extLst>
              <a:ext uri="{FF2B5EF4-FFF2-40B4-BE49-F238E27FC236}">
                <a16:creationId xmlns:a16="http://schemas.microsoft.com/office/drawing/2014/main" id="{3D88501E-9D9D-6B81-619D-B7D5B3DFC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1472"/>
            <a:ext cx="10515600" cy="607359"/>
          </a:xfrm>
        </p:spPr>
        <p:txBody>
          <a:bodyPr>
            <a:normAutofit/>
          </a:bodyPr>
          <a:lstStyle/>
          <a:p>
            <a:r>
              <a:rPr lang="en-US" dirty="0"/>
              <a:t>The infrastructure design was completed on October 24, 2025</a:t>
            </a:r>
            <a:endParaRPr lang="it-IT" dirty="0"/>
          </a:p>
        </p:txBody>
      </p:sp>
      <p:pic>
        <p:nvPicPr>
          <p:cNvPr id="6" name="Segnaposto contenuto 5" descr="Immagine che contiene linea, diagramma, pendio&#10;&#10;Il contenuto generato dall'IA potrebbe non essere corretto.">
            <a:extLst>
              <a:ext uri="{FF2B5EF4-FFF2-40B4-BE49-F238E27FC236}">
                <a16:creationId xmlns:a16="http://schemas.microsoft.com/office/drawing/2014/main" id="{E2909824-56E3-B9E8-42FB-45641F0B19F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36603" y="1820746"/>
            <a:ext cx="3420207" cy="420197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204081C-E515-CF22-92CE-31CEF691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3" name="Segnaposto contenuto 12" descr="Immagine che contiene schizzo, diagramma, disegno, linea&#10;&#10;Il contenuto generato dall'IA potrebbe non essere corretto.">
            <a:extLst>
              <a:ext uri="{FF2B5EF4-FFF2-40B4-BE49-F238E27FC236}">
                <a16:creationId xmlns:a16="http://schemas.microsoft.com/office/drawing/2014/main" id="{C409968C-F125-8906-BCF5-9ACCE6EB74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3542" y="2287190"/>
            <a:ext cx="3661856" cy="3134588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DCC6799E-D686-B867-AE98-4229FB00B499}"/>
              </a:ext>
            </a:extLst>
          </p:cNvPr>
          <p:cNvSpPr/>
          <p:nvPr/>
        </p:nvSpPr>
        <p:spPr>
          <a:xfrm>
            <a:off x="2505808" y="3215540"/>
            <a:ext cx="474784" cy="764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7C7C269-11BE-A3C0-6F1B-090ED25E8D9D}"/>
              </a:ext>
            </a:extLst>
          </p:cNvPr>
          <p:cNvSpPr txBox="1"/>
          <p:nvPr/>
        </p:nvSpPr>
        <p:spPr>
          <a:xfrm>
            <a:off x="5054849" y="5917181"/>
            <a:ext cx="208230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2024-Optical-Layout</a:t>
            </a:r>
            <a:endParaRPr lang="it-IT" dirty="0"/>
          </a:p>
        </p:txBody>
      </p:sp>
      <p:pic>
        <p:nvPicPr>
          <p:cNvPr id="3" name="Immagine 2" descr="Immagine che contiene mappa, atlante, testo&#10;&#10;Il contenuto generato dall'IA potrebbe non essere corretto.">
            <a:extLst>
              <a:ext uri="{FF2B5EF4-FFF2-40B4-BE49-F238E27FC236}">
                <a16:creationId xmlns:a16="http://schemas.microsoft.com/office/drawing/2014/main" id="{604A75F5-CDD8-F5F8-CD35-61EF4D2216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8970" y="1422456"/>
            <a:ext cx="3614057" cy="341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00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9F2103-5A7B-49D4-E9A4-F192CF5E2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Take </a:t>
            </a:r>
            <a:r>
              <a:rPr lang="it-IT" dirty="0" err="1"/>
              <a:t>away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D5F611-D0BF-71B1-EFA8-584DB6B3B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164"/>
            <a:ext cx="10515600" cy="3711521"/>
          </a:xfrm>
        </p:spPr>
        <p:txBody>
          <a:bodyPr>
            <a:normAutofit lnSpcReduction="10000"/>
          </a:bodyPr>
          <a:lstStyle/>
          <a:p>
            <a:r>
              <a:rPr lang="it-IT" sz="2600" dirty="0"/>
              <a:t>TETI </a:t>
            </a:r>
            <a:r>
              <a:rPr lang="it-IT" sz="2600" dirty="0" err="1">
                <a:solidFill>
                  <a:srgbClr val="0070C0"/>
                </a:solidFill>
              </a:rPr>
              <a:t>local</a:t>
            </a:r>
            <a:r>
              <a:rPr lang="it-IT" sz="2600" dirty="0">
                <a:solidFill>
                  <a:srgbClr val="0070C0"/>
                </a:solidFill>
              </a:rPr>
              <a:t> </a:t>
            </a:r>
            <a:r>
              <a:rPr lang="it-IT" sz="2600" dirty="0" err="1">
                <a:solidFill>
                  <a:srgbClr val="0070C0"/>
                </a:solidFill>
              </a:rPr>
              <a:t>infrastructure</a:t>
            </a:r>
            <a:r>
              <a:rPr lang="it-IT" sz="2600" dirty="0">
                <a:solidFill>
                  <a:srgbClr val="0070C0"/>
                </a:solidFill>
              </a:rPr>
              <a:t> project </a:t>
            </a:r>
            <a:r>
              <a:rPr lang="it-IT" sz="2600" dirty="0" err="1"/>
              <a:t>completed</a:t>
            </a:r>
            <a:r>
              <a:rPr lang="it-IT" sz="2600" dirty="0"/>
              <a:t> and </a:t>
            </a:r>
            <a:r>
              <a:rPr lang="it-IT" sz="2600" dirty="0" err="1"/>
              <a:t>costed</a:t>
            </a:r>
            <a:r>
              <a:rPr lang="it-IT" sz="2600" dirty="0"/>
              <a:t> </a:t>
            </a:r>
          </a:p>
          <a:p>
            <a:r>
              <a:rPr lang="it-IT" sz="2600" dirty="0" err="1"/>
              <a:t>Further</a:t>
            </a:r>
            <a:r>
              <a:rPr lang="it-IT" sz="2600" dirty="0"/>
              <a:t> </a:t>
            </a:r>
            <a:r>
              <a:rPr lang="it-IT" sz="2600" dirty="0" err="1"/>
              <a:t>investigations</a:t>
            </a:r>
            <a:r>
              <a:rPr lang="it-IT" sz="2600" dirty="0"/>
              <a:t> </a:t>
            </a:r>
            <a:r>
              <a:rPr lang="it-IT" sz="2600" dirty="0" err="1"/>
              <a:t>underway</a:t>
            </a:r>
            <a:r>
              <a:rPr lang="it-IT" sz="2600" dirty="0"/>
              <a:t>, in </a:t>
            </a:r>
            <a:r>
              <a:rPr lang="it-IT" sz="2600" dirty="0" err="1"/>
              <a:t>coordination</a:t>
            </a:r>
            <a:r>
              <a:rPr lang="it-IT" sz="2600" dirty="0"/>
              <a:t> with ETO and </a:t>
            </a:r>
            <a:r>
              <a:rPr lang="it-IT" sz="2600" dirty="0" err="1"/>
              <a:t>other</a:t>
            </a:r>
            <a:r>
              <a:rPr lang="it-IT" sz="2600" dirty="0"/>
              <a:t> HC</a:t>
            </a:r>
          </a:p>
          <a:p>
            <a:r>
              <a:rPr lang="en-US" sz="2600" dirty="0"/>
              <a:t>Tender for </a:t>
            </a:r>
            <a:r>
              <a:rPr lang="en-US" sz="2600" dirty="0" err="1">
                <a:solidFill>
                  <a:srgbClr val="0070C0"/>
                </a:solidFill>
              </a:rPr>
              <a:t>SUnLab</a:t>
            </a:r>
            <a:r>
              <a:rPr lang="en-US" sz="2600" dirty="0"/>
              <a:t> launched, to be completed 2027</a:t>
            </a:r>
          </a:p>
          <a:p>
            <a:r>
              <a:rPr lang="en-US" sz="2600" dirty="0"/>
              <a:t>Support to improved </a:t>
            </a:r>
            <a:r>
              <a:rPr lang="en-US" sz="2600" dirty="0">
                <a:solidFill>
                  <a:srgbClr val="0070C0"/>
                </a:solidFill>
              </a:rPr>
              <a:t>local infrastructures</a:t>
            </a:r>
            <a:r>
              <a:rPr lang="en-US" sz="2600" dirty="0"/>
              <a:t>, </a:t>
            </a:r>
            <a:r>
              <a:rPr lang="en-US" sz="2600" dirty="0">
                <a:solidFill>
                  <a:srgbClr val="0070C0"/>
                </a:solidFill>
              </a:rPr>
              <a:t>high-speed network</a:t>
            </a:r>
            <a:r>
              <a:rPr lang="en-US" sz="2600" dirty="0"/>
              <a:t>, enhancement of regional </a:t>
            </a:r>
            <a:r>
              <a:rPr lang="en-US" sz="2600" dirty="0">
                <a:solidFill>
                  <a:srgbClr val="0070C0"/>
                </a:solidFill>
              </a:rPr>
              <a:t>industry</a:t>
            </a:r>
            <a:r>
              <a:rPr lang="en-US" sz="2600" dirty="0"/>
              <a:t>, strengthened </a:t>
            </a:r>
            <a:r>
              <a:rPr lang="en-US" sz="2600" dirty="0">
                <a:solidFill>
                  <a:srgbClr val="0070C0"/>
                </a:solidFill>
              </a:rPr>
              <a:t>community engagement </a:t>
            </a:r>
            <a:r>
              <a:rPr lang="en-US" sz="2600" dirty="0"/>
              <a:t>continues</a:t>
            </a:r>
          </a:p>
          <a:p>
            <a:r>
              <a:rPr lang="en-US" sz="2600" dirty="0"/>
              <a:t>We continue working at full steam towards the launch of the call for bids, following the BGR roadmap – working on both the 2L and the triangle configurations</a:t>
            </a:r>
          </a:p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29F88D5-B1FD-7599-6585-27DDBD802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1410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Immagine che contiene testo, schermata, Carattere, informazione&#10;&#10;Il contenuto generato dall'IA potrebbe non essere corretto.">
            <a:extLst>
              <a:ext uri="{FF2B5EF4-FFF2-40B4-BE49-F238E27FC236}">
                <a16:creationId xmlns:a16="http://schemas.microsoft.com/office/drawing/2014/main" id="{0C737982-5FCE-FB9C-1EAC-3829F305F28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40282"/>
            <a:ext cx="8141677" cy="340129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DECEF13-20ED-BBD3-C115-9E6F6717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15" name="Segnaposto contenuto 14" descr="Immagine che contiene vestiti, interno, Viso umano, abito&#10;&#10;Il contenuto generato dall'IA potrebbe non essere corretto.">
            <a:extLst>
              <a:ext uri="{FF2B5EF4-FFF2-40B4-BE49-F238E27FC236}">
                <a16:creationId xmlns:a16="http://schemas.microsoft.com/office/drawing/2014/main" id="{5EE44B98-504E-F10C-6DD6-17D0FBB242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141677" y="540282"/>
            <a:ext cx="3922130" cy="25282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1A4AF2-16BA-56D5-8AD6-958B475991E2}"/>
              </a:ext>
            </a:extLst>
          </p:cNvPr>
          <p:cNvSpPr txBox="1"/>
          <p:nvPr/>
        </p:nvSpPr>
        <p:spPr>
          <a:xfrm>
            <a:off x="5991986" y="950941"/>
            <a:ext cx="2149691" cy="3693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tillium"/>
              </a:rPr>
              <a:t>PRESS RELEASE 2026</a:t>
            </a:r>
            <a:endParaRPr lang="en-GB" b="1" dirty="0">
              <a:solidFill>
                <a:schemeClr val="bg1"/>
              </a:solidFill>
              <a:latin typeface="Titilliu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17A99C-CF1D-F491-17DE-F0426165130F}"/>
              </a:ext>
            </a:extLst>
          </p:cNvPr>
          <p:cNvSpPr txBox="1"/>
          <p:nvPr/>
        </p:nvSpPr>
        <p:spPr>
          <a:xfrm>
            <a:off x="588797" y="4633718"/>
            <a:ext cx="10309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Titillium"/>
              </a:rPr>
              <a:t>Free State of Saxony </a:t>
            </a:r>
            <a:r>
              <a:rPr lang="en-US" dirty="0">
                <a:latin typeface="Titillium"/>
              </a:rPr>
              <a:t>and </a:t>
            </a:r>
            <a:r>
              <a:rPr lang="en-US" dirty="0">
                <a:solidFill>
                  <a:srgbClr val="0070C0"/>
                </a:solidFill>
                <a:latin typeface="Titillium"/>
              </a:rPr>
              <a:t>Autonomous Region of Sardinia </a:t>
            </a:r>
            <a:r>
              <a:rPr lang="en-US" dirty="0">
                <a:latin typeface="Titillium"/>
              </a:rPr>
              <a:t>have signed a </a:t>
            </a:r>
            <a:r>
              <a:rPr lang="en-US" u="sng" dirty="0">
                <a:latin typeface="Titillium"/>
              </a:rPr>
              <a:t>joint declaration of interest</a:t>
            </a:r>
            <a:r>
              <a:rPr lang="en-US" dirty="0">
                <a:latin typeface="Titillium"/>
              </a:rPr>
              <a:t>, </a:t>
            </a:r>
          </a:p>
          <a:p>
            <a:pPr algn="ctr"/>
            <a:r>
              <a:rPr lang="en-US" dirty="0">
                <a:latin typeface="Titillium"/>
              </a:rPr>
              <a:t>supported by the Italian Ministry of Research and acknowledged by the corresponding German ministry. </a:t>
            </a:r>
          </a:p>
          <a:p>
            <a:pPr algn="ctr"/>
            <a:r>
              <a:rPr lang="en-US" dirty="0">
                <a:latin typeface="Titillium"/>
              </a:rPr>
              <a:t>Scientific teams are now working together to define and detail its </a:t>
            </a:r>
            <a:r>
              <a:rPr lang="en-US" dirty="0">
                <a:solidFill>
                  <a:srgbClr val="0070C0"/>
                </a:solidFill>
                <a:latin typeface="Titillium"/>
              </a:rPr>
              <a:t>implementation</a:t>
            </a:r>
            <a:r>
              <a:rPr lang="en-US" dirty="0">
                <a:latin typeface="Titillium"/>
              </a:rPr>
              <a:t>.</a:t>
            </a:r>
            <a:endParaRPr lang="en-GB" dirty="0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1283464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D598B5-6A08-093A-CB85-CF1454758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32" y="650923"/>
            <a:ext cx="10515600" cy="780114"/>
          </a:xfrm>
        </p:spPr>
        <p:txBody>
          <a:bodyPr/>
          <a:lstStyle/>
          <a:p>
            <a:r>
              <a:rPr lang="it-IT" dirty="0" err="1"/>
              <a:t>Preparation</a:t>
            </a:r>
            <a:r>
              <a:rPr lang="it-IT" dirty="0"/>
              <a:t> of a joint </a:t>
            </a:r>
            <a:r>
              <a:rPr lang="it-IT" dirty="0" err="1"/>
              <a:t>bid</a:t>
            </a:r>
            <a:r>
              <a:rPr lang="it-IT" dirty="0"/>
              <a:t> book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86B2DF-AA70-8C3D-031C-A0452C0AB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3356" y="1303601"/>
            <a:ext cx="6909487" cy="4943139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The TETI and </a:t>
            </a:r>
            <a:r>
              <a:rPr lang="it-IT" dirty="0" err="1"/>
              <a:t>Lusatia</a:t>
            </a:r>
            <a:r>
              <a:rPr lang="it-IT" dirty="0"/>
              <a:t> teams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agreed</a:t>
            </a:r>
            <a:r>
              <a:rPr lang="it-IT" dirty="0"/>
              <a:t> to </a:t>
            </a:r>
            <a:r>
              <a:rPr lang="it-IT" dirty="0" err="1"/>
              <a:t>prepare</a:t>
            </a:r>
            <a:r>
              <a:rPr lang="it-IT" dirty="0"/>
              <a:t> a </a:t>
            </a:r>
            <a:r>
              <a:rPr lang="it-IT" dirty="0" err="1"/>
              <a:t>bid</a:t>
            </a:r>
            <a:r>
              <a:rPr lang="it-IT" dirty="0"/>
              <a:t> book on a </a:t>
            </a:r>
            <a:r>
              <a:rPr lang="it-IT" dirty="0" err="1"/>
              <a:t>comprehensive</a:t>
            </a:r>
            <a:r>
              <a:rPr lang="it-IT" dirty="0"/>
              <a:t> </a:t>
            </a:r>
            <a:r>
              <a:rPr lang="it-IT" dirty="0" err="1"/>
              <a:t>proposal</a:t>
            </a:r>
            <a:r>
              <a:rPr lang="it-IT" dirty="0"/>
              <a:t> of a 2L </a:t>
            </a:r>
            <a:r>
              <a:rPr lang="it-IT" dirty="0" err="1"/>
              <a:t>configuration</a:t>
            </a:r>
            <a:r>
              <a:rPr lang="it-IT" dirty="0"/>
              <a:t> on the Sardinia and </a:t>
            </a:r>
            <a:r>
              <a:rPr lang="it-IT" dirty="0" err="1"/>
              <a:t>Lusatia</a:t>
            </a:r>
            <a:r>
              <a:rPr lang="it-IT" dirty="0"/>
              <a:t> </a:t>
            </a:r>
            <a:r>
              <a:rPr lang="it-IT" dirty="0" err="1"/>
              <a:t>sites</a:t>
            </a:r>
            <a:endParaRPr lang="it-IT" dirty="0"/>
          </a:p>
          <a:p>
            <a:r>
              <a:rPr lang="it-IT" dirty="0"/>
              <a:t>A MoA </a:t>
            </a:r>
            <a:r>
              <a:rPr lang="it-IT" dirty="0" err="1"/>
              <a:t>is</a:t>
            </a:r>
            <a:r>
              <a:rPr lang="it-IT" dirty="0"/>
              <a:t> close to </a:t>
            </a:r>
            <a:r>
              <a:rPr lang="it-IT" dirty="0" err="1"/>
              <a:t>formal</a:t>
            </a:r>
            <a:r>
              <a:rPr lang="it-IT" dirty="0"/>
              <a:t> </a:t>
            </a:r>
            <a:r>
              <a:rPr lang="it-IT" dirty="0" err="1"/>
              <a:t>approval</a:t>
            </a:r>
            <a:endParaRPr lang="it-IT" dirty="0"/>
          </a:p>
          <a:p>
            <a:r>
              <a:rPr lang="it-IT" dirty="0"/>
              <a:t>A </a:t>
            </a:r>
            <a:r>
              <a:rPr lang="it-IT" dirty="0">
                <a:solidFill>
                  <a:srgbClr val="0070C0"/>
                </a:solidFill>
              </a:rPr>
              <a:t>Joint </a:t>
            </a:r>
            <a:r>
              <a:rPr lang="it-IT" dirty="0" err="1">
                <a:solidFill>
                  <a:srgbClr val="0070C0"/>
                </a:solidFill>
              </a:rPr>
              <a:t>Proposal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Coordination</a:t>
            </a:r>
            <a:r>
              <a:rPr lang="it-IT" dirty="0">
                <a:solidFill>
                  <a:srgbClr val="0070C0"/>
                </a:solidFill>
              </a:rPr>
              <a:t> Team (JPCT)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going</a:t>
            </a:r>
            <a:r>
              <a:rPr lang="it-IT" dirty="0"/>
              <a:t> to work on </a:t>
            </a:r>
            <a:r>
              <a:rPr lang="it-IT" dirty="0" err="1"/>
              <a:t>topics</a:t>
            </a:r>
            <a:r>
              <a:rPr lang="it-IT" dirty="0"/>
              <a:t> </a:t>
            </a:r>
            <a:r>
              <a:rPr lang="it-IT" dirty="0" err="1"/>
              <a:t>such</a:t>
            </a:r>
            <a:r>
              <a:rPr lang="it-IT" dirty="0"/>
              <a:t> </a:t>
            </a:r>
            <a:r>
              <a:rPr lang="it-IT" dirty="0" err="1"/>
              <a:t>as</a:t>
            </a:r>
            <a:r>
              <a:rPr lang="it-IT" dirty="0"/>
              <a:t>: </a:t>
            </a:r>
          </a:p>
          <a:p>
            <a:pPr lvl="1"/>
            <a:r>
              <a:rPr lang="it-IT" dirty="0"/>
              <a:t>Engineering</a:t>
            </a:r>
          </a:p>
          <a:p>
            <a:pPr lvl="1"/>
            <a:r>
              <a:rPr lang="it-IT" dirty="0"/>
              <a:t>Site </a:t>
            </a:r>
            <a:r>
              <a:rPr lang="it-IT" dirty="0" err="1"/>
              <a:t>characterisation</a:t>
            </a:r>
            <a:endParaRPr lang="it-IT" dirty="0"/>
          </a:p>
          <a:p>
            <a:pPr lvl="1"/>
            <a:r>
              <a:rPr lang="it-IT" dirty="0"/>
              <a:t>Costs and schedule</a:t>
            </a:r>
          </a:p>
          <a:p>
            <a:pPr lvl="1"/>
            <a:r>
              <a:rPr lang="it-IT" dirty="0"/>
              <a:t>Governance</a:t>
            </a:r>
          </a:p>
          <a:p>
            <a:pPr lvl="1"/>
            <a:r>
              <a:rPr lang="it-IT" dirty="0" err="1"/>
              <a:t>Socio-economic</a:t>
            </a:r>
            <a:r>
              <a:rPr lang="it-IT" dirty="0"/>
              <a:t> and industrial impact,</a:t>
            </a:r>
          </a:p>
          <a:p>
            <a:pPr lvl="1"/>
            <a:r>
              <a:rPr lang="it-IT" dirty="0" err="1"/>
              <a:t>External</a:t>
            </a:r>
            <a:r>
              <a:rPr lang="it-IT" dirty="0"/>
              <a:t> relations</a:t>
            </a:r>
          </a:p>
          <a:p>
            <a:pPr lvl="1"/>
            <a:r>
              <a:rPr lang="it-IT" dirty="0" err="1"/>
              <a:t>Bid</a:t>
            </a:r>
            <a:r>
              <a:rPr lang="it-IT" dirty="0"/>
              <a:t> book editing</a:t>
            </a:r>
          </a:p>
          <a:p>
            <a:r>
              <a:rPr lang="it-IT" dirty="0"/>
              <a:t>The JPCT </a:t>
            </a:r>
            <a:r>
              <a:rPr lang="it-IT" dirty="0" err="1"/>
              <a:t>will</a:t>
            </a:r>
            <a:r>
              <a:rPr lang="it-IT" dirty="0"/>
              <a:t> report to an </a:t>
            </a:r>
            <a:r>
              <a:rPr lang="it-IT" dirty="0">
                <a:solidFill>
                  <a:srgbClr val="0070C0"/>
                </a:solidFill>
              </a:rPr>
              <a:t>International Steering Committee</a:t>
            </a:r>
            <a:r>
              <a:rPr lang="it-IT" dirty="0"/>
              <a:t>, with </a:t>
            </a:r>
            <a:r>
              <a:rPr lang="it-IT" dirty="0" err="1"/>
              <a:t>members</a:t>
            </a:r>
            <a:r>
              <a:rPr lang="it-IT" dirty="0"/>
              <a:t> from the </a:t>
            </a:r>
            <a:r>
              <a:rPr lang="it-IT" dirty="0" err="1"/>
              <a:t>scientific</a:t>
            </a:r>
            <a:r>
              <a:rPr lang="it-IT" dirty="0"/>
              <a:t> Institutions and the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Regions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1DA51C3-6109-24E5-A43B-128FFC73A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C84FECA-D6EE-DFD3-0BFD-87429CBCC8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404" y="3289925"/>
            <a:ext cx="4473328" cy="2956816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9EB818A-DC4A-F4E2-895C-F966A16E8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404" y="611259"/>
            <a:ext cx="3527855" cy="197615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F4E829F1-C688-EE43-19A6-7D1DF6AFF1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404" y="2738837"/>
            <a:ext cx="2895851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46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FC1299-5D56-DFA6-2990-7BAFBC24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717" y="615715"/>
            <a:ext cx="10515600" cy="544535"/>
          </a:xfrm>
        </p:spPr>
        <p:txBody>
          <a:bodyPr/>
          <a:lstStyle/>
          <a:p>
            <a:pPr algn="ctr"/>
            <a:r>
              <a:rPr lang="it-IT" dirty="0"/>
              <a:t>TETI timeline for </a:t>
            </a:r>
            <a:r>
              <a:rPr lang="it-IT" dirty="0" err="1"/>
              <a:t>local</a:t>
            </a:r>
            <a:r>
              <a:rPr lang="it-IT" dirty="0"/>
              <a:t> </a:t>
            </a:r>
            <a:r>
              <a:rPr lang="it-IT" dirty="0" err="1"/>
              <a:t>infrastructure</a:t>
            </a:r>
            <a:r>
              <a:rPr lang="it-IT" dirty="0"/>
              <a:t> engineering and </a:t>
            </a:r>
            <a:r>
              <a:rPr lang="it-IT" dirty="0" err="1"/>
              <a:t>costing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D3275E7-C147-4F2A-D928-A7C9BA6E5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DBCF91-278D-5472-04CB-026A5A1693AE}"/>
              </a:ext>
            </a:extLst>
          </p:cNvPr>
          <p:cNvSpPr txBox="1"/>
          <p:nvPr/>
        </p:nvSpPr>
        <p:spPr>
          <a:xfrm>
            <a:off x="1838325" y="5837725"/>
            <a:ext cx="851535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tillium"/>
                <a:cs typeface="Arial" panose="020B0604020202020204" pitchFamily="34" charset="0"/>
              </a:rPr>
              <a:t>(*) Underground CE and technical infrastructure, Surface infrastructures, Buildings and plants, Authorization plan, Environmental impact and DNHS compliance, Construction logistics, Rock disposal/</a:t>
            </a:r>
            <a:r>
              <a:rPr lang="en-US" sz="1400" dirty="0" err="1">
                <a:latin typeface="Titillium"/>
                <a:cs typeface="Arial" panose="020B0604020202020204" pitchFamily="34" charset="0"/>
              </a:rPr>
              <a:t>valorisation</a:t>
            </a:r>
            <a:r>
              <a:rPr lang="en-US" sz="1400" dirty="0">
                <a:latin typeface="Titillium"/>
                <a:cs typeface="Arial" panose="020B0604020202020204" pitchFamily="34" charset="0"/>
              </a:rPr>
              <a:t>, Cost book</a:t>
            </a:r>
            <a:endParaRPr lang="en-GB" sz="1400" dirty="0">
              <a:latin typeface="Titillium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E5F8DF2-7CF2-4C2A-093F-BA660BD4A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052" y="1160250"/>
            <a:ext cx="9562930" cy="453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61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1D269B45-2CE8-91C3-F296-8A2FA43EF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6" y="519867"/>
            <a:ext cx="4766946" cy="408132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400" dirty="0"/>
              <a:t>«</a:t>
            </a:r>
            <a:r>
              <a:rPr lang="it-IT" sz="2400" i="1" dirty="0"/>
              <a:t>Conferenza dei Servizi</a:t>
            </a:r>
            <a:r>
              <a:rPr lang="it-IT" sz="2400" dirty="0"/>
              <a:t>» (single PoC),</a:t>
            </a:r>
            <a:br>
              <a:rPr lang="it-IT" sz="2400" dirty="0"/>
            </a:br>
            <a:r>
              <a:rPr lang="it-IT" sz="2400" dirty="0"/>
              <a:t>54 stakeholders together</a:t>
            </a:r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D2B29434-3392-AEA7-01BC-62F3F03473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1800" y="1315886"/>
            <a:ext cx="5556379" cy="3678195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Autonomous </a:t>
            </a:r>
            <a:r>
              <a:rPr lang="en-US" sz="1400" dirty="0">
                <a:solidFill>
                  <a:srgbClr val="0070C0"/>
                </a:solidFill>
              </a:rPr>
              <a:t>Region</a:t>
            </a:r>
            <a:r>
              <a:rPr lang="en-US" sz="1400" dirty="0"/>
              <a:t> of Sardinia – Presidency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Regional </a:t>
            </a:r>
            <a:r>
              <a:rPr lang="en-US" sz="1400" dirty="0">
                <a:solidFill>
                  <a:srgbClr val="0070C0"/>
                </a:solidFill>
              </a:rPr>
              <a:t>Hydrographic District </a:t>
            </a:r>
            <a:r>
              <a:rPr lang="en-US" sz="1400" dirty="0"/>
              <a:t>Agency, Soil and Flood Risk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70C0"/>
                </a:solidFill>
              </a:rPr>
              <a:t>Forestry and Environmental Surveillance </a:t>
            </a:r>
            <a:r>
              <a:rPr lang="en-US" sz="1400" dirty="0"/>
              <a:t>Corps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Department of </a:t>
            </a:r>
            <a:r>
              <a:rPr lang="en-US" sz="1400" dirty="0">
                <a:solidFill>
                  <a:srgbClr val="0070C0"/>
                </a:solidFill>
              </a:rPr>
              <a:t>Environmental Protection - </a:t>
            </a:r>
            <a:r>
              <a:rPr lang="en-US" sz="1400" dirty="0"/>
              <a:t>EIA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Department of </a:t>
            </a:r>
            <a:r>
              <a:rPr lang="en-US" sz="1400" dirty="0">
                <a:solidFill>
                  <a:srgbClr val="0070C0"/>
                </a:solidFill>
              </a:rPr>
              <a:t>Agriculture</a:t>
            </a:r>
            <a:r>
              <a:rPr lang="en-US" sz="1400" dirty="0"/>
              <a:t> and Agropastoral Reform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Department of </a:t>
            </a:r>
            <a:r>
              <a:rPr lang="en-US" sz="1400" dirty="0">
                <a:solidFill>
                  <a:srgbClr val="0070C0"/>
                </a:solidFill>
              </a:rPr>
              <a:t>Landscape and Urban Planning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Regional Environmental Protection Agency (ARPAS)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Ministry of Culture – </a:t>
            </a:r>
            <a:r>
              <a:rPr lang="en-US" sz="1400" dirty="0">
                <a:solidFill>
                  <a:srgbClr val="0070C0"/>
                </a:solidFill>
              </a:rPr>
              <a:t>Archaeology, Arts and Landscape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Ministry of </a:t>
            </a:r>
            <a:r>
              <a:rPr lang="en-US" sz="1400" dirty="0">
                <a:solidFill>
                  <a:srgbClr val="0070C0"/>
                </a:solidFill>
              </a:rPr>
              <a:t>Infrastructure and Transport </a:t>
            </a:r>
            <a:r>
              <a:rPr lang="en-US" sz="1400" dirty="0"/>
              <a:t>– Public Works, Civil Engineering, Road Safety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Department of </a:t>
            </a:r>
            <a:r>
              <a:rPr lang="en-US" sz="1400" dirty="0">
                <a:solidFill>
                  <a:srgbClr val="0070C0"/>
                </a:solidFill>
              </a:rPr>
              <a:t>Industry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Ministry of</a:t>
            </a:r>
            <a:r>
              <a:rPr lang="en-US" sz="1400" dirty="0">
                <a:solidFill>
                  <a:srgbClr val="0070C0"/>
                </a:solidFill>
              </a:rPr>
              <a:t> Justice </a:t>
            </a:r>
            <a:r>
              <a:rPr lang="en-US" sz="1400" dirty="0"/>
              <a:t>– </a:t>
            </a:r>
            <a:r>
              <a:rPr lang="en-US" sz="1400" dirty="0" err="1"/>
              <a:t>Onanì</a:t>
            </a:r>
            <a:r>
              <a:rPr lang="en-US" sz="1400" dirty="0"/>
              <a:t>-Mamone Prison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/>
              <a:t>Ministry of </a:t>
            </a:r>
            <a:r>
              <a:rPr lang="en-US" sz="1400" dirty="0" err="1">
                <a:solidFill>
                  <a:srgbClr val="0070C0"/>
                </a:solidFill>
              </a:rPr>
              <a:t>Defence</a:t>
            </a:r>
            <a:r>
              <a:rPr lang="en-US" sz="1400" dirty="0"/>
              <a:t> 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rgbClr val="0070C0"/>
                </a:solidFill>
              </a:rPr>
              <a:t>State Property </a:t>
            </a:r>
            <a:r>
              <a:rPr lang="en-US" sz="1400" dirty="0"/>
              <a:t>Agency</a:t>
            </a:r>
            <a:endParaRPr lang="it-IT" sz="140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E33FCFD-5299-5EBF-301D-654B7F01B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z="1800" smtClean="0"/>
              <a:pPr/>
              <a:t>6</a:t>
            </a:fld>
            <a:endParaRPr lang="it-IT" sz="1800"/>
          </a:p>
        </p:txBody>
      </p:sp>
      <p:sp>
        <p:nvSpPr>
          <p:cNvPr id="10" name="Titolo 4">
            <a:extLst>
              <a:ext uri="{FF2B5EF4-FFF2-40B4-BE49-F238E27FC236}">
                <a16:creationId xmlns:a16="http://schemas.microsoft.com/office/drawing/2014/main" id="{1C901811-D274-5AF0-7AC0-C8648B359D69}"/>
              </a:ext>
            </a:extLst>
          </p:cNvPr>
          <p:cNvSpPr txBox="1">
            <a:spLocks/>
          </p:cNvSpPr>
          <p:nvPr/>
        </p:nvSpPr>
        <p:spPr>
          <a:xfrm>
            <a:off x="6411595" y="803332"/>
            <a:ext cx="5110479" cy="6480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chemeClr val="accent1">
                    <a:lumMod val="75000"/>
                  </a:schemeClr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it-IT" sz="2000" i="1"/>
              <a:t>Cagliari, November 7, 2025 – 10.00-14.00</a:t>
            </a:r>
          </a:p>
          <a:p>
            <a:pPr algn="ctr"/>
            <a:r>
              <a:rPr lang="it-IT" sz="2000" i="1" err="1"/>
              <a:t>Chaired</a:t>
            </a:r>
            <a:r>
              <a:rPr lang="it-IT" sz="2000" i="1"/>
              <a:t> by:  </a:t>
            </a:r>
            <a:r>
              <a:rPr lang="it-IT" sz="2000" i="1" err="1"/>
              <a:t>Superintendency</a:t>
            </a:r>
            <a:r>
              <a:rPr lang="it-IT" sz="2000" i="1"/>
              <a:t> of Public Works</a:t>
            </a:r>
          </a:p>
        </p:txBody>
      </p:sp>
      <p:pic>
        <p:nvPicPr>
          <p:cNvPr id="14" name="Segnaposto contenuto 13" descr="Immagine che contiene interno, sedia, uomo, vestiti&#10;&#10;Il contenuto generato dall'IA potrebbe non essere corretto.">
            <a:extLst>
              <a:ext uri="{FF2B5EF4-FFF2-40B4-BE49-F238E27FC236}">
                <a16:creationId xmlns:a16="http://schemas.microsoft.com/office/drawing/2014/main" id="{03DC63E3-4834-CECC-1B18-0F9505F747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595" y="1588585"/>
            <a:ext cx="4766945" cy="3575209"/>
          </a:xfrm>
        </p:spPr>
      </p:pic>
      <p:sp>
        <p:nvSpPr>
          <p:cNvPr id="15" name="Segnaposto contenuto 6">
            <a:extLst>
              <a:ext uri="{FF2B5EF4-FFF2-40B4-BE49-F238E27FC236}">
                <a16:creationId xmlns:a16="http://schemas.microsoft.com/office/drawing/2014/main" id="{5A83572A-BF1B-A8B7-044B-1D3C02E41F06}"/>
              </a:ext>
            </a:extLst>
          </p:cNvPr>
          <p:cNvSpPr txBox="1">
            <a:spLocks/>
          </p:cNvSpPr>
          <p:nvPr/>
        </p:nvSpPr>
        <p:spPr>
          <a:xfrm>
            <a:off x="6204267" y="5379868"/>
            <a:ext cx="5181600" cy="8293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Both the L and 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configurations have been formally </a:t>
            </a:r>
            <a:r>
              <a:rPr lang="en-US" sz="1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preliminarily approved</a:t>
            </a:r>
            <a:r>
              <a:rPr lang="en-US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with only minor recommendations.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330AC-1CFF-6AA2-E0B9-A96571982F60}"/>
              </a:ext>
            </a:extLst>
          </p:cNvPr>
          <p:cNvSpPr txBox="1">
            <a:spLocks/>
          </p:cNvSpPr>
          <p:nvPr/>
        </p:nvSpPr>
        <p:spPr>
          <a:xfrm>
            <a:off x="0" y="5104547"/>
            <a:ext cx="5556379" cy="12151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Courier New" panose="020B0604020202020204" pitchFamily="34" charset="0"/>
              <a:buChar char="o"/>
            </a:pPr>
            <a:r>
              <a:rPr lang="en-US" sz="1600" i="1">
                <a:latin typeface="Titillium"/>
              </a:rPr>
              <a:t>Urban development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i="1">
                <a:latin typeface="Titillium"/>
              </a:rPr>
              <a:t>Environmental impact and cultural heritage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i="1">
                <a:latin typeface="Titillium"/>
              </a:rPr>
              <a:t>Excavation permits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 i="1">
                <a:latin typeface="Titillium"/>
              </a:rPr>
              <a:t>Safety regulations</a:t>
            </a:r>
          </a:p>
          <a:p>
            <a:pPr marL="0" indent="0">
              <a:spcBef>
                <a:spcPts val="1800"/>
              </a:spcBef>
              <a:buFont typeface="Arial" panose="020B0604020202020204" pitchFamily="34" charset="0"/>
              <a:buNone/>
            </a:pPr>
            <a:endParaRPr lang="en-US" sz="1800" i="1">
              <a:latin typeface="Titillium"/>
            </a:endParaRPr>
          </a:p>
        </p:txBody>
      </p:sp>
    </p:spTree>
    <p:extLst>
      <p:ext uri="{BB962C8B-B14F-4D97-AF65-F5344CB8AC3E}">
        <p14:creationId xmlns:p14="http://schemas.microsoft.com/office/powerpoint/2010/main" val="3509322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BD8D4D-48A1-0BD3-416B-719EF43BF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141" y="643826"/>
            <a:ext cx="10515600" cy="620591"/>
          </a:xfrm>
        </p:spPr>
        <p:txBody>
          <a:bodyPr>
            <a:normAutofit fontScale="90000"/>
          </a:bodyPr>
          <a:lstStyle/>
          <a:p>
            <a:r>
              <a:rPr lang="en-US" dirty="0"/>
              <a:t>Engineering studies and cost assessments are ongoing and continuously updated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E0A7F5F-E713-1D76-F1F5-EB1A1F41FF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99051"/>
            <a:ext cx="10515599" cy="388241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/>
              <a:t>All activities related to the 2024-layout were </a:t>
            </a:r>
            <a:r>
              <a:rPr lang="en-US" dirty="0">
                <a:solidFill>
                  <a:srgbClr val="0070C0"/>
                </a:solidFill>
              </a:rPr>
              <a:t>concluded in October 2025</a:t>
            </a:r>
            <a:r>
              <a:rPr lang="en-US" dirty="0"/>
              <a:t>.</a:t>
            </a:r>
          </a:p>
          <a:p>
            <a:pPr>
              <a:buNone/>
            </a:pPr>
            <a:r>
              <a:rPr lang="en-US" dirty="0"/>
              <a:t>A </a:t>
            </a:r>
            <a:r>
              <a:rPr lang="en-US" dirty="0">
                <a:solidFill>
                  <a:srgbClr val="0070C0"/>
                </a:solidFill>
              </a:rPr>
              <a:t>comprehensive cost book </a:t>
            </a:r>
            <a:r>
              <a:rPr lang="en-US" dirty="0"/>
              <a:t>covering the local civil engineering works and technical infrastructures for the L and D configurations has been completed.</a:t>
            </a:r>
          </a:p>
          <a:p>
            <a:pPr>
              <a:buNone/>
            </a:pPr>
            <a:r>
              <a:rPr lang="en-US" dirty="0"/>
              <a:t>A preliminary update </a:t>
            </a:r>
            <a:r>
              <a:rPr lang="en-US" dirty="0">
                <a:solidFill>
                  <a:srgbClr val="0070C0"/>
                </a:solidFill>
              </a:rPr>
              <a:t>aligning this cost book with the 2025 layout </a:t>
            </a:r>
            <a:r>
              <a:rPr lang="en-US" dirty="0"/>
              <a:t>has also been carried out.</a:t>
            </a:r>
          </a:p>
          <a:p>
            <a:pPr>
              <a:buNone/>
            </a:pPr>
            <a:r>
              <a:rPr lang="en-US" dirty="0"/>
              <a:t>In parallel, </a:t>
            </a:r>
            <a:r>
              <a:rPr lang="en-US" dirty="0">
                <a:solidFill>
                  <a:srgbClr val="0070C0"/>
                </a:solidFill>
              </a:rPr>
              <a:t>further in-depth assessments </a:t>
            </a:r>
            <a:r>
              <a:rPr lang="en-US" dirty="0"/>
              <a:t>are ongoing, addressing both engineering solutions and detailed cost analysis. </a:t>
            </a:r>
          </a:p>
          <a:p>
            <a:pPr>
              <a:buNone/>
            </a:pPr>
            <a:r>
              <a:rPr lang="en-US" dirty="0"/>
              <a:t>This activity will be completed </a:t>
            </a:r>
            <a:r>
              <a:rPr lang="en-US" dirty="0">
                <a:solidFill>
                  <a:srgbClr val="0070C0"/>
                </a:solidFill>
              </a:rPr>
              <a:t>by summer 2026</a:t>
            </a:r>
            <a:r>
              <a:rPr lang="en-US" dirty="0"/>
              <a:t>, after which preparation of the bid book(s) will commence.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91DE06B-BD72-7675-4E11-CAE45F327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260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E9CD3F7-69F7-022C-A350-86775F908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2590"/>
            <a:ext cx="10515600" cy="780114"/>
          </a:xfrm>
        </p:spPr>
        <p:txBody>
          <a:bodyPr/>
          <a:lstStyle/>
          <a:p>
            <a:r>
              <a:rPr lang="it-IT" dirty="0"/>
              <a:t>Review of the </a:t>
            </a:r>
            <a:r>
              <a:rPr lang="it-IT" dirty="0" err="1"/>
              <a:t>Rocksoil</a:t>
            </a:r>
            <a:r>
              <a:rPr lang="it-IT" dirty="0"/>
              <a:t> concept for </a:t>
            </a:r>
            <a:r>
              <a:rPr lang="it-IT" dirty="0" err="1"/>
              <a:t>further</a:t>
            </a:r>
            <a:r>
              <a:rPr lang="it-IT" dirty="0"/>
              <a:t> design </a:t>
            </a:r>
            <a:r>
              <a:rPr lang="it-IT" dirty="0" err="1"/>
              <a:t>optimisation</a:t>
            </a:r>
            <a:endParaRPr lang="it-IT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7E02206-3BA2-13F1-5A79-D35A6BC06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8298" y="1495535"/>
            <a:ext cx="5181600" cy="448992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0070C0"/>
                </a:solidFill>
              </a:rPr>
              <a:t>Technical Review Committee</a:t>
            </a:r>
            <a:r>
              <a:rPr lang="en-US" sz="2400" dirty="0"/>
              <a:t>, chaired by INFN–LNGS Director E. </a:t>
            </a:r>
            <a:r>
              <a:rPr lang="en-US" sz="2400" dirty="0" err="1"/>
              <a:t>Previtali</a:t>
            </a:r>
            <a:r>
              <a:rPr lang="en-US" sz="2400" dirty="0"/>
              <a:t>, examined the technical proposals submitted by RTI–</a:t>
            </a:r>
            <a:r>
              <a:rPr lang="en-US" sz="2400" dirty="0" err="1"/>
              <a:t>Rocksoil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0070C0"/>
                </a:solidFill>
              </a:rPr>
              <a:t>ahead of the final phase of the preliminary engineering design </a:t>
            </a:r>
            <a:r>
              <a:rPr lang="en-US" sz="2400" dirty="0"/>
              <a:t>for the ET infrastructure in Sardinia.</a:t>
            </a:r>
          </a:p>
          <a:p>
            <a:pPr marL="0" indent="0">
              <a:buNone/>
            </a:pPr>
            <a:r>
              <a:rPr lang="en-US" sz="2400" dirty="0"/>
              <a:t>The topics addressed included:</a:t>
            </a:r>
          </a:p>
          <a:p>
            <a:pPr>
              <a:buFontTx/>
              <a:buChar char="-"/>
            </a:pPr>
            <a:r>
              <a:rPr lang="en-US" sz="2400" dirty="0"/>
              <a:t>the changes to be introduced in relation to the </a:t>
            </a:r>
            <a:r>
              <a:rPr lang="en-US" sz="2400" dirty="0">
                <a:solidFill>
                  <a:srgbClr val="0070C0"/>
                </a:solidFill>
              </a:rPr>
              <a:t>new layout </a:t>
            </a:r>
            <a:r>
              <a:rPr lang="en-US" sz="2400" dirty="0"/>
              <a:t>defined by the ETO Design Task Force;</a:t>
            </a:r>
          </a:p>
          <a:p>
            <a:pPr>
              <a:buFontTx/>
              <a:buChar char="-"/>
            </a:pPr>
            <a:r>
              <a:rPr lang="en-US" sz="2400" dirty="0"/>
              <a:t>additional ideas aimed at </a:t>
            </a:r>
            <a:r>
              <a:rPr lang="en-US" sz="2400" dirty="0" err="1">
                <a:solidFill>
                  <a:srgbClr val="0070C0"/>
                </a:solidFill>
              </a:rPr>
              <a:t>optimising</a:t>
            </a:r>
            <a:r>
              <a:rPr lang="en-US" sz="2400" dirty="0">
                <a:solidFill>
                  <a:srgbClr val="0070C0"/>
                </a:solidFill>
              </a:rPr>
              <a:t> the overall outcome</a:t>
            </a:r>
            <a:r>
              <a:rPr lang="en-US" sz="2400" dirty="0"/>
              <a:t> from both the civil engineering and electromechanical perspectives.</a:t>
            </a:r>
          </a:p>
          <a:p>
            <a:pPr marL="0" indent="0">
              <a:buNone/>
            </a:pPr>
            <a:r>
              <a:rPr lang="en-US" sz="2400" dirty="0"/>
              <a:t>Report delivered: 23 February 2026</a:t>
            </a:r>
            <a:endParaRPr lang="it-IT" sz="2400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6410DCA-2DFF-2218-6CAE-F0B21BEC5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9" name="Segnaposto contenuto 8" descr="Immagine che contiene interno, Uffici, muro, arredo&#10;&#10;Il contenuto generato dall'IA potrebbe non essere corretto.">
            <a:extLst>
              <a:ext uri="{FF2B5EF4-FFF2-40B4-BE49-F238E27FC236}">
                <a16:creationId xmlns:a16="http://schemas.microsoft.com/office/drawing/2014/main" id="{A227B246-E2DD-1399-B788-6C103E6917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102" y="1612900"/>
            <a:ext cx="5873462" cy="392787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A8E257F-6F40-D2E9-6726-2A89C9F12892}"/>
              </a:ext>
            </a:extLst>
          </p:cNvPr>
          <p:cNvSpPr txBox="1"/>
          <p:nvPr/>
        </p:nvSpPr>
        <p:spPr>
          <a:xfrm>
            <a:off x="1375743" y="5616125"/>
            <a:ext cx="344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err="1"/>
              <a:t>Premises</a:t>
            </a:r>
            <a:r>
              <a:rPr lang="it-IT" i="1" dirty="0"/>
              <a:t> of INFN-Milano- Bicocca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FCCFCD7-1AA8-6ADE-ACD6-FFD4838B82CD}"/>
              </a:ext>
            </a:extLst>
          </p:cNvPr>
          <p:cNvSpPr txBox="1"/>
          <p:nvPr/>
        </p:nvSpPr>
        <p:spPr>
          <a:xfrm>
            <a:off x="342102" y="1612900"/>
            <a:ext cx="2712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Milan, 26–27 January 2026</a:t>
            </a:r>
          </a:p>
        </p:txBody>
      </p:sp>
    </p:spTree>
    <p:extLst>
      <p:ext uri="{BB962C8B-B14F-4D97-AF65-F5344CB8AC3E}">
        <p14:creationId xmlns:p14="http://schemas.microsoft.com/office/powerpoint/2010/main" val="29358402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99FE3-5CAF-3D9A-493C-B5030AF4E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D72BF-276C-CF8A-1A61-820535C2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513"/>
            <a:ext cx="10515600" cy="544535"/>
          </a:xfrm>
        </p:spPr>
        <p:txBody>
          <a:bodyPr>
            <a:normAutofit/>
          </a:bodyPr>
          <a:lstStyle/>
          <a:p>
            <a:r>
              <a:rPr lang="en-US" dirty="0"/>
              <a:t>Host Consortia (HC) and ETO shared technical baseline –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14A74-58C3-D604-7B6E-734B68717A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564" y="1438677"/>
            <a:ext cx="10515600" cy="9726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The Host Consortia (HC)  needed guidance from ETO to </a:t>
            </a:r>
            <a:r>
              <a:rPr lang="en-US" sz="2400" dirty="0">
                <a:solidFill>
                  <a:srgbClr val="0070C0"/>
                </a:solidFill>
              </a:rPr>
              <a:t>establish a common technical baseline to guide the engineering designs </a:t>
            </a:r>
            <a:r>
              <a:rPr lang="en-US" sz="2400" dirty="0"/>
              <a:t>at the local sites.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85694-E553-C34D-A944-82CE74AE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ACE01CE-F04E-22CF-98C4-7A0A5065CC23}"/>
              </a:ext>
            </a:extLst>
          </p:cNvPr>
          <p:cNvSpPr/>
          <p:nvPr/>
        </p:nvSpPr>
        <p:spPr>
          <a:xfrm>
            <a:off x="1795956" y="3268627"/>
            <a:ext cx="2806262" cy="5445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accent1"/>
                </a:solidFill>
              </a:rPr>
              <a:t>Jan.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283B876-0B36-7B21-FDAA-8D22FB6EF765}"/>
              </a:ext>
            </a:extLst>
          </p:cNvPr>
          <p:cNvSpPr/>
          <p:nvPr/>
        </p:nvSpPr>
        <p:spPr>
          <a:xfrm>
            <a:off x="4702066" y="3268626"/>
            <a:ext cx="2806262" cy="5445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accent1"/>
                </a:solidFill>
              </a:rPr>
              <a:t>Feb.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903AAF-91D1-B152-86BC-10E1B88BBB32}"/>
              </a:ext>
            </a:extLst>
          </p:cNvPr>
          <p:cNvSpPr/>
          <p:nvPr/>
        </p:nvSpPr>
        <p:spPr>
          <a:xfrm>
            <a:off x="7608176" y="3268625"/>
            <a:ext cx="2806262" cy="544535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accent1"/>
                </a:solidFill>
              </a:rPr>
              <a:t>Mar.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D673DC2-D132-99D1-1A95-2A0F9F691318}"/>
              </a:ext>
            </a:extLst>
          </p:cNvPr>
          <p:cNvSpPr/>
          <p:nvPr/>
        </p:nvSpPr>
        <p:spPr>
          <a:xfrm>
            <a:off x="324506" y="3268625"/>
            <a:ext cx="1421526" cy="544535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10000"/>
                  <a:lumOff val="90000"/>
                  <a:shade val="30000"/>
                  <a:satMod val="115000"/>
                </a:schemeClr>
              </a:gs>
              <a:gs pos="50000">
                <a:schemeClr val="tx2">
                  <a:lumMod val="10000"/>
                  <a:lumOff val="90000"/>
                  <a:shade val="67500"/>
                  <a:satMod val="115000"/>
                </a:schemeClr>
              </a:gs>
              <a:gs pos="100000">
                <a:schemeClr val="tx2">
                  <a:lumMod val="10000"/>
                  <a:lumOff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accent1"/>
                </a:solidFill>
              </a:rPr>
              <a:t>2025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DCEC08B-E619-268F-E32A-FFA8ED625B61}"/>
              </a:ext>
            </a:extLst>
          </p:cNvPr>
          <p:cNvSpPr/>
          <p:nvPr/>
        </p:nvSpPr>
        <p:spPr>
          <a:xfrm>
            <a:off x="10514286" y="3268624"/>
            <a:ext cx="1421526" cy="544535"/>
          </a:xfrm>
          <a:prstGeom prst="roundRect">
            <a:avLst/>
          </a:prstGeom>
          <a:gradFill flip="none" rotWithShape="1">
            <a:gsLst>
              <a:gs pos="0">
                <a:schemeClr val="tx2">
                  <a:lumMod val="10000"/>
                  <a:lumOff val="90000"/>
                  <a:shade val="30000"/>
                  <a:satMod val="115000"/>
                </a:schemeClr>
              </a:gs>
              <a:gs pos="50000">
                <a:schemeClr val="tx2">
                  <a:lumMod val="10000"/>
                  <a:lumOff val="90000"/>
                  <a:shade val="67500"/>
                  <a:satMod val="115000"/>
                </a:schemeClr>
              </a:gs>
              <a:gs pos="100000">
                <a:schemeClr val="tx2">
                  <a:lumMod val="10000"/>
                  <a:lumOff val="90000"/>
                  <a:shade val="100000"/>
                  <a:satMod val="11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accent1"/>
                </a:solidFill>
              </a:rPr>
              <a:t>2026</a:t>
            </a:r>
          </a:p>
        </p:txBody>
      </p: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DD36B37C-6087-7EC9-8CDF-7DA98DE26345}"/>
              </a:ext>
            </a:extLst>
          </p:cNvPr>
          <p:cNvCxnSpPr>
            <a:cxnSpLocks/>
            <a:stCxn id="12" idx="2"/>
            <a:endCxn id="21" idx="1"/>
          </p:cNvCxnSpPr>
          <p:nvPr/>
        </p:nvCxnSpPr>
        <p:spPr>
          <a:xfrm rot="5400000">
            <a:off x="2049538" y="3274870"/>
            <a:ext cx="1588605" cy="1436970"/>
          </a:xfrm>
          <a:prstGeom prst="bentConnector4">
            <a:avLst>
              <a:gd name="adj1" fmla="val 33210"/>
              <a:gd name="adj2" fmla="val 11590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703FA8A-3C2F-E07E-0A67-BD8DA438B3F2}"/>
              </a:ext>
            </a:extLst>
          </p:cNvPr>
          <p:cNvSpPr/>
          <p:nvPr/>
        </p:nvSpPr>
        <p:spPr>
          <a:xfrm>
            <a:off x="2599157" y="2654518"/>
            <a:ext cx="1926335" cy="5445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tx2"/>
                </a:solidFill>
              </a:rPr>
              <a:t>19-20 @ CERN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0710DD1-7C09-98A3-3256-03FA90496D8E}"/>
              </a:ext>
            </a:extLst>
          </p:cNvPr>
          <p:cNvCxnSpPr>
            <a:cxnSpLocks/>
            <a:stCxn id="18" idx="2"/>
            <a:endCxn id="28" idx="1"/>
          </p:cNvCxnSpPr>
          <p:nvPr/>
        </p:nvCxnSpPr>
        <p:spPr>
          <a:xfrm rot="5400000">
            <a:off x="7281094" y="3693775"/>
            <a:ext cx="1636153" cy="500813"/>
          </a:xfrm>
          <a:prstGeom prst="bentConnector4">
            <a:avLst>
              <a:gd name="adj1" fmla="val 20999"/>
              <a:gd name="adj2" fmla="val 14564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9BABF0F-4F80-8DF3-FF86-91E04BA7415E}"/>
              </a:ext>
            </a:extLst>
          </p:cNvPr>
          <p:cNvSpPr/>
          <p:nvPr/>
        </p:nvSpPr>
        <p:spPr>
          <a:xfrm>
            <a:off x="7508328" y="2581570"/>
            <a:ext cx="1682496" cy="5445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dirty="0">
                <a:solidFill>
                  <a:schemeClr val="tx2"/>
                </a:solidFill>
              </a:rPr>
              <a:t>2-3  @ EGO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595F664-0462-AEC1-A3C0-E2C58BFC78C4}"/>
              </a:ext>
            </a:extLst>
          </p:cNvPr>
          <p:cNvSpPr/>
          <p:nvPr/>
        </p:nvSpPr>
        <p:spPr>
          <a:xfrm>
            <a:off x="2125355" y="3864062"/>
            <a:ext cx="4106807" cy="18471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2"/>
                </a:solidFill>
              </a:rPr>
              <a:t>Technical specifications from ETO Task Force presented to 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2"/>
                </a:solidFill>
              </a:rPr>
              <a:t>HC safety concepts described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2"/>
                </a:solidFill>
              </a:rPr>
              <a:t>FCC safety implementation proposal presented by CERN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67D4C6F0-EBAF-FF30-E607-27DFECE83481}"/>
              </a:ext>
            </a:extLst>
          </p:cNvPr>
          <p:cNvSpPr/>
          <p:nvPr/>
        </p:nvSpPr>
        <p:spPr>
          <a:xfrm>
            <a:off x="7848763" y="3813263"/>
            <a:ext cx="4111897" cy="18979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>
                <a:solidFill>
                  <a:schemeClr val="tx2"/>
                </a:solidFill>
              </a:rPr>
              <a:t>Virgo operational heritage presentation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dirty="0">
                <a:solidFill>
                  <a:schemeClr val="tx2"/>
                </a:solidFill>
              </a:rPr>
              <a:t>HC view on tech spec to be illustr</a:t>
            </a:r>
            <a:r>
              <a:rPr lang="en-IT">
                <a:solidFill>
                  <a:schemeClr val="tx2"/>
                </a:solidFill>
              </a:rPr>
              <a:t>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>
                <a:solidFill>
                  <a:schemeClr val="tx2"/>
                </a:solidFill>
              </a:rPr>
              <a:t>Workout shared baseline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C751B6A-94B4-A7BF-D7DE-A02620F36A34}"/>
              </a:ext>
            </a:extLst>
          </p:cNvPr>
          <p:cNvSpPr txBox="1"/>
          <p:nvPr/>
        </p:nvSpPr>
        <p:spPr>
          <a:xfrm>
            <a:off x="2301767" y="5711253"/>
            <a:ext cx="3241390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>
                <a:solidFill>
                  <a:schemeClr val="accent1"/>
                </a:solidFill>
              </a:rPr>
              <a:t>R</a:t>
            </a:r>
            <a:r>
              <a:rPr lang="en-IT">
                <a:solidFill>
                  <a:schemeClr val="accent1"/>
                </a:solidFill>
              </a:rPr>
              <a:t>equirements</a:t>
            </a:r>
            <a:r>
              <a:rPr lang="en-IT" dirty="0">
                <a:solidFill>
                  <a:schemeClr val="accent1"/>
                </a:solidFill>
              </a:rPr>
              <a:t> definition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AB648AC-1EB7-AF34-F550-1B39FCDE0D9A}"/>
              </a:ext>
            </a:extLst>
          </p:cNvPr>
          <p:cNvSpPr txBox="1"/>
          <p:nvPr/>
        </p:nvSpPr>
        <p:spPr>
          <a:xfrm>
            <a:off x="8095541" y="5711253"/>
            <a:ext cx="3241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Engineering design update </a:t>
            </a:r>
            <a:endParaRPr lang="en-IT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4FDA9F6-7E8C-26AC-362F-3B605CD1AABF}"/>
              </a:ext>
            </a:extLst>
          </p:cNvPr>
          <p:cNvCxnSpPr>
            <a:cxnSpLocks/>
          </p:cNvCxnSpPr>
          <p:nvPr/>
        </p:nvCxnSpPr>
        <p:spPr>
          <a:xfrm>
            <a:off x="99587" y="5895919"/>
            <a:ext cx="20257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6FD5001-39CC-6BB2-7E26-35849EAFB1F0}"/>
              </a:ext>
            </a:extLst>
          </p:cNvPr>
          <p:cNvCxnSpPr>
            <a:cxnSpLocks/>
            <a:endCxn id="55" idx="1"/>
          </p:cNvCxnSpPr>
          <p:nvPr/>
        </p:nvCxnSpPr>
        <p:spPr>
          <a:xfrm>
            <a:off x="4982483" y="5895919"/>
            <a:ext cx="311305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4EDC4552-6616-BE2C-83F5-F7C8B5953D31}"/>
              </a:ext>
            </a:extLst>
          </p:cNvPr>
          <p:cNvCxnSpPr>
            <a:cxnSpLocks/>
          </p:cNvCxnSpPr>
          <p:nvPr/>
        </p:nvCxnSpPr>
        <p:spPr>
          <a:xfrm>
            <a:off x="10865122" y="5895919"/>
            <a:ext cx="118262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24619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ARMMDD-TETI-Filename" id="{0DBB0FA6-E99F-4C58-A619-078567ACCC94}" vid="{1D0689C5-F5F8-4ECE-8FB4-AEAD514A01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8EF2080911546BB0FA980F61713EC" ma:contentTypeVersion="21" ma:contentTypeDescription="Create a new document." ma:contentTypeScope="" ma:versionID="fc13db97ba8768666be5508e39608242">
  <xsd:schema xmlns:xsd="http://www.w3.org/2001/XMLSchema" xmlns:xs="http://www.w3.org/2001/XMLSchema" xmlns:p="http://schemas.microsoft.com/office/2006/metadata/properties" xmlns:ns1="http://schemas.microsoft.com/sharepoint/v3" xmlns:ns3="3429970b-c4ac-4c1e-a45a-fd6bab96e0cf" xmlns:ns4="83577b1f-99a4-4dee-b714-239731d12948" targetNamespace="http://schemas.microsoft.com/office/2006/metadata/properties" ma:root="true" ma:fieldsID="4d24ee0841e73cc372f03814baa465d4" ns1:_="" ns3:_="" ns4:_="">
    <xsd:import namespace="http://schemas.microsoft.com/sharepoint/v3"/>
    <xsd:import namespace="3429970b-c4ac-4c1e-a45a-fd6bab96e0cf"/>
    <xsd:import namespace="83577b1f-99a4-4dee-b714-239731d1294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29970b-c4ac-4c1e-a45a-fd6bab96e0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77b1f-99a4-4dee-b714-239731d1294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activity xmlns="3429970b-c4ac-4c1e-a45a-fd6bab96e0c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11748F-F339-4C31-B957-481DC0E0CB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429970b-c4ac-4c1e-a45a-fd6bab96e0cf"/>
    <ds:schemaRef ds:uri="83577b1f-99a4-4dee-b714-239731d129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C15AEA-238A-4ED6-9265-07E144B9B9BC}">
  <ds:schemaRefs>
    <ds:schemaRef ds:uri="http://purl.org/dc/elements/1.1/"/>
    <ds:schemaRef ds:uri="http://purl.org/dc/terms/"/>
    <ds:schemaRef ds:uri="http://schemas.microsoft.com/sharepoint/v3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2006/metadata/properties"/>
    <ds:schemaRef ds:uri="83577b1f-99a4-4dee-b714-239731d12948"/>
    <ds:schemaRef ds:uri="http://schemas.microsoft.com/office/infopath/2007/PartnerControls"/>
    <ds:schemaRef ds:uri="http://schemas.openxmlformats.org/package/2006/metadata/core-properties"/>
    <ds:schemaRef ds:uri="3429970b-c4ac-4c1e-a45a-fd6bab96e0cf"/>
  </ds:schemaRefs>
</ds:datastoreItem>
</file>

<file path=customXml/itemProps3.xml><?xml version="1.0" encoding="utf-8"?>
<ds:datastoreItem xmlns:ds="http://schemas.openxmlformats.org/officeDocument/2006/customXml" ds:itemID="{655B2FCD-FB1E-482F-9585-6456845A206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2e10e44d-c7b9-43e3-b020-1292482e504a}" enabled="0" method="" siteId="{2e10e44d-c7b9-43e3-b020-1292482e504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YEARMMDD-TETI-Filename</Template>
  <TotalTime>5413</TotalTime>
  <Words>1455</Words>
  <Application>Microsoft Office PowerPoint</Application>
  <PresentationFormat>Widescreen</PresentationFormat>
  <Paragraphs>185</Paragraphs>
  <Slides>20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29" baseType="lpstr">
      <vt:lpstr>Arial</vt:lpstr>
      <vt:lpstr>Calibri</vt:lpstr>
      <vt:lpstr>Courier New</vt:lpstr>
      <vt:lpstr>Symbol</vt:lpstr>
      <vt:lpstr>Titillium</vt:lpstr>
      <vt:lpstr>Titillium Bd</vt:lpstr>
      <vt:lpstr>Verdana</vt:lpstr>
      <vt:lpstr>Wingdings</vt:lpstr>
      <vt:lpstr>Tema di Office</vt:lpstr>
      <vt:lpstr>Report from Sardinia</vt:lpstr>
      <vt:lpstr>The infrastructure design was completed on October 24, 2025</vt:lpstr>
      <vt:lpstr>Presentazione standard di PowerPoint</vt:lpstr>
      <vt:lpstr>Preparation of a joint bid book</vt:lpstr>
      <vt:lpstr>TETI timeline for local infrastructure engineering and costing</vt:lpstr>
      <vt:lpstr>«Conferenza dei Servizi» (single PoC), 54 stakeholders together</vt:lpstr>
      <vt:lpstr>Engineering studies and cost assessments are ongoing and continuously updated</vt:lpstr>
      <vt:lpstr>Review of the Rocksoil concept for further design optimisation</vt:lpstr>
      <vt:lpstr>Host Consortia (HC) and ETO shared technical baseline – action plan</vt:lpstr>
      <vt:lpstr>Safety and technical spec – TETI priorities</vt:lpstr>
      <vt:lpstr>Presentazione standard di PowerPoint</vt:lpstr>
      <vt:lpstr>From Vision to Construction: ET-SUnLab Takes Shape</vt:lpstr>
      <vt:lpstr>ET-SUnLab completion in 2027</vt:lpstr>
      <vt:lpstr>Research, but also training and outreach</vt:lpstr>
      <vt:lpstr>ET SUnLab Underground Space</vt:lpstr>
      <vt:lpstr>The scientific and technical ecosystem, with SUnLab as a hub</vt:lpstr>
      <vt:lpstr>Sardinia strengthens local infrastructures</vt:lpstr>
      <vt:lpstr>Advancing the High-Speed Data Network - Enabling Local Innovation</vt:lpstr>
      <vt:lpstr>Sardinia support to community engagement</vt:lpstr>
      <vt:lpstr>Take away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Bisoffi</dc:creator>
  <cp:lastModifiedBy>Giovanni Bisoffi</cp:lastModifiedBy>
  <cp:revision>661</cp:revision>
  <cp:lastPrinted>2025-03-14T19:24:48Z</cp:lastPrinted>
  <dcterms:created xsi:type="dcterms:W3CDTF">2025-01-17T07:45:41Z</dcterms:created>
  <dcterms:modified xsi:type="dcterms:W3CDTF">2026-05-05T06:44:47Z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0x010100D0F8EF2080911546BB0FA980F61713EC</vt:lpwstr>
  </property>
  <property fmtid="{D5CDD505-2E9C-101B-9397-08002B2CF9AE}" pid="3" name="MediaServiceImageTags">
    <vt:lpwstr/>
  </property>
</Properties>
</file>