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1770" r:id="rId2"/>
    <p:sldId id="2147481255" r:id="rId3"/>
    <p:sldId id="2147481253" r:id="rId4"/>
    <p:sldId id="2147481256" r:id="rId5"/>
    <p:sldId id="2147481254" r:id="rId6"/>
    <p:sldId id="1800" r:id="rId7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9"/>
    <a:srgbClr val="FFFFFF"/>
    <a:srgbClr val="4472C4"/>
    <a:srgbClr val="00B8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89806" autoAdjust="0"/>
  </p:normalViewPr>
  <p:slideViewPr>
    <p:cSldViewPr snapToGrid="0">
      <p:cViewPr>
        <p:scale>
          <a:sx n="88" d="100"/>
          <a:sy n="88" d="100"/>
        </p:scale>
        <p:origin x="3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9955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242297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9102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82645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9994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5021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1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e du titre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55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9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4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spcBef>
                <a:spcPts val="1000"/>
              </a:spcBef>
            </a:lvl1pPr>
            <a:lvl2pPr>
              <a:spcBef>
                <a:spcPts val="1000"/>
              </a:spcBef>
            </a:lvl2pPr>
            <a:lvl3pPr>
              <a:spcBef>
                <a:spcPts val="1000"/>
              </a:spcBef>
            </a:lvl3pPr>
            <a:lvl4pPr>
              <a:spcBef>
                <a:spcPts val="1000"/>
              </a:spcBef>
            </a:lvl4pPr>
            <a:lvl5pPr>
              <a:spcBef>
                <a:spcPts val="1000"/>
              </a:spcBef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e du titre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73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90" cy="823914"/>
          </a:xfrm>
          <a:prstGeom prst="rect">
            <a:avLst/>
          </a:prstGeom>
        </p:spPr>
        <p:txBody>
          <a:bodyPr anchor="b"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2400" b="1"/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2400" b="1"/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2400" b="1"/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2400" b="1"/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2400" b="1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4" name="Google Shape;40;p16"/>
          <p:cNvSpPr txBox="1"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4"/>
          </a:xfrm>
          <a:prstGeom prst="rect">
            <a:avLst/>
          </a:prstGeom>
        </p:spPr>
        <p:txBody>
          <a:bodyPr anchor="b"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7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98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/>
          <a:lstStyle>
            <a:lvl1pPr indent="-431800">
              <a:spcBef>
                <a:spcPts val="1000"/>
              </a:spcBef>
              <a:buSzPts val="3200"/>
              <a:defRPr sz="3200"/>
            </a:lvl1pPr>
            <a:lvl2pPr indent="-431800">
              <a:spcBef>
                <a:spcPts val="1000"/>
              </a:spcBef>
              <a:buSzPts val="3200"/>
              <a:defRPr sz="3200"/>
            </a:lvl2pPr>
            <a:lvl3pPr indent="-431800">
              <a:spcBef>
                <a:spcPts val="1000"/>
              </a:spcBef>
              <a:buSzPts val="3200"/>
              <a:defRPr sz="3200"/>
            </a:lvl3pPr>
            <a:lvl4pPr indent="-431800">
              <a:spcBef>
                <a:spcPts val="1000"/>
              </a:spcBef>
              <a:buSzPts val="3200"/>
              <a:defRPr sz="3200"/>
            </a:lvl4pPr>
            <a:lvl5pPr indent="-431800">
              <a:spcBef>
                <a:spcPts val="1000"/>
              </a:spcBef>
              <a:buSzPts val="3200"/>
              <a:defRPr sz="32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9" name="Google Shape;50;p19"/>
          <p:cNvSpPr txBox="1"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1000"/>
              </a:spcBef>
            </a:pPr>
            <a:endParaRPr/>
          </a:p>
        </p:txBody>
      </p:sp>
      <p:sp>
        <p:nvSpPr>
          <p:cNvPr id="10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e du titre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40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Texte du titre</a:t>
            </a:r>
          </a:p>
        </p:txBody>
      </p:sp>
      <p:sp>
        <p:nvSpPr>
          <p:cNvPr id="108" name="Google Shape;54;p20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2" cy="48736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228600" indent="0">
              <a:spcBef>
                <a:spcPts val="1000"/>
              </a:spcBef>
              <a:buClrTx/>
              <a:buSzTx/>
              <a:buFontTx/>
              <a:buNone/>
              <a:defRPr sz="1600"/>
            </a:lvl1pPr>
            <a:lvl2pPr marL="228600" indent="457200">
              <a:spcBef>
                <a:spcPts val="1000"/>
              </a:spcBef>
              <a:buClrTx/>
              <a:buSzTx/>
              <a:buFontTx/>
              <a:buNone/>
              <a:defRPr sz="1600"/>
            </a:lvl2pPr>
            <a:lvl3pPr marL="228600" indent="914400">
              <a:spcBef>
                <a:spcPts val="1000"/>
              </a:spcBef>
              <a:buClrTx/>
              <a:buSzTx/>
              <a:buFontTx/>
              <a:buNone/>
              <a:defRPr sz="1600"/>
            </a:lvl3pPr>
            <a:lvl4pPr marL="228600" indent="1371600">
              <a:spcBef>
                <a:spcPts val="1000"/>
              </a:spcBef>
              <a:buClrTx/>
              <a:buSzTx/>
              <a:buFontTx/>
              <a:buNone/>
              <a:defRPr sz="1600"/>
            </a:lvl4pPr>
            <a:lvl5pPr marL="228600" indent="1828800">
              <a:spcBef>
                <a:spcPts val="1000"/>
              </a:spcBef>
              <a:buClrTx/>
              <a:buSzTx/>
              <a:buFontTx/>
              <a:buNone/>
              <a:defRPr sz="16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375C1-E545-98DE-75F1-33B8DC1C8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2BA23-CB84-B5CC-BD26-3D11311B0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E28D-6EA4-E1BC-45AE-CDC1E7375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E2D20-777D-42DD-8EA8-D0A6ADBC5328}" type="datetimeFigureOut">
              <a:rPr lang="en-NL" smtClean="0"/>
              <a:t>05/05/2026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1FCAB-3EBB-8CFF-A7B2-F448D2B5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B1177-C2E8-1941-31B8-B893EB444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AA695-4739-44AE-90B2-4086215A5142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475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838200" y="2044699"/>
            <a:ext cx="10515600" cy="43281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11095216" y="6404312"/>
            <a:ext cx="258585" cy="2692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4572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9144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3716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8288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860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7432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2004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576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114800" marR="0" indent="-342900" algn="l" defTabSz="914400" rtl="0" latinLnBrk="0">
        <a:lnSpc>
          <a:spcPct val="90000"/>
        </a:lnSpc>
        <a:spcBef>
          <a:spcPts val="1200"/>
        </a:spcBef>
        <a:spcAft>
          <a:spcPts val="0"/>
        </a:spcAft>
        <a:buClr>
          <a:srgbClr val="000000"/>
        </a:buClr>
        <a:buSzPts val="28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Voxel Burst.jpg">
            <a:extLst>
              <a:ext uri="{FF2B5EF4-FFF2-40B4-BE49-F238E27FC236}">
                <a16:creationId xmlns:a16="http://schemas.microsoft.com/office/drawing/2014/main" id="{ACDDAC19-E4FF-A10A-86F0-9DB404D1C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161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8C137364-DBDE-0761-BF20-CE857E7D9777}"/>
              </a:ext>
            </a:extLst>
          </p:cNvPr>
          <p:cNvSpPr txBox="1">
            <a:spLocks/>
          </p:cNvSpPr>
          <p:nvPr/>
        </p:nvSpPr>
        <p:spPr bwMode="auto">
          <a:xfrm>
            <a:off x="4253707" y="5595938"/>
            <a:ext cx="5542799" cy="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it-IT" altLang="it-IT" sz="4000" b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Engage. Innovate. Explore.</a:t>
            </a:r>
          </a:p>
        </p:txBody>
      </p:sp>
      <p:pic>
        <p:nvPicPr>
          <p:cNvPr id="4101" name="Picture 4" descr="08_ET_horizontal_RGB.pdf">
            <a:extLst>
              <a:ext uri="{FF2B5EF4-FFF2-40B4-BE49-F238E27FC236}">
                <a16:creationId xmlns:a16="http://schemas.microsoft.com/office/drawing/2014/main" id="{261AE584-C850-B5E5-AF20-0008F5665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376069"/>
            <a:ext cx="2836069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Line 7">
            <a:extLst>
              <a:ext uri="{FF2B5EF4-FFF2-40B4-BE49-F238E27FC236}">
                <a16:creationId xmlns:a16="http://schemas.microsoft.com/office/drawing/2014/main" id="{8A9F5217-78F9-58B3-04D2-9FDF12E20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09140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5" name="Line 8">
            <a:extLst>
              <a:ext uri="{FF2B5EF4-FFF2-40B4-BE49-F238E27FC236}">
                <a16:creationId xmlns:a16="http://schemas.microsoft.com/office/drawing/2014/main" id="{A13EF958-5AEC-47CE-BDE5-FC12A95E5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73396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 dirty="0"/>
          </a:p>
        </p:txBody>
      </p:sp>
      <p:sp>
        <p:nvSpPr>
          <p:cNvPr id="4106" name="Line 9">
            <a:extLst>
              <a:ext uri="{FF2B5EF4-FFF2-40B4-BE49-F238E27FC236}">
                <a16:creationId xmlns:a16="http://schemas.microsoft.com/office/drawing/2014/main" id="{D8254F1F-2089-7A2E-9EA2-8390CE542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36519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7" name="Line 10">
            <a:extLst>
              <a:ext uri="{FF2B5EF4-FFF2-40B4-BE49-F238E27FC236}">
                <a16:creationId xmlns:a16="http://schemas.microsoft.com/office/drawing/2014/main" id="{9A817DB5-A095-0F4C-BBA3-4A59E8E3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1968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3" name="Google Shape;82;p2">
            <a:extLst>
              <a:ext uri="{FF2B5EF4-FFF2-40B4-BE49-F238E27FC236}">
                <a16:creationId xmlns:a16="http://schemas.microsoft.com/office/drawing/2014/main" id="{C7FFBE43-29B9-D5B4-0C37-2C08D16B95C2}"/>
              </a:ext>
            </a:extLst>
          </p:cNvPr>
          <p:cNvSpPr txBox="1"/>
          <p:nvPr/>
        </p:nvSpPr>
        <p:spPr>
          <a:xfrm>
            <a:off x="6162675" y="228600"/>
            <a:ext cx="573097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P. Werneke | ETO  – 05.05.2026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9D5A37-820E-556A-45AE-5565C1337415}"/>
              </a:ext>
            </a:extLst>
          </p:cNvPr>
          <p:cNvSpPr txBox="1"/>
          <p:nvPr/>
        </p:nvSpPr>
        <p:spPr>
          <a:xfrm>
            <a:off x="0" y="882343"/>
            <a:ext cx="1219200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Status Report of the ET Research Infrastructure</a:t>
            </a:r>
            <a:endParaRPr lang="fr-FR" sz="4000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May 5, 2026</a:t>
            </a:r>
          </a:p>
        </p:txBody>
      </p:sp>
      <p:sp>
        <p:nvSpPr>
          <p:cNvPr id="4" name="Google Shape;82;p2">
            <a:extLst>
              <a:ext uri="{FF2B5EF4-FFF2-40B4-BE49-F238E27FC236}">
                <a16:creationId xmlns:a16="http://schemas.microsoft.com/office/drawing/2014/main" id="{F3577703-2A8A-3374-BFF8-E4BAF7A18E24}"/>
              </a:ext>
            </a:extLst>
          </p:cNvPr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Einstein Telescope </a:t>
            </a:r>
            <a:r>
              <a:rPr lang="en-US" dirty="0" err="1">
                <a:solidFill>
                  <a:schemeClr val="bg1"/>
                </a:solidFill>
              </a:rPr>
              <a:t>Organisation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23E2CD-1B94-59DB-91D0-93C8BD0F805B}"/>
              </a:ext>
            </a:extLst>
          </p:cNvPr>
          <p:cNvSpPr txBox="1"/>
          <p:nvPr/>
        </p:nvSpPr>
        <p:spPr>
          <a:xfrm>
            <a:off x="2523420" y="4727675"/>
            <a:ext cx="6169510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Patrick Werneke, Einstein Telescope </a:t>
            </a:r>
            <a:r>
              <a:rPr lang="en-US" sz="1400" dirty="0" err="1">
                <a:solidFill>
                  <a:schemeClr val="bg1"/>
                </a:solidFill>
              </a:rPr>
              <a:t>Organisation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77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639" y="6358250"/>
            <a:ext cx="194217" cy="307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2</a:t>
            </a:fld>
            <a:endParaRPr dirty="0"/>
          </a:p>
        </p:txBody>
      </p:sp>
      <p:sp>
        <p:nvSpPr>
          <p:cNvPr id="133" name="Google Shape;78;p2"/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4" name="Google Shape;79;p2"/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5" name="Google Shape;80;p2"/>
          <p:cNvSpPr/>
          <p:nvPr/>
        </p:nvSpPr>
        <p:spPr>
          <a:xfrm>
            <a:off x="304656" y="6296200"/>
            <a:ext cx="11570700" cy="16500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6" name="Google Shape;81;p2"/>
          <p:cNvSpPr/>
          <p:nvPr/>
        </p:nvSpPr>
        <p:spPr>
          <a:xfrm>
            <a:off x="304655" y="6658149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Google Shape;82;p2"/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/>
              <a:t>ETO Engineering Department</a:t>
            </a:r>
            <a:endParaRPr dirty="0"/>
          </a:p>
        </p:txBody>
      </p:sp>
      <p:pic>
        <p:nvPicPr>
          <p:cNvPr id="10" name="Picture 9" descr="A blue and white striped pattern on a black background&#10;&#10;AI-generated content may be incorrect.">
            <a:extLst>
              <a:ext uri="{FF2B5EF4-FFF2-40B4-BE49-F238E27FC236}">
                <a16:creationId xmlns:a16="http://schemas.microsoft.com/office/drawing/2014/main" id="{FF2034AF-BCF2-55C2-6A98-2262A4D4B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6334945"/>
            <a:ext cx="1218327" cy="283464"/>
          </a:xfrm>
          <a:prstGeom prst="rect">
            <a:avLst/>
          </a:prstGeom>
        </p:spPr>
      </p:pic>
      <p:sp>
        <p:nvSpPr>
          <p:cNvPr id="2" name="Google Shape;82;p2">
            <a:extLst>
              <a:ext uri="{FF2B5EF4-FFF2-40B4-BE49-F238E27FC236}">
                <a16:creationId xmlns:a16="http://schemas.microsoft.com/office/drawing/2014/main" id="{0A8A2F7E-5363-4575-87F6-281B35E87B4F}"/>
              </a:ext>
            </a:extLst>
          </p:cNvPr>
          <p:cNvSpPr txBox="1"/>
          <p:nvPr/>
        </p:nvSpPr>
        <p:spPr>
          <a:xfrm>
            <a:off x="6257926" y="228600"/>
            <a:ext cx="56357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/>
              <a:t>ET Research Infrastructure Status Report  - 05.05.2026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D3CFA7-6371-BF09-05B0-71784BB524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4017" y="1254013"/>
            <a:ext cx="8083965" cy="434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7396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75;p2"/>
          <p:cNvSpPr txBox="1">
            <a:spLocks noGrp="1"/>
          </p:cNvSpPr>
          <p:nvPr>
            <p:ph type="title"/>
          </p:nvPr>
        </p:nvSpPr>
        <p:spPr>
          <a:xfrm>
            <a:off x="304655" y="583910"/>
            <a:ext cx="11570701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Research Infrastructure Status Report – Deliverable 6.3</a:t>
            </a:r>
            <a:endParaRPr sz="3200" b="1" dirty="0">
              <a:solidFill>
                <a:srgbClr val="0000C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76;p2"/>
          <p:cNvSpPr txBox="1"/>
          <p:nvPr/>
        </p:nvSpPr>
        <p:spPr>
          <a:xfrm>
            <a:off x="304653" y="1407722"/>
            <a:ext cx="11570699" cy="52321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R="0" algn="l">
              <a:spcBef>
                <a:spcPts val="600"/>
              </a:spcBef>
              <a:spcAft>
                <a:spcPts val="300"/>
              </a:spcAft>
            </a:pPr>
            <a:r>
              <a:rPr lang="en-GB" sz="2400" b="1" i="0" u="none" strike="noStrike" baseline="0" dirty="0"/>
              <a:t>D6.3: Preliminary RI TDR </a:t>
            </a:r>
            <a:r>
              <a:rPr lang="en-GB" sz="2400" b="1" i="0" u="none" strike="noStrike" baseline="0" dirty="0">
                <a:sym typeface="Wingdings" panose="05000000000000000000" pitchFamily="2" charset="2"/>
              </a:rPr>
              <a:t> Status Report of the ET Research Infrastructure</a:t>
            </a:r>
          </a:p>
          <a:p>
            <a:pPr marR="0" algn="l">
              <a:spcBef>
                <a:spcPts val="600"/>
              </a:spcBef>
              <a:spcAft>
                <a:spcPts val="300"/>
              </a:spcAft>
            </a:pPr>
            <a:r>
              <a:rPr lang="en-GB" sz="2400" b="1" i="0" u="none" strike="noStrike" baseline="0" dirty="0">
                <a:sym typeface="Wingdings" panose="05000000000000000000" pitchFamily="2" charset="2"/>
              </a:rPr>
              <a:t>Scope</a:t>
            </a:r>
            <a:r>
              <a:rPr lang="en-GB" sz="2400" b="1" dirty="0">
                <a:sym typeface="Wingdings" panose="05000000000000000000" pitchFamily="2" charset="2"/>
              </a:rPr>
              <a:t>: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Introduction: history and current status: roles of ETO, ETC and Host Consortia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Civil Infrastructure: caverns, tunnels, shafts </a:t>
            </a:r>
          </a:p>
          <a:p>
            <a:pPr marL="688975" indent="-347663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Focus on feasibility and cost optimisation (</a:t>
            </a:r>
            <a:r>
              <a:rPr lang="en-GB" sz="2400"/>
              <a:t>2025 Baseline Detector </a:t>
            </a:r>
            <a:r>
              <a:rPr lang="en-GB" sz="2400" dirty="0"/>
              <a:t>Layout)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Technical Infrastructure: HVAC, electrical, health and safety systems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3D Spatial Integration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i="0" u="none" strike="noStrike" baseline="0" dirty="0">
                <a:sym typeface="Wingdings" panose="05000000000000000000" pitchFamily="2" charset="2"/>
              </a:rPr>
              <a:t>Timeline Phase 1: </a:t>
            </a:r>
          </a:p>
          <a:p>
            <a:pPr marL="688975" marR="0" indent="-347663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Host bids by end of 2026</a:t>
            </a:r>
          </a:p>
          <a:p>
            <a:pPr marL="688975" marR="0" indent="-347663" algn="l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i="0" u="none" strike="noStrike" baseline="0" dirty="0">
                <a:sym typeface="Wingdings" panose="05000000000000000000" pitchFamily="2" charset="2"/>
              </a:rPr>
              <a:t>Next </a:t>
            </a:r>
            <a:r>
              <a:rPr lang="en-GB" sz="2400" dirty="0">
                <a:sym typeface="Wingdings" panose="05000000000000000000" pitchFamily="2" charset="2"/>
              </a:rPr>
              <a:t>Phase 2  detailed design</a:t>
            </a:r>
            <a:endParaRPr lang="en-GB" sz="2400" i="0" u="none" strike="noStrike" baseline="0" dirty="0">
              <a:sym typeface="Wingdings" panose="05000000000000000000" pitchFamily="2" charset="2"/>
            </a:endParaRPr>
          </a:p>
          <a:p>
            <a:pPr lvl="1"/>
            <a:endParaRPr lang="en-US" sz="2400" dirty="0"/>
          </a:p>
        </p:txBody>
      </p:sp>
      <p:sp>
        <p:nvSpPr>
          <p:cNvPr id="132" name="Google Shape;77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639" y="6358250"/>
            <a:ext cx="194217" cy="3073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3</a:t>
            </a:fld>
            <a:endParaRPr dirty="0"/>
          </a:p>
        </p:txBody>
      </p:sp>
      <p:sp>
        <p:nvSpPr>
          <p:cNvPr id="133" name="Google Shape;78;p2"/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4" name="Google Shape;79;p2"/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6" name="Google Shape;81;p2"/>
          <p:cNvSpPr/>
          <p:nvPr/>
        </p:nvSpPr>
        <p:spPr>
          <a:xfrm>
            <a:off x="304655" y="6658149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Google Shape;82;p2"/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/>
              <a:t>ETO Engineering Department</a:t>
            </a:r>
            <a:endParaRPr dirty="0"/>
          </a:p>
        </p:txBody>
      </p:sp>
      <p:pic>
        <p:nvPicPr>
          <p:cNvPr id="10" name="Picture 9" descr="A blue and white striped pattern on a black background&#10;&#10;AI-generated content may be incorrect.">
            <a:extLst>
              <a:ext uri="{FF2B5EF4-FFF2-40B4-BE49-F238E27FC236}">
                <a16:creationId xmlns:a16="http://schemas.microsoft.com/office/drawing/2014/main" id="{FF2034AF-BCF2-55C2-6A98-2262A4D4B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6334945"/>
            <a:ext cx="1218327" cy="283464"/>
          </a:xfrm>
          <a:prstGeom prst="rect">
            <a:avLst/>
          </a:prstGeom>
        </p:spPr>
      </p:pic>
      <p:sp>
        <p:nvSpPr>
          <p:cNvPr id="2" name="Google Shape;82;p2">
            <a:extLst>
              <a:ext uri="{FF2B5EF4-FFF2-40B4-BE49-F238E27FC236}">
                <a16:creationId xmlns:a16="http://schemas.microsoft.com/office/drawing/2014/main" id="{0A8A2F7E-5363-4575-87F6-281B35E87B4F}"/>
              </a:ext>
            </a:extLst>
          </p:cNvPr>
          <p:cNvSpPr txBox="1"/>
          <p:nvPr/>
        </p:nvSpPr>
        <p:spPr>
          <a:xfrm>
            <a:off x="6257926" y="228600"/>
            <a:ext cx="56357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/>
              <a:t>ET Research Infrastructure Status Report  - 05.05.2026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1BAC5C-138F-A218-2D5C-96528DE6B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7653" y="4213708"/>
            <a:ext cx="4567451" cy="1846997"/>
          </a:xfrm>
          <a:prstGeom prst="rect">
            <a:avLst/>
          </a:prstGeom>
        </p:spPr>
      </p:pic>
      <p:sp>
        <p:nvSpPr>
          <p:cNvPr id="5" name="Google Shape;80;p2">
            <a:extLst>
              <a:ext uri="{FF2B5EF4-FFF2-40B4-BE49-F238E27FC236}">
                <a16:creationId xmlns:a16="http://schemas.microsoft.com/office/drawing/2014/main" id="{25F439AE-DEAC-82C3-E6CE-6966BC246222}"/>
              </a:ext>
            </a:extLst>
          </p:cNvPr>
          <p:cNvSpPr/>
          <p:nvPr/>
        </p:nvSpPr>
        <p:spPr>
          <a:xfrm>
            <a:off x="304656" y="6296200"/>
            <a:ext cx="11570700" cy="16500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718380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4F225E0-CB45-CB98-5B2E-95C8780FBE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8020" y="4564743"/>
            <a:ext cx="1697129" cy="1451019"/>
          </a:xfrm>
          <a:prstGeom prst="rect">
            <a:avLst/>
          </a:prstGeom>
        </p:spPr>
      </p:pic>
      <p:sp>
        <p:nvSpPr>
          <p:cNvPr id="130" name="Google Shape;75;p2"/>
          <p:cNvSpPr txBox="1">
            <a:spLocks noGrp="1"/>
          </p:cNvSpPr>
          <p:nvPr>
            <p:ph type="title"/>
          </p:nvPr>
        </p:nvSpPr>
        <p:spPr>
          <a:xfrm>
            <a:off x="304655" y="583910"/>
            <a:ext cx="11570701" cy="792901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00C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Research Infrastructure Status Report – Deliverable 6.3</a:t>
            </a:r>
            <a:endParaRPr sz="3200" b="1" dirty="0">
              <a:solidFill>
                <a:srgbClr val="0000C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1" name="Google Shape;76;p2"/>
          <p:cNvSpPr txBox="1"/>
          <p:nvPr/>
        </p:nvSpPr>
        <p:spPr>
          <a:xfrm>
            <a:off x="304653" y="1407722"/>
            <a:ext cx="11570699" cy="460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9" tIns="45699" rIns="45699" bIns="45699">
            <a:spAutoFit/>
          </a:bodyPr>
          <a:lstStyle/>
          <a:p>
            <a:pPr marR="0" algn="l">
              <a:spcBef>
                <a:spcPts val="600"/>
              </a:spcBef>
              <a:spcAft>
                <a:spcPts val="300"/>
              </a:spcAft>
            </a:pPr>
            <a:r>
              <a:rPr lang="en-GB" sz="2400" b="1" i="0" u="none" strike="noStrike" baseline="0" dirty="0"/>
              <a:t>Comments during session:</a:t>
            </a:r>
            <a:endParaRPr lang="en-GB" sz="2400" b="1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Link to noise budget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Introduce self-inflicted noise from technical infrastructure</a:t>
            </a: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What is not mentioned in the report:</a:t>
            </a:r>
            <a:br>
              <a:rPr lang="en-GB" sz="2400" dirty="0">
                <a:sym typeface="Wingdings" panose="05000000000000000000" pitchFamily="2" charset="2"/>
              </a:rPr>
            </a:br>
            <a:r>
              <a:rPr lang="en-GB" sz="2400" dirty="0">
                <a:sym typeface="Wingdings" panose="05000000000000000000" pitchFamily="2" charset="2"/>
              </a:rPr>
              <a:t>i.e. dewatering pumps (HC), …</a:t>
            </a:r>
            <a:endParaRPr lang="en-GB" sz="2400" dirty="0"/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i="0" u="none" strike="noStrike" baseline="0" dirty="0">
                <a:sym typeface="Wingdings" panose="05000000000000000000" pitchFamily="2" charset="2"/>
              </a:rPr>
              <a:t>Timeline + Phase 1: reconsider can cause confusion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endParaRPr lang="en-GB" sz="5400" dirty="0">
              <a:sym typeface="Wingdings" panose="05000000000000000000" pitchFamily="2" charset="2"/>
            </a:endParaRPr>
          </a:p>
          <a:p>
            <a:pPr marL="342900" indent="-34290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ym typeface="Wingdings" panose="05000000000000000000" pitchFamily="2" charset="2"/>
              </a:rPr>
              <a:t>Link to the report is on Indico</a:t>
            </a:r>
            <a:endParaRPr lang="en-GB" sz="2400" i="0" u="none" strike="noStrike" baseline="0" dirty="0">
              <a:sym typeface="Wingdings" panose="05000000000000000000" pitchFamily="2" charset="2"/>
            </a:endParaRPr>
          </a:p>
          <a:p>
            <a:pPr lvl="1"/>
            <a:endParaRPr lang="en-US" sz="2400" dirty="0"/>
          </a:p>
        </p:txBody>
      </p:sp>
      <p:sp>
        <p:nvSpPr>
          <p:cNvPr id="132" name="Google Shape;77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639" y="6358250"/>
            <a:ext cx="194217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4</a:t>
            </a:fld>
            <a:endParaRPr dirty="0"/>
          </a:p>
        </p:txBody>
      </p:sp>
      <p:sp>
        <p:nvSpPr>
          <p:cNvPr id="133" name="Google Shape;78;p2"/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4" name="Google Shape;79;p2"/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6" name="Google Shape;81;p2"/>
          <p:cNvSpPr/>
          <p:nvPr/>
        </p:nvSpPr>
        <p:spPr>
          <a:xfrm>
            <a:off x="304655" y="6658149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Google Shape;82;p2"/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/>
              <a:t>ETO Engineering Department</a:t>
            </a:r>
            <a:endParaRPr dirty="0"/>
          </a:p>
        </p:txBody>
      </p:sp>
      <p:pic>
        <p:nvPicPr>
          <p:cNvPr id="10" name="Picture 9" descr="A blue and white striped pattern on a black background&#10;&#10;AI-generated content may be incorrect.">
            <a:extLst>
              <a:ext uri="{FF2B5EF4-FFF2-40B4-BE49-F238E27FC236}">
                <a16:creationId xmlns:a16="http://schemas.microsoft.com/office/drawing/2014/main" id="{FF2034AF-BCF2-55C2-6A98-2262A4D4B59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6334945"/>
            <a:ext cx="1218327" cy="283464"/>
          </a:xfrm>
          <a:prstGeom prst="rect">
            <a:avLst/>
          </a:prstGeom>
        </p:spPr>
      </p:pic>
      <p:sp>
        <p:nvSpPr>
          <p:cNvPr id="2" name="Google Shape;82;p2">
            <a:extLst>
              <a:ext uri="{FF2B5EF4-FFF2-40B4-BE49-F238E27FC236}">
                <a16:creationId xmlns:a16="http://schemas.microsoft.com/office/drawing/2014/main" id="{0A8A2F7E-5363-4575-87F6-281B35E87B4F}"/>
              </a:ext>
            </a:extLst>
          </p:cNvPr>
          <p:cNvSpPr txBox="1"/>
          <p:nvPr/>
        </p:nvSpPr>
        <p:spPr>
          <a:xfrm>
            <a:off x="6257926" y="228600"/>
            <a:ext cx="56357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/>
              <a:t>ET Research Infrastructure Status Report  - 05.05.2026</a:t>
            </a:r>
          </a:p>
        </p:txBody>
      </p:sp>
      <p:sp>
        <p:nvSpPr>
          <p:cNvPr id="5" name="Google Shape;80;p2">
            <a:extLst>
              <a:ext uri="{FF2B5EF4-FFF2-40B4-BE49-F238E27FC236}">
                <a16:creationId xmlns:a16="http://schemas.microsoft.com/office/drawing/2014/main" id="{25F439AE-DEAC-82C3-E6CE-6966BC246222}"/>
              </a:ext>
            </a:extLst>
          </p:cNvPr>
          <p:cNvSpPr/>
          <p:nvPr/>
        </p:nvSpPr>
        <p:spPr>
          <a:xfrm>
            <a:off x="304656" y="6296200"/>
            <a:ext cx="11570700" cy="16500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3F5092-125A-944E-F858-C882896088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8760" y="2332769"/>
            <a:ext cx="2845285" cy="3766743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0BCC4D9-E1E9-440D-C042-DEE5197DE93D}"/>
              </a:ext>
            </a:extLst>
          </p:cNvPr>
          <p:cNvSpPr/>
          <p:nvPr/>
        </p:nvSpPr>
        <p:spPr>
          <a:xfrm>
            <a:off x="4913085" y="5145873"/>
            <a:ext cx="1971495" cy="484632"/>
          </a:xfrm>
          <a:prstGeom prst="rightArrow">
            <a:avLst/>
          </a:prstGeom>
          <a:solidFill>
            <a:srgbClr val="0000C9"/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NL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43349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77;p2"/>
          <p:cNvSpPr txBox="1">
            <a:spLocks noGrp="1"/>
          </p:cNvSpPr>
          <p:nvPr>
            <p:ph type="sldNum" sz="quarter" idx="4294967295"/>
          </p:nvPr>
        </p:nvSpPr>
        <p:spPr>
          <a:xfrm>
            <a:off x="11700639" y="6358250"/>
            <a:ext cx="194217" cy="30730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>
            <a:lvl1pPr>
              <a:defRPr sz="1400"/>
            </a:lvl1pPr>
          </a:lstStyle>
          <a:p>
            <a:fld id="{86CB4B4D-7CA3-9044-876B-883B54F8677D}" type="slidenum">
              <a:rPr/>
              <a:t>5</a:t>
            </a:fld>
            <a:endParaRPr dirty="0"/>
          </a:p>
        </p:txBody>
      </p:sp>
      <p:sp>
        <p:nvSpPr>
          <p:cNvPr id="133" name="Google Shape;78;p2"/>
          <p:cNvSpPr/>
          <p:nvPr/>
        </p:nvSpPr>
        <p:spPr>
          <a:xfrm>
            <a:off x="304800" y="540799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4" name="Google Shape;79;p2"/>
          <p:cNvSpPr/>
          <p:nvPr/>
        </p:nvSpPr>
        <p:spPr>
          <a:xfrm>
            <a:off x="304800" y="226483"/>
            <a:ext cx="11588700" cy="1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5" name="Google Shape;80;p2"/>
          <p:cNvSpPr/>
          <p:nvPr/>
        </p:nvSpPr>
        <p:spPr>
          <a:xfrm>
            <a:off x="304656" y="6296200"/>
            <a:ext cx="11570700" cy="16500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6" name="Google Shape;81;p2"/>
          <p:cNvSpPr/>
          <p:nvPr/>
        </p:nvSpPr>
        <p:spPr>
          <a:xfrm>
            <a:off x="304655" y="6658149"/>
            <a:ext cx="11570701" cy="30902"/>
          </a:xfrm>
          <a:prstGeom prst="line">
            <a:avLst/>
          </a:prstGeom>
          <a:ln>
            <a:solidFill>
              <a:srgbClr val="0000CC"/>
            </a:solidFill>
            <a:miter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37" name="Google Shape;82;p2"/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/>
              <a:t>ETO Engineering Department</a:t>
            </a:r>
            <a:endParaRPr dirty="0"/>
          </a:p>
        </p:txBody>
      </p:sp>
      <p:pic>
        <p:nvPicPr>
          <p:cNvPr id="10" name="Picture 9" descr="A blue and white striped pattern on a black background&#10;&#10;AI-generated content may be incorrect.">
            <a:extLst>
              <a:ext uri="{FF2B5EF4-FFF2-40B4-BE49-F238E27FC236}">
                <a16:creationId xmlns:a16="http://schemas.microsoft.com/office/drawing/2014/main" id="{FF2034AF-BCF2-55C2-6A98-2262A4D4B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55" y="6334945"/>
            <a:ext cx="1218327" cy="283464"/>
          </a:xfrm>
          <a:prstGeom prst="rect">
            <a:avLst/>
          </a:prstGeom>
        </p:spPr>
      </p:pic>
      <p:sp>
        <p:nvSpPr>
          <p:cNvPr id="2" name="Google Shape;82;p2">
            <a:extLst>
              <a:ext uri="{FF2B5EF4-FFF2-40B4-BE49-F238E27FC236}">
                <a16:creationId xmlns:a16="http://schemas.microsoft.com/office/drawing/2014/main" id="{0A8A2F7E-5363-4575-87F6-281B35E87B4F}"/>
              </a:ext>
            </a:extLst>
          </p:cNvPr>
          <p:cNvSpPr txBox="1"/>
          <p:nvPr/>
        </p:nvSpPr>
        <p:spPr>
          <a:xfrm>
            <a:off x="6257926" y="228600"/>
            <a:ext cx="56357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/>
              <a:t>ET Research Infrastructure Status Report  - 05.05.2026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05B53D-A64F-4C54-0AED-2986EDB14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5746" y="627692"/>
            <a:ext cx="6908342" cy="562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279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Voxel Burst.jpg">
            <a:extLst>
              <a:ext uri="{FF2B5EF4-FFF2-40B4-BE49-F238E27FC236}">
                <a16:creationId xmlns:a16="http://schemas.microsoft.com/office/drawing/2014/main" id="{ACDDAC19-E4FF-A10A-86F0-9DB404D1CA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" b="1613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0" name="Text Box 3">
            <a:extLst>
              <a:ext uri="{FF2B5EF4-FFF2-40B4-BE49-F238E27FC236}">
                <a16:creationId xmlns:a16="http://schemas.microsoft.com/office/drawing/2014/main" id="{8C137364-DBDE-0761-BF20-CE857E7D9777}"/>
              </a:ext>
            </a:extLst>
          </p:cNvPr>
          <p:cNvSpPr txBox="1">
            <a:spLocks/>
          </p:cNvSpPr>
          <p:nvPr/>
        </p:nvSpPr>
        <p:spPr bwMode="auto">
          <a:xfrm>
            <a:off x="4253707" y="5595938"/>
            <a:ext cx="5542799" cy="55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25400" tIns="25400" rIns="25400" bIns="25400">
            <a:spAutoFit/>
          </a:bodyPr>
          <a:lstStyle>
            <a:lvl1pPr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1pPr>
            <a:lvl2pPr marL="742950" indent="-28575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2pPr>
            <a:lvl3pPr marL="11430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3pPr>
            <a:lvl4pPr marL="16002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4pPr>
            <a:lvl5pPr marL="2057400" indent="-228600" defTabSz="323850"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5pPr>
            <a:lvl6pPr marL="25146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6pPr>
            <a:lvl7pPr marL="29718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7pPr>
            <a:lvl8pPr marL="34290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8pPr>
            <a:lvl9pPr marL="3886200" indent="-228600" defTabSz="32385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defRPr>
            </a:lvl9pPr>
          </a:lstStyle>
          <a:p>
            <a:pPr eaLnBrk="1">
              <a:lnSpc>
                <a:spcPct val="80000"/>
              </a:lnSpc>
            </a:pPr>
            <a:r>
              <a:rPr lang="it-IT" altLang="it-IT" sz="4000" b="0">
                <a:solidFill>
                  <a:srgbClr val="FFFFFF"/>
                </a:solidFill>
                <a:latin typeface="Schibsted Grotesk Regular Regul" charset="0"/>
                <a:ea typeface="Schibsted Grotesk Regular Regul" charset="0"/>
                <a:cs typeface="Schibsted Grotesk Regular Regul" charset="0"/>
                <a:sym typeface="Schibsted Grotesk Regular Regul" charset="0"/>
              </a:rPr>
              <a:t>Engage. Innovate. Explore.</a:t>
            </a:r>
          </a:p>
        </p:txBody>
      </p:sp>
      <p:pic>
        <p:nvPicPr>
          <p:cNvPr id="4101" name="Picture 4" descr="08_ET_horizontal_RGB.pdf">
            <a:extLst>
              <a:ext uri="{FF2B5EF4-FFF2-40B4-BE49-F238E27FC236}">
                <a16:creationId xmlns:a16="http://schemas.microsoft.com/office/drawing/2014/main" id="{261AE584-C850-B5E5-AF20-0008F56655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5376069"/>
            <a:ext cx="2836069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4" name="Line 7">
            <a:extLst>
              <a:ext uri="{FF2B5EF4-FFF2-40B4-BE49-F238E27FC236}">
                <a16:creationId xmlns:a16="http://schemas.microsoft.com/office/drawing/2014/main" id="{8A9F5217-78F9-58B3-04D2-9FDF12E20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09140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5" name="Line 8">
            <a:extLst>
              <a:ext uri="{FF2B5EF4-FFF2-40B4-BE49-F238E27FC236}">
                <a16:creationId xmlns:a16="http://schemas.microsoft.com/office/drawing/2014/main" id="{A13EF958-5AEC-47CE-BDE5-FC12A95E5334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273396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 dirty="0"/>
          </a:p>
        </p:txBody>
      </p:sp>
      <p:sp>
        <p:nvSpPr>
          <p:cNvPr id="4106" name="Line 9">
            <a:extLst>
              <a:ext uri="{FF2B5EF4-FFF2-40B4-BE49-F238E27FC236}">
                <a16:creationId xmlns:a16="http://schemas.microsoft.com/office/drawing/2014/main" id="{D8254F1F-2089-7A2E-9EA2-8390CE5425D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6436519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4107" name="Line 10">
            <a:extLst>
              <a:ext uri="{FF2B5EF4-FFF2-40B4-BE49-F238E27FC236}">
                <a16:creationId xmlns:a16="http://schemas.microsoft.com/office/drawing/2014/main" id="{9A817DB5-A095-0F4C-BBA3-4A59E8E3D7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19688"/>
            <a:ext cx="11685588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NL" sz="900"/>
          </a:p>
        </p:txBody>
      </p:sp>
      <p:sp>
        <p:nvSpPr>
          <p:cNvPr id="3" name="Google Shape;82;p2">
            <a:extLst>
              <a:ext uri="{FF2B5EF4-FFF2-40B4-BE49-F238E27FC236}">
                <a16:creationId xmlns:a16="http://schemas.microsoft.com/office/drawing/2014/main" id="{C7FFBE43-29B9-D5B4-0C37-2C08D16B95C2}"/>
              </a:ext>
            </a:extLst>
          </p:cNvPr>
          <p:cNvSpPr txBox="1"/>
          <p:nvPr/>
        </p:nvSpPr>
        <p:spPr>
          <a:xfrm>
            <a:off x="6219825" y="228600"/>
            <a:ext cx="56738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 algn="r"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P. Werneke | ETO  – 05.05.2026</a:t>
            </a:r>
          </a:p>
        </p:txBody>
      </p:sp>
      <p:sp>
        <p:nvSpPr>
          <p:cNvPr id="4" name="Google Shape;82;p2">
            <a:extLst>
              <a:ext uri="{FF2B5EF4-FFF2-40B4-BE49-F238E27FC236}">
                <a16:creationId xmlns:a16="http://schemas.microsoft.com/office/drawing/2014/main" id="{F3577703-2A8A-3374-BFF8-E4BAF7A18E24}"/>
              </a:ext>
            </a:extLst>
          </p:cNvPr>
          <p:cNvSpPr txBox="1"/>
          <p:nvPr/>
        </p:nvSpPr>
        <p:spPr>
          <a:xfrm>
            <a:off x="304655" y="228600"/>
            <a:ext cx="5303520" cy="276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3875" tIns="33875" rIns="33875" bIns="33875">
            <a:spAutoFit/>
          </a:bodyPr>
          <a:lstStyle>
            <a:lvl1pPr>
              <a:lnSpc>
                <a:spcPct val="115000"/>
              </a:lnSpc>
              <a:spcBef>
                <a:spcPts val="2400"/>
              </a:spcBef>
              <a:defRPr sz="110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defRPr>
            </a:lvl1pPr>
          </a:lstStyle>
          <a:p>
            <a:pPr>
              <a:lnSpc>
                <a:spcPts val="1800"/>
              </a:lnSpc>
            </a:pPr>
            <a:r>
              <a:rPr lang="en-US" dirty="0">
                <a:solidFill>
                  <a:schemeClr val="bg1"/>
                </a:solidFill>
              </a:rPr>
              <a:t>Einstein Telescope </a:t>
            </a:r>
            <a:r>
              <a:rPr lang="en-US" dirty="0" err="1">
                <a:solidFill>
                  <a:schemeClr val="bg1"/>
                </a:solidFill>
              </a:rPr>
              <a:t>Organisation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4083E6-D136-F35C-85FC-CAAA5B436C0F}"/>
              </a:ext>
            </a:extLst>
          </p:cNvPr>
          <p:cNvSpPr txBox="1"/>
          <p:nvPr/>
        </p:nvSpPr>
        <p:spPr>
          <a:xfrm>
            <a:off x="2559580" y="680243"/>
            <a:ext cx="6097190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2634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41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Schibsted Grotesk Regular Regul</vt:lpstr>
      <vt:lpstr>Wingdings</vt:lpstr>
      <vt:lpstr>Tema de Office</vt:lpstr>
      <vt:lpstr>PowerPoint Presentation</vt:lpstr>
      <vt:lpstr>PowerPoint Presentation</vt:lpstr>
      <vt:lpstr>ET Research Infrastructure Status Report – Deliverable 6.3</vt:lpstr>
      <vt:lpstr>ET Research Infrastructure Status Report – Deliverable 6.3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Patrick Werneke</dc:creator>
  <cp:lastModifiedBy>Patrick Werneke</cp:lastModifiedBy>
  <cp:revision>370</cp:revision>
  <dcterms:modified xsi:type="dcterms:W3CDTF">2026-05-05T14:28:49Z</dcterms:modified>
</cp:coreProperties>
</file>