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 bookmarkIdSeed="2">
  <p:sldMasterIdLst>
    <p:sldMasterId id="2147483648" r:id="rId1"/>
    <p:sldMasterId id="2147483660" r:id="rId2"/>
  </p:sldMasterIdLst>
  <p:notesMasterIdLst>
    <p:notesMasterId r:id="rId6"/>
  </p:notesMasterIdLst>
  <p:sldIdLst>
    <p:sldId id="256" r:id="rId3"/>
    <p:sldId id="328" r:id="rId4"/>
    <p:sldId id="263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irfCR6uwd686wDFs9xzC/yH+yp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7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C31808-65AC-445E-96C7-42046521606C}" v="1" dt="2026-05-04T20:16:26.440"/>
  </p1510:revLst>
</p1510:revInfo>
</file>

<file path=ppt/tableStyles.xml><?xml version="1.0" encoding="utf-8"?>
<a:tblStyleLst xmlns:a="http://schemas.openxmlformats.org/drawingml/2006/main" def="{1D242F2F-AADB-4F88-B589-22398603322B}">
  <a:tblStyle styleId="{1D242F2F-AADB-4F88-B589-22398603322B}" styleName="Table_0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CDD4EA"/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  <a:fill>
          <a:solidFill>
            <a:srgbClr val="E8EBF5"/>
          </a:solidFill>
        </a:fill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56" autoAdjust="0"/>
    <p:restoredTop sz="94649"/>
  </p:normalViewPr>
  <p:slideViewPr>
    <p:cSldViewPr snapToGrid="0">
      <p:cViewPr varScale="1">
        <p:scale>
          <a:sx n="70" d="100"/>
          <a:sy n="70" d="100"/>
        </p:scale>
        <p:origin x="1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5" name="Google Shape;5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4E7A9-1134-8B9F-7D5C-4830E13B5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D86DF886-01A7-FA70-31BA-626F049117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AA49DF3E-AA5D-33AE-8E70-C8D8820F78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14131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4cce2674f7_0_1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g34cce2674f7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 0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1pPr>
            <a:lvl2pPr marL="914400" lvl="1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2pPr>
            <a:lvl3pPr marL="1371600" lvl="2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3pPr>
            <a:lvl4pPr marL="1828800" lvl="3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4pPr>
            <a:lvl5pPr marL="2286000" lvl="4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736DA-4905-4976-A335-A71F75322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B12C7F-618A-45E2-854F-46E1C0032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F238A-ACDE-4BE7-8837-5800725DA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073A0-F508-4FEE-9AF1-699498C4E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5D491-7D05-458C-AABC-5F7F6A74F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2849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5BDAC-9709-49D3-8378-7BE2A1D13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72EDE-9EBC-45E1-BADC-956D96EA6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4379EE-B1F1-42FF-B54C-E14DB8DD7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73B32-D19E-4034-99EE-035B02F70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A2E3E8-A9D7-4255-BEF9-0E18C11EA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8958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9D098-8F62-4171-81E5-6D704033C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C81591-FCDB-440A-9AB2-EE95C45D5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70AE1-FDE0-491D-98DA-4F474C420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83EA7-7347-49E9-A0A6-36C963522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9527E-3C94-4222-9572-E0EDF6580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5135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C6FA7-D33E-4B01-B0A3-56EC7366F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9269D-FDBC-4C8A-A2C3-9D83777592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D43148-D553-493A-AC82-047FF384EE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087665-6EBC-4F7D-955A-C85B426B7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B15B79-9C4D-4D40-8F63-8C389D530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FC38F-E1DD-4250-9568-51A331ADC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6706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7C52E-A656-4B70-880E-CD0918C4C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B588E-4122-47F9-80D9-4DFEFA42A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6AA4CF-1E2E-424F-A875-E098A599AF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511EE1-816F-49A5-B671-CCAC5F450B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2C4007-2148-4A27-A7D3-143465580A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442D03-52E3-4DCA-A764-C2403A8D3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24AA25-7A39-49B6-B6FE-17B19F830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011B9D-367D-4666-8736-14610B9C9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6586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27584-67B0-464F-9D2F-C4AD6697B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DC8189-D869-474F-AAA4-185C7C79C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6C8C82-C954-472D-86D4-67A731CD5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817890-C3AD-4CB9-81A6-DBE27382A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3364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B61ACC-341F-41D3-A225-E1AD61E03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ECBBE0-3EDF-4235-8342-5DA245CA7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24F894-9B58-43BC-885B-99122F638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5926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969E5-0604-40A2-A7F3-5E9CC3351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2F8FB-B5FE-433E-9166-67D1C8437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42468-2403-454B-A954-5DB86F0C31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AD364-325E-46D5-9134-95F667A83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A4434F-415B-48AE-8D96-2B3080A2B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7CE3A7-A022-4320-8D04-E4DAA9E22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38519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D297F-3E67-442F-92E1-361F716C9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251DAB-0C4E-4809-9521-926775EDE6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4DF865-6D31-4798-B37D-4DFBC98586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388272-07C9-4B9A-8D0A-74FDCD229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D90EC2-2FC4-42DB-B104-6E79B104F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CFF9B9-620E-475E-A7F8-046F0D63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97049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AF098-9B3E-44F9-BF30-4FD450305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09B663-5CCD-47B7-A83B-B0C6CD461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33425-A5B5-46A5-8605-4D749F355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5906F-8802-4271-96A9-E5913A6A3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90B5B-52D9-4DA9-8BDC-9614BB15D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2685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body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1pPr>
            <a:lvl2pPr marL="914400" lvl="1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2pPr>
            <a:lvl3pPr marL="1371600" lvl="2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3pPr>
            <a:lvl4pPr marL="1828800" lvl="3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4pPr>
            <a:lvl5pPr marL="2286000" lvl="4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DB49A1-0964-4E79-A19B-56A4CB2486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180ECE-DF2D-4982-9D4E-6498BD5806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72097-2988-41D3-B924-2150704D1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843F8-E91C-4534-BF40-F0A14D949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ABEF8-351C-4799-BF8E-7805049DC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950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>
  <p:cSld name="Encabezado de sección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4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alibri"/>
              <a:buNone/>
              <a:defRPr sz="2400">
                <a:solidFill>
                  <a:srgbClr val="888888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4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5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1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>
  <p:cSld name="Solo el título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>
  <p:cSld name="En blanco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8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>
  <p:cSld name="Contenido con título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9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marL="914400" lvl="1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2pPr>
            <a:lvl3pPr marL="1371600" lvl="2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3pPr>
            <a:lvl4pPr marL="1828800" lvl="3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4pPr>
            <a:lvl5pPr marL="2286000" lvl="4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>
  <p:cSld name="Imagen con título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0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0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1" name="Google Shape;51;p20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4pPr>
            <a:lvl5pPr marL="2286000" lvl="4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sldNum" idx="1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E9FCD4-4292-40C3-BFAF-FA7A5BDB5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7DCC2-100D-4B6C-ACFD-F22D0428C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0A097-8E74-418F-A984-69B08DBF1B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F6F25-C679-4F29-B660-D7FE4CC7249E}" type="datetimeFigureOut">
              <a:rPr lang="nl-NL" smtClean="0"/>
              <a:t>5-5-2026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4E84A-8BCE-4103-85F7-B64AD255B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6739C-4E02-4D1A-A561-F367A2D546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7460C-A16D-418D-BFB2-82A9ED3FCA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793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D4E5F5"/>
              </a:gs>
              <a:gs pos="100000">
                <a:srgbClr val="70A4D5"/>
              </a:gs>
            </a:gsLst>
            <a:lin ang="5400012" scaled="0"/>
          </a:gradFill>
          <a:ln w="9525" cap="flat" cmpd="sng">
            <a:solidFill>
              <a:schemeClr val="accent1"/>
            </a:solidFill>
            <a:prstDash val="solid"/>
            <a:miter lim="8000"/>
            <a:headEnd type="none" w="sm" len="sm"/>
            <a:tailEnd type="none" w="sm" len="sm"/>
          </a:ln>
          <a:effectLst>
            <a:outerShdw blurRad="63500" dist="19050" dir="5400000" rotWithShape="0">
              <a:srgbClr val="000000">
                <a:alpha val="62352"/>
              </a:srgbClr>
            </a:outerShdw>
            <a:reflection endPos="30000" dist="38100" dir="5400000" fadeDir="5400012" sy="-100000" algn="bl" rotWithShape="0"/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"/>
          <p:cNvSpPr txBox="1">
            <a:spLocks noGrp="1"/>
          </p:cNvSpPr>
          <p:nvPr>
            <p:ph type="title"/>
          </p:nvPr>
        </p:nvSpPr>
        <p:spPr>
          <a:xfrm>
            <a:off x="6568477" y="2501900"/>
            <a:ext cx="4645200" cy="29429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100"/>
              <a:buFont typeface="Calibri"/>
              <a:buNone/>
            </a:pPr>
            <a:br>
              <a:rPr lang="en-US" sz="3200" b="1" dirty="0">
                <a:solidFill>
                  <a:schemeClr val="lt1"/>
                </a:solidFill>
              </a:rPr>
            </a:br>
            <a:br>
              <a:rPr lang="en-US" sz="3200" b="1" dirty="0">
                <a:solidFill>
                  <a:schemeClr val="lt1"/>
                </a:solidFill>
              </a:rPr>
            </a:br>
            <a:br>
              <a:rPr lang="en-US" sz="3200" b="1" dirty="0">
                <a:solidFill>
                  <a:schemeClr val="lt1"/>
                </a:solidFill>
              </a:rPr>
            </a:br>
            <a:br>
              <a:rPr lang="en-US" sz="3200" b="1" dirty="0">
                <a:solidFill>
                  <a:schemeClr val="lt1"/>
                </a:solidFill>
              </a:rPr>
            </a:br>
            <a:br>
              <a:rPr lang="en-US" sz="3200" b="1" dirty="0">
                <a:solidFill>
                  <a:schemeClr val="lt1"/>
                </a:solidFill>
              </a:rPr>
            </a:br>
            <a:br>
              <a:rPr lang="en-US" sz="3200" b="1" dirty="0">
                <a:solidFill>
                  <a:schemeClr val="lt1"/>
                </a:solidFill>
              </a:rPr>
            </a:br>
            <a:br>
              <a:rPr lang="en-US" sz="3200" b="1" dirty="0">
                <a:solidFill>
                  <a:schemeClr val="lt1"/>
                </a:solidFill>
              </a:rPr>
            </a:br>
            <a:r>
              <a:rPr lang="en-US" sz="3200" b="1" dirty="0">
                <a:solidFill>
                  <a:schemeClr val="lt1"/>
                </a:solidFill>
              </a:rPr>
              <a:t>ETPP Annual meeting</a:t>
            </a:r>
            <a:br>
              <a:rPr lang="en-US" sz="3200" b="1" dirty="0">
                <a:solidFill>
                  <a:schemeClr val="lt1"/>
                </a:solidFill>
              </a:rPr>
            </a:br>
            <a:r>
              <a:rPr lang="en-US" sz="3200" b="1" dirty="0">
                <a:solidFill>
                  <a:schemeClr val="lt1"/>
                </a:solidFill>
              </a:rPr>
              <a:t>5-7 May 2026</a:t>
            </a:r>
            <a:br>
              <a:rPr lang="en-US" sz="3200" b="1" dirty="0">
                <a:solidFill>
                  <a:schemeClr val="lt1"/>
                </a:solidFill>
              </a:rPr>
            </a:br>
            <a:br>
              <a:rPr lang="en-US" sz="3200" b="1" dirty="0">
                <a:solidFill>
                  <a:schemeClr val="lt1"/>
                </a:solidFill>
              </a:rPr>
            </a:br>
            <a:br>
              <a:rPr lang="en-US" sz="2000" b="1">
                <a:solidFill>
                  <a:schemeClr val="lt1"/>
                </a:solidFill>
              </a:rPr>
            </a:br>
            <a:r>
              <a:rPr lang="en-US" sz="2000" b="1">
                <a:solidFill>
                  <a:schemeClr val="lt1"/>
                </a:solidFill>
              </a:rPr>
              <a:t>Report Joint </a:t>
            </a:r>
            <a:r>
              <a:rPr lang="en-US" sz="2000" b="1" dirty="0">
                <a:solidFill>
                  <a:schemeClr val="lt1"/>
                </a:solidFill>
              </a:rPr>
              <a:t>WP2-WP3 session</a:t>
            </a:r>
            <a:br>
              <a:rPr lang="en-US" sz="3400" b="1" dirty="0">
                <a:solidFill>
                  <a:schemeClr val="lt1"/>
                </a:solidFill>
              </a:rPr>
            </a:br>
            <a:endParaRPr sz="6100" dirty="0">
              <a:solidFill>
                <a:schemeClr val="lt1"/>
              </a:solidFill>
            </a:endParaRPr>
          </a:p>
        </p:txBody>
      </p:sp>
      <p:sp>
        <p:nvSpPr>
          <p:cNvPr id="59" name="Google Shape;59;p1"/>
          <p:cNvSpPr txBox="1">
            <a:spLocks noGrp="1"/>
          </p:cNvSpPr>
          <p:nvPr>
            <p:ph type="body" idx="1"/>
          </p:nvPr>
        </p:nvSpPr>
        <p:spPr>
          <a:xfrm>
            <a:off x="7077702" y="5537117"/>
            <a:ext cx="4645251" cy="1147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ET-PP WP2: governance and legal aspects</a:t>
            </a:r>
            <a:b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</a:b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Miriam Roelofs, WP2 work package leader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</a:pPr>
            <a:r>
              <a:rPr lang="en-US" sz="2000" dirty="0">
                <a:solidFill>
                  <a:srgbClr val="FFFFFF"/>
                </a:solidFill>
              </a:rPr>
              <a:t>Grant agreement: Nº 101079696</a:t>
            </a:r>
            <a:endParaRPr dirty="0"/>
          </a:p>
        </p:txBody>
      </p:sp>
      <p:sp>
        <p:nvSpPr>
          <p:cNvPr id="60" name="Google Shape;60;p1"/>
          <p:cNvSpPr/>
          <p:nvPr/>
        </p:nvSpPr>
        <p:spPr>
          <a:xfrm flipH="1">
            <a:off x="0" y="0"/>
            <a:ext cx="6172783" cy="685800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lnTo>
                  <a:pt x="242" y="0"/>
                </a:lnTo>
                <a:lnTo>
                  <a:pt x="123" y="841"/>
                </a:lnTo>
                <a:cubicBezTo>
                  <a:pt x="42" y="1562"/>
                  <a:pt x="0" y="2293"/>
                  <a:pt x="0" y="3033"/>
                </a:cubicBezTo>
                <a:cubicBezTo>
                  <a:pt x="0" y="10800"/>
                  <a:pt x="4591" y="17602"/>
                  <a:pt x="11464" y="21361"/>
                </a:cubicBezTo>
                <a:lnTo>
                  <a:pt x="11925" y="2160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0" y="0"/>
            <a:ext cx="6024155" cy="685800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21348" y="0"/>
                </a:lnTo>
                <a:lnTo>
                  <a:pt x="21477" y="895"/>
                </a:lnTo>
                <a:cubicBezTo>
                  <a:pt x="21558" y="1598"/>
                  <a:pt x="21600" y="2311"/>
                  <a:pt x="21600" y="3033"/>
                </a:cubicBezTo>
                <a:cubicBezTo>
                  <a:pt x="21600" y="10972"/>
                  <a:pt x="16563" y="17877"/>
                  <a:pt x="9143" y="21418"/>
                </a:cubicBezTo>
                <a:lnTo>
                  <a:pt x="873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" descr="Imagen 13"/>
          <p:cNvPicPr preferRelativeResize="0"/>
          <p:nvPr/>
        </p:nvPicPr>
        <p:blipFill rotWithShape="1">
          <a:blip r:embed="rId3">
            <a:alphaModFix/>
          </a:blip>
          <a:srcRect l="15989" r="16111"/>
          <a:stretch/>
        </p:blipFill>
        <p:spPr>
          <a:xfrm>
            <a:off x="419381" y="781645"/>
            <a:ext cx="4047844" cy="3949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"/>
          <p:cNvSpPr txBox="1"/>
          <p:nvPr/>
        </p:nvSpPr>
        <p:spPr>
          <a:xfrm>
            <a:off x="68223" y="15702"/>
            <a:ext cx="5912902" cy="333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808080"/>
                </a:solidFill>
                <a:latin typeface="Calibri"/>
                <a:ea typeface="Calibri"/>
                <a:cs typeface="Calibri"/>
                <a:sym typeface="Calibri"/>
              </a:rPr>
              <a:t>Project: 101079696 — ET-PP — HORIZON-INFRA-2021-DEV-02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267587" y="5537117"/>
            <a:ext cx="2971018" cy="701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808080"/>
                </a:solidFill>
                <a:latin typeface="Calibri"/>
                <a:ea typeface="Calibri"/>
                <a:cs typeface="Calibri"/>
                <a:sym typeface="Calibri"/>
              </a:rPr>
              <a:t>Horizon Europe: Coordination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08080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808080"/>
                </a:solidFill>
                <a:latin typeface="Calibri"/>
                <a:ea typeface="Calibri"/>
                <a:cs typeface="Calibri"/>
                <a:sym typeface="Calibri"/>
              </a:rPr>
              <a:t>and Support Actions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5" name="Google Shape;65;p1" title="03_ET_vertical-for_light_backgrounds_and_digital purposes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07275" y="208675"/>
            <a:ext cx="2649352" cy="25253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CB6E22-4F06-6804-9EE6-8CBBC4949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>
            <a:extLst>
              <a:ext uri="{FF2B5EF4-FFF2-40B4-BE49-F238E27FC236}">
                <a16:creationId xmlns:a16="http://schemas.microsoft.com/office/drawing/2014/main" id="{777EDEF3-CD37-E0CD-5A9B-784DAF522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350" y="461352"/>
            <a:ext cx="10515600" cy="764381"/>
          </a:xfrm>
        </p:spPr>
        <p:txBody>
          <a:bodyPr>
            <a:normAutofit/>
          </a:bodyPr>
          <a:lstStyle/>
          <a:p>
            <a:r>
              <a:rPr lang="nl-NL" sz="3200" b="1" dirty="0">
                <a:solidFill>
                  <a:srgbClr val="1318F5"/>
                </a:solidFill>
                <a:latin typeface="+mn-lt"/>
                <a:cs typeface="Schibsted Grotesk" pitchFamily="2" charset="0"/>
              </a:rPr>
              <a:t>Preliminary report (joint WP2-WP3 </a:t>
            </a:r>
            <a:r>
              <a:rPr lang="nl-NL" sz="3200" b="1" dirty="0" err="1">
                <a:solidFill>
                  <a:srgbClr val="1318F5"/>
                </a:solidFill>
                <a:latin typeface="+mn-lt"/>
                <a:cs typeface="Schibsted Grotesk" pitchFamily="2" charset="0"/>
              </a:rPr>
              <a:t>session</a:t>
            </a:r>
            <a:r>
              <a:rPr lang="nl-NL" sz="3200" b="1" dirty="0">
                <a:solidFill>
                  <a:srgbClr val="1318F5"/>
                </a:solidFill>
                <a:latin typeface="+mn-lt"/>
                <a:cs typeface="Schibsted Grotesk" pitchFamily="2" charset="0"/>
              </a:rPr>
              <a:t>)</a:t>
            </a:r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227FBF79-02D2-5667-247E-D8E359FDD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42671"/>
            <a:ext cx="11125200" cy="480706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1700" b="1" dirty="0">
              <a:solidFill>
                <a:srgbClr val="1317F5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1700" b="1" dirty="0" err="1">
                <a:solidFill>
                  <a:srgbClr val="1317F5"/>
                </a:solidFill>
                <a:latin typeface="Calibri" panose="020F0502020204030204" pitchFamily="34" charset="0"/>
              </a:rPr>
              <a:t>Align</a:t>
            </a:r>
            <a:r>
              <a:rPr lang="nl-NL" sz="1700" b="1" dirty="0">
                <a:solidFill>
                  <a:srgbClr val="1317F5"/>
                </a:solidFill>
                <a:latin typeface="Calibri" panose="020F0502020204030204" pitchFamily="34" charset="0"/>
              </a:rPr>
              <a:t> </a:t>
            </a:r>
            <a:r>
              <a:rPr lang="nl-NL" sz="1700" b="1" dirty="0" err="1">
                <a:solidFill>
                  <a:srgbClr val="1317F5"/>
                </a:solidFill>
                <a:latin typeface="Calibri" panose="020F0502020204030204" pitchFamily="34" charset="0"/>
              </a:rPr>
              <a:t>the</a:t>
            </a:r>
            <a:r>
              <a:rPr lang="nl-NL" sz="1700" b="1" dirty="0">
                <a:solidFill>
                  <a:srgbClr val="1317F5"/>
                </a:solidFill>
                <a:latin typeface="Calibri" panose="020F0502020204030204" pitchFamily="34" charset="0"/>
              </a:rPr>
              <a:t> </a:t>
            </a:r>
            <a:r>
              <a:rPr lang="nl-NL" sz="1700" b="1" dirty="0" err="1">
                <a:solidFill>
                  <a:srgbClr val="1317F5"/>
                </a:solidFill>
                <a:latin typeface="Calibri" panose="020F0502020204030204" pitchFamily="34" charset="0"/>
              </a:rPr>
              <a:t>final</a:t>
            </a:r>
            <a:r>
              <a:rPr lang="nl-NL" sz="1700" b="1" dirty="0">
                <a:solidFill>
                  <a:srgbClr val="1317F5"/>
                </a:solidFill>
                <a:latin typeface="Calibri" panose="020F0502020204030204" pitchFamily="34" charset="0"/>
              </a:rPr>
              <a:t> deliverables Del. 2.3. </a:t>
            </a:r>
            <a:r>
              <a:rPr lang="nl-NL" sz="1700" b="1" dirty="0" err="1">
                <a:solidFill>
                  <a:srgbClr val="1317F5"/>
                </a:solidFill>
                <a:latin typeface="Calibri" panose="020F0502020204030204" pitchFamily="34" charset="0"/>
              </a:rPr>
              <a:t>and</a:t>
            </a:r>
            <a:r>
              <a:rPr lang="nl-NL" sz="1700" b="1" dirty="0">
                <a:solidFill>
                  <a:srgbClr val="1317F5"/>
                </a:solidFill>
                <a:latin typeface="Calibri" panose="020F0502020204030204" pitchFamily="34" charset="0"/>
              </a:rPr>
              <a:t> Del. 3.3. </a:t>
            </a:r>
          </a:p>
          <a:p>
            <a:r>
              <a:rPr lang="nl-NL" sz="1700" dirty="0">
                <a:latin typeface="Calibri" panose="020F0502020204030204" pitchFamily="34" charset="0"/>
              </a:rPr>
              <a:t>Roadmap </a:t>
            </a:r>
            <a:r>
              <a:rPr lang="nl-NL" sz="1700" dirty="0" err="1">
                <a:latin typeface="Calibri" panose="020F0502020204030204" pitchFamily="34" charset="0"/>
              </a:rPr>
              <a:t>to</a:t>
            </a:r>
            <a:r>
              <a:rPr lang="nl-NL" sz="1700" dirty="0">
                <a:latin typeface="Calibri" panose="020F0502020204030204" pitchFamily="34" charset="0"/>
              </a:rPr>
              <a:t> </a:t>
            </a:r>
            <a:r>
              <a:rPr lang="nl-NL" sz="1700" dirty="0" err="1">
                <a:latin typeface="Calibri" panose="020F0502020204030204" pitchFamily="34" charset="0"/>
              </a:rPr>
              <a:t>establish</a:t>
            </a:r>
            <a:r>
              <a:rPr lang="nl-NL" sz="1700" dirty="0">
                <a:latin typeface="Calibri" panose="020F0502020204030204" pitchFamily="34" charset="0"/>
              </a:rPr>
              <a:t> </a:t>
            </a:r>
            <a:r>
              <a:rPr lang="nl-NL" sz="1700" dirty="0" err="1">
                <a:latin typeface="Calibri" panose="020F0502020204030204" pitchFamily="34" charset="0"/>
              </a:rPr>
              <a:t>an</a:t>
            </a:r>
            <a:r>
              <a:rPr lang="nl-NL" sz="1700" dirty="0">
                <a:latin typeface="Calibri" panose="020F0502020204030204" pitchFamily="34" charset="0"/>
              </a:rPr>
              <a:t> </a:t>
            </a:r>
            <a:r>
              <a:rPr lang="nl-NL" sz="1700" dirty="0" err="1">
                <a:latin typeface="Calibri" panose="020F0502020204030204" pitchFamily="34" charset="0"/>
              </a:rPr>
              <a:t>intermediate</a:t>
            </a:r>
            <a:r>
              <a:rPr lang="nl-NL" sz="1700" dirty="0">
                <a:latin typeface="Calibri" panose="020F0502020204030204" pitchFamily="34" charset="0"/>
              </a:rPr>
              <a:t> </a:t>
            </a:r>
            <a:r>
              <a:rPr lang="nl-NL" sz="1700" dirty="0" err="1">
                <a:latin typeface="Calibri" panose="020F0502020204030204" pitchFamily="34" charset="0"/>
              </a:rPr>
              <a:t>legal</a:t>
            </a:r>
            <a:r>
              <a:rPr lang="nl-NL" sz="1700" dirty="0">
                <a:latin typeface="Calibri" panose="020F0502020204030204" pitchFamily="34" charset="0"/>
              </a:rPr>
              <a:t> </a:t>
            </a:r>
            <a:r>
              <a:rPr lang="nl-NL" sz="1700" dirty="0" err="1">
                <a:latin typeface="Calibri" panose="020F0502020204030204" pitchFamily="34" charset="0"/>
              </a:rPr>
              <a:t>entity</a:t>
            </a:r>
            <a:endParaRPr lang="nl-NL" sz="1700" dirty="0">
              <a:latin typeface="Calibri" panose="020F0502020204030204" pitchFamily="34" charset="0"/>
            </a:endParaRPr>
          </a:p>
          <a:p>
            <a:r>
              <a:rPr lang="nl-NL" sz="1700" dirty="0">
                <a:latin typeface="Calibri" panose="020F0502020204030204" pitchFamily="34" charset="0"/>
              </a:rPr>
              <a:t>Financial analysis of </a:t>
            </a:r>
            <a:r>
              <a:rPr lang="nl-NL" sz="1700" dirty="0" err="1">
                <a:latin typeface="Calibri" panose="020F0502020204030204" pitchFamily="34" charset="0"/>
              </a:rPr>
              <a:t>the</a:t>
            </a:r>
            <a:r>
              <a:rPr lang="nl-NL" sz="1700" dirty="0">
                <a:latin typeface="Calibri" panose="020F0502020204030204" pitchFamily="34" charset="0"/>
              </a:rPr>
              <a:t> </a:t>
            </a:r>
            <a:r>
              <a:rPr lang="nl-NL" sz="1700" dirty="0" err="1">
                <a:latin typeface="Calibri" panose="020F0502020204030204" pitchFamily="34" charset="0"/>
              </a:rPr>
              <a:t>intermediate</a:t>
            </a:r>
            <a:r>
              <a:rPr lang="nl-NL" sz="1700" dirty="0">
                <a:latin typeface="Calibri" panose="020F0502020204030204" pitchFamily="34" charset="0"/>
              </a:rPr>
              <a:t> </a:t>
            </a:r>
            <a:r>
              <a:rPr lang="nl-NL" sz="1700" dirty="0" err="1">
                <a:latin typeface="Calibri" panose="020F0502020204030204" pitchFamily="34" charset="0"/>
              </a:rPr>
              <a:t>legal</a:t>
            </a:r>
            <a:r>
              <a:rPr lang="nl-NL" sz="1700" dirty="0">
                <a:latin typeface="Calibri" panose="020F0502020204030204" pitchFamily="34" charset="0"/>
              </a:rPr>
              <a:t> </a:t>
            </a:r>
            <a:r>
              <a:rPr lang="nl-NL" sz="1700" dirty="0" err="1">
                <a:latin typeface="Calibri" panose="020F0502020204030204" pitchFamily="34" charset="0"/>
              </a:rPr>
              <a:t>entity</a:t>
            </a:r>
            <a:endParaRPr lang="nl-NL" sz="1700" dirty="0">
              <a:latin typeface="Calibri" panose="020F0502020204030204" pitchFamily="34" charset="0"/>
            </a:endParaRPr>
          </a:p>
          <a:p>
            <a:endParaRPr lang="nl-NL" sz="1700" b="1" dirty="0">
              <a:solidFill>
                <a:srgbClr val="1317F5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1700" b="1" dirty="0">
                <a:solidFill>
                  <a:srgbClr val="1317F5"/>
                </a:solidFill>
                <a:latin typeface="Calibri" panose="020F0502020204030204" pitchFamily="34" charset="0"/>
              </a:rPr>
              <a:t>Approach:  </a:t>
            </a:r>
            <a:r>
              <a:rPr lang="nl-NL" sz="1700" b="1" dirty="0" err="1">
                <a:solidFill>
                  <a:srgbClr val="1317F5"/>
                </a:solidFill>
                <a:latin typeface="Calibri" panose="020F0502020204030204" pitchFamily="34" charset="0"/>
              </a:rPr>
              <a:t>Evolution</a:t>
            </a:r>
            <a:r>
              <a:rPr lang="nl-NL" sz="1700" b="1" dirty="0">
                <a:solidFill>
                  <a:srgbClr val="1317F5"/>
                </a:solidFill>
                <a:latin typeface="Calibri" panose="020F0502020204030204" pitchFamily="34" charset="0"/>
              </a:rPr>
              <a:t> </a:t>
            </a:r>
            <a:r>
              <a:rPr lang="nl-NL" sz="1700" b="1" dirty="0" err="1">
                <a:solidFill>
                  <a:srgbClr val="1317F5"/>
                </a:solidFill>
                <a:latin typeface="Calibri" panose="020F0502020204030204" pitchFamily="34" charset="0"/>
              </a:rPr>
              <a:t>from</a:t>
            </a:r>
            <a:r>
              <a:rPr lang="nl-NL" sz="1700" b="1" dirty="0">
                <a:solidFill>
                  <a:srgbClr val="1317F5"/>
                </a:solidFill>
                <a:latin typeface="Calibri" panose="020F0502020204030204" pitchFamily="34" charset="0"/>
              </a:rPr>
              <a:t> </a:t>
            </a:r>
            <a:r>
              <a:rPr lang="nl-NL" sz="1700" b="1" dirty="0" err="1">
                <a:solidFill>
                  <a:srgbClr val="1317F5"/>
                </a:solidFill>
                <a:latin typeface="Calibri" panose="020F0502020204030204" pitchFamily="34" charset="0"/>
              </a:rPr>
              <a:t>current</a:t>
            </a:r>
            <a:r>
              <a:rPr lang="nl-NL" sz="1700" b="1" dirty="0">
                <a:solidFill>
                  <a:srgbClr val="1317F5"/>
                </a:solidFill>
                <a:latin typeface="Calibri" panose="020F0502020204030204" pitchFamily="34" charset="0"/>
              </a:rPr>
              <a:t> </a:t>
            </a:r>
            <a:r>
              <a:rPr lang="nl-NL" sz="1700" b="1" dirty="0" err="1">
                <a:solidFill>
                  <a:srgbClr val="1317F5"/>
                </a:solidFill>
                <a:latin typeface="Calibri" panose="020F0502020204030204" pitchFamily="34" charset="0"/>
              </a:rPr>
              <a:t>organisational</a:t>
            </a:r>
            <a:r>
              <a:rPr lang="nl-NL" sz="1700" b="1" dirty="0">
                <a:solidFill>
                  <a:srgbClr val="1317F5"/>
                </a:solidFill>
                <a:latin typeface="Calibri" panose="020F0502020204030204" pitchFamily="34" charset="0"/>
              </a:rPr>
              <a:t> </a:t>
            </a:r>
            <a:r>
              <a:rPr lang="nl-NL" sz="1700" b="1" dirty="0" err="1">
                <a:solidFill>
                  <a:srgbClr val="1317F5"/>
                </a:solidFill>
                <a:latin typeface="Calibri" panose="020F0502020204030204" pitchFamily="34" charset="0"/>
              </a:rPr>
              <a:t>structure</a:t>
            </a:r>
            <a:endParaRPr lang="nl-NL" sz="1700" b="1" dirty="0">
              <a:solidFill>
                <a:srgbClr val="1317F5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1700" dirty="0">
                <a:latin typeface="Calibri" panose="020F0502020204030204" pitchFamily="34" charset="0"/>
              </a:rPr>
              <a:t>ETO </a:t>
            </a:r>
            <a:r>
              <a:rPr lang="nl-NL" sz="1700" dirty="0" err="1">
                <a:latin typeface="Calibri" panose="020F0502020204030204" pitchFamily="34" charset="0"/>
              </a:rPr>
              <a:t>Mandate</a:t>
            </a:r>
            <a:endParaRPr lang="nl-NL" sz="17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1700" dirty="0" err="1">
                <a:latin typeface="Calibri" panose="020F0502020204030204" pitchFamily="34" charset="0"/>
              </a:rPr>
              <a:t>MoU</a:t>
            </a:r>
            <a:r>
              <a:rPr lang="nl-NL" sz="1700" dirty="0">
                <a:latin typeface="Calibri" panose="020F0502020204030204" pitchFamily="34" charset="0"/>
              </a:rPr>
              <a:t> </a:t>
            </a:r>
            <a:r>
              <a:rPr lang="nl-NL" sz="1700" dirty="0" err="1">
                <a:latin typeface="Calibri" panose="020F0502020204030204" pitchFamily="34" charset="0"/>
              </a:rPr>
              <a:t>Funding</a:t>
            </a:r>
            <a:r>
              <a:rPr lang="nl-NL" sz="1700" dirty="0">
                <a:latin typeface="Calibri" panose="020F0502020204030204" pitchFamily="34" charset="0"/>
              </a:rPr>
              <a:t> </a:t>
            </a:r>
            <a:r>
              <a:rPr lang="nl-NL" sz="1700" dirty="0" err="1">
                <a:latin typeface="Calibri" panose="020F0502020204030204" pitchFamily="34" charset="0"/>
              </a:rPr>
              <a:t>Agencies</a:t>
            </a:r>
            <a:endParaRPr lang="nl-NL" sz="17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1700" dirty="0">
                <a:latin typeface="Calibri" panose="020F0502020204030204" pitchFamily="34" charset="0"/>
              </a:rPr>
              <a:t>BGR </a:t>
            </a:r>
            <a:r>
              <a:rPr lang="nl-NL" sz="1700" dirty="0" err="1">
                <a:latin typeface="Calibri" panose="020F0502020204030204" pitchFamily="34" charset="0"/>
              </a:rPr>
              <a:t>ToR</a:t>
            </a:r>
            <a:endParaRPr lang="nl-NL" sz="17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nl-NL" sz="1700" b="1" dirty="0">
              <a:solidFill>
                <a:srgbClr val="1317F5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1700" b="1" dirty="0" err="1">
                <a:solidFill>
                  <a:srgbClr val="1317F5"/>
                </a:solidFill>
                <a:latin typeface="Calibri" panose="020F0502020204030204" pitchFamily="34" charset="0"/>
              </a:rPr>
              <a:t>With</a:t>
            </a:r>
            <a:r>
              <a:rPr lang="nl-NL" sz="1700" b="1" dirty="0">
                <a:solidFill>
                  <a:srgbClr val="1317F5"/>
                </a:solidFill>
                <a:latin typeface="Calibri" panose="020F0502020204030204" pitchFamily="34" charset="0"/>
              </a:rPr>
              <a:t> </a:t>
            </a:r>
            <a:r>
              <a:rPr lang="nl-NL" sz="1700" b="1" dirty="0" err="1">
                <a:solidFill>
                  <a:srgbClr val="1317F5"/>
                </a:solidFill>
                <a:latin typeface="Calibri" panose="020F0502020204030204" pitchFamily="34" charset="0"/>
              </a:rPr>
              <a:t>the</a:t>
            </a:r>
            <a:r>
              <a:rPr lang="nl-NL" sz="1700" b="1" dirty="0">
                <a:solidFill>
                  <a:srgbClr val="1317F5"/>
                </a:solidFill>
                <a:latin typeface="Calibri" panose="020F0502020204030204" pitchFamily="34" charset="0"/>
              </a:rPr>
              <a:t> </a:t>
            </a:r>
            <a:r>
              <a:rPr lang="nl-NL" sz="1700" b="1" dirty="0" err="1">
                <a:solidFill>
                  <a:srgbClr val="1317F5"/>
                </a:solidFill>
                <a:latin typeface="Calibri" panose="020F0502020204030204" pitchFamily="34" charset="0"/>
              </a:rPr>
              <a:t>aim</a:t>
            </a:r>
            <a:r>
              <a:rPr lang="nl-NL" sz="1700" b="1" dirty="0">
                <a:solidFill>
                  <a:srgbClr val="1317F5"/>
                </a:solidFill>
                <a:latin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nl-NL" sz="1700" dirty="0">
                <a:latin typeface="Calibri" panose="020F0502020204030204" pitchFamily="34" charset="0"/>
              </a:rPr>
              <a:t>1. </a:t>
            </a:r>
            <a:r>
              <a:rPr lang="nl-NL" sz="1700" dirty="0" err="1">
                <a:latin typeface="Calibri" panose="020F0502020204030204" pitchFamily="34" charset="0"/>
              </a:rPr>
              <a:t>Increase</a:t>
            </a:r>
            <a:r>
              <a:rPr lang="nl-NL" sz="1700" dirty="0">
                <a:latin typeface="Calibri" panose="020F0502020204030204" pitchFamily="34" charset="0"/>
              </a:rPr>
              <a:t> </a:t>
            </a:r>
            <a:r>
              <a:rPr lang="nl-NL" sz="1700" dirty="0" err="1">
                <a:latin typeface="Calibri" panose="020F0502020204030204" pitchFamily="34" charset="0"/>
              </a:rPr>
              <a:t>the</a:t>
            </a:r>
            <a:r>
              <a:rPr lang="nl-NL" sz="1700" dirty="0">
                <a:latin typeface="Calibri" panose="020F0502020204030204" pitchFamily="34" charset="0"/>
              </a:rPr>
              <a:t> executive power of ETO </a:t>
            </a:r>
          </a:p>
          <a:p>
            <a:pPr marL="0" indent="0">
              <a:buNone/>
            </a:pPr>
            <a:r>
              <a:rPr lang="nl-NL" sz="1700" dirty="0">
                <a:latin typeface="Calibri" panose="020F0502020204030204" pitchFamily="34" charset="0"/>
              </a:rPr>
              <a:t>2. </a:t>
            </a:r>
            <a:r>
              <a:rPr lang="nl-NL" sz="1700" dirty="0" err="1">
                <a:latin typeface="Calibri" panose="020F0502020204030204" pitchFamily="34" charset="0"/>
              </a:rPr>
              <a:t>Build</a:t>
            </a:r>
            <a:r>
              <a:rPr lang="nl-NL" sz="1700" dirty="0">
                <a:latin typeface="Calibri" panose="020F0502020204030204" pitchFamily="34" charset="0"/>
              </a:rPr>
              <a:t> </a:t>
            </a:r>
            <a:r>
              <a:rPr lang="nl-NL" sz="1700" dirty="0" err="1">
                <a:latin typeface="Calibri" panose="020F0502020204030204" pitchFamily="34" charset="0"/>
              </a:rPr>
              <a:t>one</a:t>
            </a:r>
            <a:r>
              <a:rPr lang="nl-NL" sz="1700" dirty="0">
                <a:latin typeface="Calibri" panose="020F0502020204030204" pitchFamily="34" charset="0"/>
              </a:rPr>
              <a:t> </a:t>
            </a:r>
            <a:r>
              <a:rPr lang="nl-NL" sz="1700" dirty="0" err="1">
                <a:latin typeface="Calibri" panose="020F0502020204030204" pitchFamily="34" charset="0"/>
              </a:rPr>
              <a:t>central</a:t>
            </a:r>
            <a:r>
              <a:rPr lang="nl-NL" sz="1700" dirty="0">
                <a:latin typeface="Calibri" panose="020F0502020204030204" pitchFamily="34" charset="0"/>
              </a:rPr>
              <a:t> </a:t>
            </a:r>
            <a:r>
              <a:rPr lang="nl-NL" sz="1700" dirty="0" err="1">
                <a:latin typeface="Calibri" panose="020F0502020204030204" pitchFamily="34" charset="0"/>
              </a:rPr>
              <a:t>organisation</a:t>
            </a:r>
            <a:endParaRPr lang="nl-NL" sz="17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nl-NL" sz="1700" b="1" dirty="0">
              <a:solidFill>
                <a:srgbClr val="1317F5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Text Box 2">
            <a:extLst>
              <a:ext uri="{FF2B5EF4-FFF2-40B4-BE49-F238E27FC236}">
                <a16:creationId xmlns:a16="http://schemas.microsoft.com/office/drawing/2014/main" id="{1DCF8409-C566-C1C2-075F-A34A385801E5}"/>
              </a:ext>
            </a:extLst>
          </p:cNvPr>
          <p:cNvSpPr txBox="1">
            <a:spLocks/>
          </p:cNvSpPr>
          <p:nvPr/>
        </p:nvSpPr>
        <p:spPr bwMode="auto">
          <a:xfrm>
            <a:off x="233363" y="191294"/>
            <a:ext cx="2709069" cy="15857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>
            <a:spAutoFit/>
          </a:bodyPr>
          <a:lstStyle>
            <a:lvl1pPr defTabSz="3238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 defTabSz="3238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 defTabSz="3238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 defTabSz="3238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 defTabSz="3238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defTabSz="32385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defTabSz="32385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defTabSz="32385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defTabSz="32385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marL="0" marR="0" lvl="0" indent="0" algn="l" defTabSz="32385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8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chibsted Grotesk Regular Regul" charset="0"/>
                <a:ea typeface="Schibsted Grotesk Regular Regul" charset="0"/>
                <a:cs typeface="Schibsted Grotesk Regular Regul" charset="0"/>
                <a:sym typeface="Schibsted Grotesk Regular Regul" charset="0"/>
              </a:rPr>
              <a:t>Einstein Telescope </a:t>
            </a:r>
          </a:p>
        </p:txBody>
      </p:sp>
      <p:sp>
        <p:nvSpPr>
          <p:cNvPr id="18" name="Line 4">
            <a:extLst>
              <a:ext uri="{FF2B5EF4-FFF2-40B4-BE49-F238E27FC236}">
                <a16:creationId xmlns:a16="http://schemas.microsoft.com/office/drawing/2014/main" id="{ABE745C1-DB6A-5D88-4177-626D28552B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405607"/>
            <a:ext cx="11685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/>
              <a:sym typeface="Arial"/>
            </a:endParaRPr>
          </a:p>
        </p:txBody>
      </p:sp>
      <p:sp>
        <p:nvSpPr>
          <p:cNvPr id="19" name="Line 5">
            <a:extLst>
              <a:ext uri="{FF2B5EF4-FFF2-40B4-BE49-F238E27FC236}">
                <a16:creationId xmlns:a16="http://schemas.microsoft.com/office/drawing/2014/main" id="{7EAD7E40-1DD8-3CA2-E318-5C7B3866BD3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69863"/>
            <a:ext cx="11685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/>
              <a:sym typeface="Arial"/>
            </a:endParaRPr>
          </a:p>
        </p:txBody>
      </p:sp>
      <p:sp>
        <p:nvSpPr>
          <p:cNvPr id="20" name="Line 6">
            <a:extLst>
              <a:ext uri="{FF2B5EF4-FFF2-40B4-BE49-F238E27FC236}">
                <a16:creationId xmlns:a16="http://schemas.microsoft.com/office/drawing/2014/main" id="{26384D3D-36ED-1BC6-C343-A8D52AE8FA9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169988"/>
            <a:ext cx="11685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/>
              <a:sym typeface="Arial"/>
            </a:endParaRPr>
          </a:p>
        </p:txBody>
      </p:sp>
      <p:sp>
        <p:nvSpPr>
          <p:cNvPr id="21" name="Line 7">
            <a:extLst>
              <a:ext uri="{FF2B5EF4-FFF2-40B4-BE49-F238E27FC236}">
                <a16:creationId xmlns:a16="http://schemas.microsoft.com/office/drawing/2014/main" id="{C94CF16F-760B-93E2-33FD-0E19E8418B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698457"/>
            <a:ext cx="11685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/>
              <a:sym typeface="Arial"/>
            </a:endParaRPr>
          </a:p>
        </p:txBody>
      </p:sp>
      <p:sp>
        <p:nvSpPr>
          <p:cNvPr id="22" name="Line 8">
            <a:extLst>
              <a:ext uri="{FF2B5EF4-FFF2-40B4-BE49-F238E27FC236}">
                <a16:creationId xmlns:a16="http://schemas.microsoft.com/office/drawing/2014/main" id="{5EB373E2-FDDD-F020-183C-578BE2B182E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289675"/>
            <a:ext cx="11685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/>
              <a:sym typeface="Arial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E5637D48-652E-CD60-B6F3-225A424458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533" y="6362358"/>
            <a:ext cx="1538568" cy="286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105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4cce2674f7_0_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D4E5F5"/>
              </a:gs>
              <a:gs pos="100000">
                <a:srgbClr val="70A4D5"/>
              </a:gs>
            </a:gsLst>
            <a:lin ang="5400012" scaled="0"/>
          </a:gradFill>
          <a:ln w="9525" cap="flat" cmpd="sng">
            <a:solidFill>
              <a:schemeClr val="accent1"/>
            </a:solidFill>
            <a:prstDash val="solid"/>
            <a:miter lim="8000"/>
            <a:headEnd type="none" w="sm" len="sm"/>
            <a:tailEnd type="none" w="sm" len="sm"/>
          </a:ln>
          <a:effectLst>
            <a:outerShdw blurRad="63500" dist="19050" dir="5400000" rotWithShape="0">
              <a:srgbClr val="000000">
                <a:alpha val="62350"/>
              </a:srgbClr>
            </a:outerShdw>
            <a:reflection endPos="30000" dist="38100" dir="5400000" fadeDir="5400012" sy="-100000" algn="bl" rotWithShape="0"/>
          </a:effectLst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g34cce2674f7_0_18"/>
          <p:cNvSpPr txBox="1">
            <a:spLocks noGrp="1"/>
          </p:cNvSpPr>
          <p:nvPr>
            <p:ph type="title"/>
          </p:nvPr>
        </p:nvSpPr>
        <p:spPr>
          <a:xfrm>
            <a:off x="6568477" y="2555858"/>
            <a:ext cx="4645200" cy="28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100"/>
              <a:buFont typeface="Calibri"/>
              <a:buNone/>
            </a:pPr>
            <a:r>
              <a:rPr lang="en-US" sz="3400" b="1" dirty="0">
                <a:solidFill>
                  <a:schemeClr val="lt1"/>
                </a:solidFill>
              </a:rPr>
              <a:t>ET-PP </a:t>
            </a:r>
            <a:r>
              <a:rPr lang="en-US" sz="3400" b="1" dirty="0">
                <a:solidFill>
                  <a:schemeClr val="bg1"/>
                </a:solidFill>
              </a:rPr>
              <a:t>WP2</a:t>
            </a:r>
            <a:br>
              <a:rPr lang="en-US" sz="3400" b="1" dirty="0">
                <a:solidFill>
                  <a:schemeClr val="lt1"/>
                </a:solidFill>
              </a:rPr>
            </a:br>
            <a:endParaRPr sz="6100" dirty="0">
              <a:solidFill>
                <a:schemeClr val="lt1"/>
              </a:solidFill>
            </a:endParaRPr>
          </a:p>
        </p:txBody>
      </p:sp>
      <p:sp>
        <p:nvSpPr>
          <p:cNvPr id="129" name="Google Shape;129;g34cce2674f7_0_18"/>
          <p:cNvSpPr txBox="1">
            <a:spLocks noGrp="1"/>
          </p:cNvSpPr>
          <p:nvPr>
            <p:ph type="body" idx="1"/>
          </p:nvPr>
        </p:nvSpPr>
        <p:spPr>
          <a:xfrm>
            <a:off x="7077702" y="5537117"/>
            <a:ext cx="4645200" cy="11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</a:pPr>
            <a:r>
              <a:rPr lang="en-US" sz="2000" dirty="0">
                <a:solidFill>
                  <a:srgbClr val="FFFFFF"/>
                </a:solidFill>
              </a:rPr>
              <a:t>Grant agreement: Nº 101079696</a:t>
            </a:r>
            <a:endParaRPr dirty="0"/>
          </a:p>
        </p:txBody>
      </p:sp>
      <p:sp>
        <p:nvSpPr>
          <p:cNvPr id="130" name="Google Shape;130;g34cce2674f7_0_18"/>
          <p:cNvSpPr/>
          <p:nvPr/>
        </p:nvSpPr>
        <p:spPr>
          <a:xfrm flipH="1">
            <a:off x="-11" y="0"/>
            <a:ext cx="6172794" cy="685800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lnTo>
                  <a:pt x="242" y="0"/>
                </a:lnTo>
                <a:lnTo>
                  <a:pt x="123" y="841"/>
                </a:lnTo>
                <a:cubicBezTo>
                  <a:pt x="42" y="1562"/>
                  <a:pt x="0" y="2293"/>
                  <a:pt x="0" y="3033"/>
                </a:cubicBezTo>
                <a:cubicBezTo>
                  <a:pt x="0" y="10800"/>
                  <a:pt x="4591" y="17602"/>
                  <a:pt x="11464" y="21361"/>
                </a:cubicBezTo>
                <a:lnTo>
                  <a:pt x="11925" y="2160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g34cce2674f7_0_18"/>
          <p:cNvSpPr/>
          <p:nvPr/>
        </p:nvSpPr>
        <p:spPr>
          <a:xfrm>
            <a:off x="0" y="0"/>
            <a:ext cx="6024132" cy="685800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21348" y="0"/>
                </a:lnTo>
                <a:lnTo>
                  <a:pt x="21477" y="895"/>
                </a:lnTo>
                <a:cubicBezTo>
                  <a:pt x="21558" y="1598"/>
                  <a:pt x="21600" y="2311"/>
                  <a:pt x="21600" y="3033"/>
                </a:cubicBezTo>
                <a:cubicBezTo>
                  <a:pt x="21600" y="10972"/>
                  <a:pt x="16563" y="17877"/>
                  <a:pt x="9143" y="21418"/>
                </a:cubicBezTo>
                <a:lnTo>
                  <a:pt x="873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2" name="Google Shape;132;g34cce2674f7_0_18" descr="Imagen 13"/>
          <p:cNvPicPr preferRelativeResize="0"/>
          <p:nvPr/>
        </p:nvPicPr>
        <p:blipFill rotWithShape="1">
          <a:blip r:embed="rId3">
            <a:alphaModFix/>
          </a:blip>
          <a:srcRect l="15989" r="16112"/>
          <a:stretch/>
        </p:blipFill>
        <p:spPr>
          <a:xfrm>
            <a:off x="419381" y="770070"/>
            <a:ext cx="4047844" cy="3949649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g34cce2674f7_0_18"/>
          <p:cNvSpPr txBox="1"/>
          <p:nvPr/>
        </p:nvSpPr>
        <p:spPr>
          <a:xfrm>
            <a:off x="68223" y="15702"/>
            <a:ext cx="5913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808080"/>
                </a:solidFill>
                <a:latin typeface="Calibri"/>
                <a:ea typeface="Calibri"/>
                <a:cs typeface="Calibri"/>
                <a:sym typeface="Calibri"/>
              </a:rPr>
              <a:t>Project: 101079696 — ET-PP — HORIZON-INFRA-2021-DEV-02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g34cce2674f7_0_18"/>
          <p:cNvSpPr txBox="1"/>
          <p:nvPr/>
        </p:nvSpPr>
        <p:spPr>
          <a:xfrm>
            <a:off x="267587" y="5537117"/>
            <a:ext cx="2970900" cy="7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808080"/>
                </a:solidFill>
                <a:latin typeface="Calibri"/>
                <a:ea typeface="Calibri"/>
                <a:cs typeface="Calibri"/>
                <a:sym typeface="Calibri"/>
              </a:rPr>
              <a:t>Horizon Europe: Coordination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808080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rgbClr val="808080"/>
                </a:solidFill>
                <a:latin typeface="Calibri"/>
                <a:ea typeface="Calibri"/>
                <a:cs typeface="Calibri"/>
                <a:sym typeface="Calibri"/>
              </a:rPr>
              <a:t>and Support Actions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g34cce2674f7_0_18" title="03_ET_vertical-for_light_backgrounds_and_digital purposes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07275" y="208675"/>
            <a:ext cx="2649352" cy="27102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81e63bdd-534e-4aaf-855a-4c017eec7126}" enabled="0" method="" siteId="{81e63bdd-534e-4aaf-855a-4c017eec712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15417</TotalTime>
  <Words>146</Words>
  <Application>Microsoft Office PowerPoint</Application>
  <PresentationFormat>Breedbeeld</PresentationFormat>
  <Paragraphs>26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2</vt:i4>
      </vt:variant>
      <vt:variant>
        <vt:lpstr>Diatitels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Schibsted Grotesk Regular Regul</vt:lpstr>
      <vt:lpstr>Tema de Office</vt:lpstr>
      <vt:lpstr>Office Theme</vt:lpstr>
      <vt:lpstr>       ETPP Annual meeting 5-7 May 2026   Report Joint WP2-WP3 session </vt:lpstr>
      <vt:lpstr>Preliminary report (joint WP2-WP3 session)</vt:lpstr>
      <vt:lpstr>ET-PP WP2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Roelofs, M.E.H. [Miriam]</dc:creator>
  <cp:lastModifiedBy>Roelofs, M.E.H. [Miriam]</cp:lastModifiedBy>
  <cp:revision>23</cp:revision>
  <dcterms:modified xsi:type="dcterms:W3CDTF">2026-05-05T14:34:08Z</dcterms:modified>
</cp:coreProperties>
</file>