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 bookmarkIdSeed="3">
  <p:sldMasterIdLst>
    <p:sldMasterId id="2147483648" r:id="rId4"/>
    <p:sldMasterId id="2147483649" r:id="rId5"/>
  </p:sldMasterIdLst>
  <p:notesMasterIdLst>
    <p:notesMasterId r:id="rId29"/>
  </p:notesMasterIdLst>
  <p:handoutMasterIdLst>
    <p:handoutMasterId r:id="rId30"/>
  </p:handoutMasterIdLst>
  <p:sldIdLst>
    <p:sldId id="256" r:id="rId6"/>
    <p:sldId id="706" r:id="rId7"/>
    <p:sldId id="699" r:id="rId8"/>
    <p:sldId id="713" r:id="rId9"/>
    <p:sldId id="714" r:id="rId10"/>
    <p:sldId id="731" r:id="rId11"/>
    <p:sldId id="732" r:id="rId12"/>
    <p:sldId id="729" r:id="rId13"/>
    <p:sldId id="730" r:id="rId14"/>
    <p:sldId id="717" r:id="rId15"/>
    <p:sldId id="718" r:id="rId16"/>
    <p:sldId id="708" r:id="rId17"/>
    <p:sldId id="720" r:id="rId18"/>
    <p:sldId id="722" r:id="rId19"/>
    <p:sldId id="724" r:id="rId20"/>
    <p:sldId id="721" r:id="rId21"/>
    <p:sldId id="725" r:id="rId22"/>
    <p:sldId id="710" r:id="rId23"/>
    <p:sldId id="734" r:id="rId24"/>
    <p:sldId id="711" r:id="rId25"/>
    <p:sldId id="733" r:id="rId26"/>
    <p:sldId id="716" r:id="rId27"/>
    <p:sldId id="728" r:id="rId28"/>
  </p:sldIdLst>
  <p:sldSz cx="24384000" cy="13716000"/>
  <p:notesSz cx="6858000" cy="9144000"/>
  <p:defaultTextStyle>
    <a:defPPr>
      <a:defRPr lang="it-IT"/>
    </a:defPPr>
    <a:lvl1pPr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6pPr>
    <a:lvl7pPr marL="27432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7pPr>
    <a:lvl8pPr marL="32004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8pPr>
    <a:lvl9pPr marL="36576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24E20A-B2E0-5F6D-8CCB-95F342DE0309}" name="Addis Koeck Siegfried" initials="AS" userId="S::addis.koecksiegfried_kuleuven.be#ext#@istnazfisnucl.onmicrosoft.com::2ff1c2f6-4bb7-4863-8a0b-dbb26cf4ae41" providerId="AD"/>
  <p188:author id="{B25DE820-03D1-E306-B117-F95A1FAD3AA9}" name="Trani, Daniela (BU)" initials="DT" userId="S::d.trani@maastrichtuniversity.nl::059a4180-c1a3-49d3-845b-874e3e1479ed" providerId="AD"/>
  <p188:author id="{19E3A782-72DC-53EB-7DE6-AE0380EE7D8C}" name="Trani, Daniela (BU)" initials="TD" userId="S::d.trani_maastrichtuniversity.nl#ext#@istnazfisnucl.onmicrosoft.com::b6e9489c-fc73-456c-ba7f-a890d61158d8" providerId="AD"/>
  <p188:author id="{C6335999-128E-817F-F899-6584B9932A20}" name="dnikolov" initials="" userId="S::dnikolov@nikhef.nl::014227d2-3729-36b6-e835-f353c10f8f5c.f8cdef31-a31e-4b4a-93e4-5f571e91255a.f8cdef31-a31e-4b4a-93e4-5f571e91255a" providerId="AD"/>
  <p188:author id="{1F08F3C0-A619-876E-D3C4-5F70CE3E541B}" name="Addis Koeck Siegfried" initials="AK" userId="S::addis.koecksiegfried@kuleuven.be::25c75f86-f90a-4537-93c8-c4ddd4cddc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7C5"/>
    <a:srgbClr val="00B0F0"/>
    <a:srgbClr val="13D1BB"/>
    <a:srgbClr val="0082C8"/>
    <a:srgbClr val="ECECEC"/>
    <a:srgbClr val="911EB4"/>
    <a:srgbClr val="FABEBE"/>
    <a:srgbClr val="E6194B"/>
    <a:srgbClr val="AACEFF"/>
    <a:srgbClr val="F03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31"/>
    <p:restoredTop sz="94648"/>
  </p:normalViewPr>
  <p:slideViewPr>
    <p:cSldViewPr snapToGrid="0">
      <p:cViewPr varScale="1">
        <p:scale>
          <a:sx n="51" d="100"/>
          <a:sy n="51" d="100"/>
        </p:scale>
        <p:origin x="280" y="21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F7AF18-D905-178E-EA19-B7769643B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A0ED4-3CA8-575F-B1E6-CFDBDE03B6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57481-C301-45F9-95AA-31106E17E8C8}" type="datetimeFigureOut">
              <a:rPr lang="nl-BE" smtClean="0"/>
              <a:t>7/05/2026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11A62-31F5-795A-6930-600E9372B7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6408B-70CD-A21C-EABB-DA4ABEB725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ABAF0-78CB-4940-B964-D8F57CC8FB7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85553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185CA992-0E7F-6C28-0C19-814BAEF967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14C20B-C3C4-9D9E-2FD5-30F280EE28F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it-IT" altLang="it-IT" noProof="0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it-IT" altLang="it-IT" noProof="0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it-IT" altLang="it-IT" noProof="0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it-IT" altLang="it-IT" noProof="0">
                <a:sym typeface="Helvetica Neue" panose="02000503000000020004" pitchFamily="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6516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B6539-7E2E-3E27-807B-8B340FED9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56603A-A1A2-1EAE-4AFB-6128E40050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5F7C81-44DA-2741-B968-8DAD79BAA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2256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D62D1-A4EC-6496-24CB-D48E7A31A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0A67EB-8683-2192-3AC1-3F5C967FDB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D35E02-468E-9587-31E6-6B23AA3CC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7339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04156-CD05-AFD5-7E6C-7B36CA34E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CF3506-141E-BAE3-737A-F1004C16B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FBC109-51D7-6D89-EB1A-62C7CE028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0639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5A4F1-BCD8-EEF1-6702-57980CD50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710ADA-EEBF-C4CE-5C6D-EE53A0AE7F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E702E6-91DD-8AFD-3F10-A9B8FFEC7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2159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E0F2D-2AC3-E2F4-ED1D-ACC14277D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E7E40C-6839-0A70-8E26-B574754E6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0B645-A95A-0F69-DB8E-E16785B63E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9762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FCE44-6E12-DF9E-0C7C-6FAF5C4C5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B96085-45BA-3975-3A0A-21F5CE9210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4F094C-768B-00AF-2E57-74C2ED9C9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3584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95FF0-6ED0-E275-EC9F-FEF4F485D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A364C-26BB-5CFF-99DA-43C0B8778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A0E03-A2F3-094F-EE1A-FFFA2A5C1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6372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7A2AE-DF94-BC23-2436-4B2E83F55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78649-9703-5F6A-AFE3-32687CF67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AB31B6-5491-1B68-7A07-11ACFA911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5556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AB59A-7BA5-C5E8-8A87-59B261120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8EBE50-D05C-2BB0-9670-42B598512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92E009-B7CB-52F5-CC46-2EC4D829D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17190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91174-5AB7-758E-D42A-0957DAFB5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27530-8535-AE38-9FC0-62A67DD0E1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9459D-AE73-AF0A-1FAB-CA8963A63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823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2968-ED3C-EEA9-C500-EA33C8E6E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B9062F-F1B9-B984-CE8D-D0DF30C30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32C6FD-18CC-BAEC-78FC-4131B1619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067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F157E-FF03-5026-D627-08D2B8CED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23B453-E64F-96C2-7A42-B7805CDFBD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D23817-4637-9081-9A78-574BFBD61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12486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63E7E-3C8B-0FA3-F97E-786CA4816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B4B2F-86DE-3304-A476-FF76299A83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6B25F-3070-271F-9C1B-D9CA9E904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85820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DBDA9-1FCE-BF96-C746-BBB461CA2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AB6E43-47E9-8F0C-B84C-8371A546C5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B4F32B-CED0-815C-76C6-AB80B1FEC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5088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FEA59-B041-85E9-456E-334DE6873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109920-6C9E-B851-6D7D-D1FBF68D5D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0207FB-3EA2-67E6-90C0-1EF0DEA7BC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9802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A4C80-6E73-7647-8A90-ED8CF8D4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21DD24-81DE-B394-EB62-D4D5D2D3C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56366-ADBD-94BD-731C-0116FB6F18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30272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502F1-BF41-EC46-FE33-B86802F36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410FC-9689-97DB-EBC2-87E83001A2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11AF4-875F-5AAF-C920-014341539F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7109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414C8-7A17-D9E5-3011-7E6F05C51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0D3203-040D-2A52-274E-0E069EDFC2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3A65DC-75B4-AE2E-0CCD-CA8D27A03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4243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6A5F1-6A4D-EE80-8290-307B8DB82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1060F-3C2A-9EE8-9643-FFA5301D5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79304-E3B7-A50D-AA15-625D1BC12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6360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08C72-783A-DED0-523D-72F0779E0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291BA5-8D42-EAA3-9347-9BFFCE6D4F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A46E60-2CD9-CC5E-FE52-A6B9BC2C43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4977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775E9-3ECB-FDFB-353B-F10C93D04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A52AF4-AA1F-BD69-E0EF-7902871D0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D5286-85FC-9582-AC7D-5A40D9B52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2400"/>
              </a:spcAft>
              <a:defRPr/>
            </a:pPr>
            <a:r>
              <a:rPr lang="en-US" sz="2400" b="0" kern="1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The</a:t>
            </a:r>
            <a:r>
              <a:rPr lang="en-US" sz="240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 ETO Directorate</a:t>
            </a:r>
            <a:r>
              <a:rPr lang="en-US" sz="2400" b="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 is responsible strategic and </a:t>
            </a:r>
            <a:r>
              <a:rPr lang="en-US" sz="2400" b="0" kern="1200" noProof="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organisational</a:t>
            </a:r>
            <a:r>
              <a:rPr lang="en-US" sz="2400" b="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 leadership; overall mandate execution; management of high‑level stakeholder engagement and strategic partnerships (including CERN and ESA)</a:t>
            </a:r>
          </a:p>
          <a:p>
            <a:pPr>
              <a:spcAft>
                <a:spcPts val="2400"/>
              </a:spcAft>
              <a:defRPr/>
            </a:pPr>
            <a:endParaRPr lang="en-US" sz="2400" b="0" kern="120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Schibsted Grotesk Medium" pitchFamily="2" charset="77"/>
              <a:sym typeface="Lato Light" panose="020F0502020204030203" pitchFamily="34" charset="0"/>
            </a:endParaRPr>
          </a:p>
          <a:p>
            <a:pPr>
              <a:spcAft>
                <a:spcPts val="2400"/>
              </a:spcAft>
              <a:defRPr/>
            </a:pPr>
            <a:r>
              <a:rPr lang="en-US" sz="2400" b="0" kern="1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The operational activities of ETO fall currently under four departments:</a:t>
            </a:r>
            <a:endParaRPr lang="en-US" sz="2400" b="0" kern="1200" noProof="0" dirty="0">
              <a:solidFill>
                <a:schemeClr val="tx1"/>
              </a:solidFill>
              <a:latin typeface="Helvetica Neue" panose="02000503000000020004" pitchFamily="2" charset="0"/>
              <a:ea typeface="Helvetica Neue" panose="02000503000000020004" pitchFamily="2" charset="0"/>
              <a:cs typeface="Schibsted Grotesk Medium" pitchFamily="2" charset="77"/>
              <a:sym typeface="Lato Light" panose="020F0502020204030203" pitchFamily="34" charset="0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Directors’ Office </a:t>
            </a:r>
            <a:r>
              <a:rPr lang="en-US" sz="2400" b="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– supports daily operations of the Directorate and cross-cutting activities​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Project Office </a:t>
            </a:r>
            <a:r>
              <a:rPr lang="en-US" sz="2400" b="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– responsible for project planning, scheduling, costing, configuration control and risk management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Engineering Department </a:t>
            </a:r>
            <a:r>
              <a:rPr lang="en-US" sz="2400" b="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–</a:t>
            </a:r>
            <a:r>
              <a:rPr lang="en-US" sz="240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 </a:t>
            </a:r>
            <a:r>
              <a:rPr lang="en-US" sz="2400" b="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responsible for coordination with technical partners and Host Consortia on technical and civil infrastructure and systems studies​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Communications Office </a:t>
            </a:r>
            <a:r>
              <a:rPr lang="en-US" sz="2400" b="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– responsible for strategic communication, stakeholder engagement and coordination of communication activities across </a:t>
            </a:r>
            <a:r>
              <a:rPr lang="en-US" sz="2400" b="0" kern="120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e</a:t>
            </a:r>
            <a:r>
              <a:rPr lang="en-US" sz="2400" b="0" kern="1200" noProof="0" dirty="0" err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ntities</a:t>
            </a:r>
            <a:r>
              <a:rPr lang="en-US" sz="2400" b="0" kern="1200" noProof="0" dirty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Schibsted Grotesk Medium" pitchFamily="2" charset="77"/>
                <a:sym typeface="Lato Light" panose="020F0502020204030203" pitchFamily="34" charset="0"/>
              </a:rPr>
              <a:t>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32657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B20C5-6FC7-E787-E733-D4CFB0A6D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469C7F-83F6-7E7E-9EDB-5DEE975C9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1B0B7A-0A36-9C3D-F910-B753D0CB1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2505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AE1782-A9DE-DDF2-6AE8-9FDB54148A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F15C3-9DC5-4776-AA20-A235B075049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538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84CFC1-806E-8CFC-151F-D5F3436DA0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66EF5-2232-44A4-95D1-D63EE7D40B8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954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7443450" y="355600"/>
            <a:ext cx="5251450" cy="120904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689100" y="355600"/>
            <a:ext cx="15601950" cy="12090400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973A93-9DD6-0769-9C7F-7D0CB0CF50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2A1A2-0797-4CBF-AC0C-243FD104454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8904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DD852C3-7A73-292A-3BEF-6D5F7EA0B9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E6CC8-BE58-426B-9E91-2D02ACECB7B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660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293A009F-8BBC-6E1B-ABA0-7A06DE166A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E9614-1CF3-41EF-AA57-CD351DF53CE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1141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89C8AAE1-3208-C1B0-981A-B1E3399556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1770F-4B93-4C0A-888D-D460EC3FEFE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0028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8AA4A0A-480C-629E-8EBA-D25FF96A44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AC3A8-13F6-458F-82C0-04DB5196DFFA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001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  <a:prstGeom prst="rect">
            <a:avLst/>
          </a:prstGeo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5FC6EF5-5BA0-E1F3-AF2A-C4A24DB0F7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038B5-16AB-4CFA-9EE3-DA306D75A24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7689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2414E6A9-F38C-928F-0A1E-9A140B0EE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A752D-823C-4B8B-A6B3-118F999D3D2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4470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16432323-7044-387C-4BC5-66D1668E83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368CE-F1D7-4426-8F95-9711C7E7752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3439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2B7566A-662D-4F5A-FE98-75BADCE7B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EDD28-D2A2-4769-A037-CDB45A5945BF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1981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DC18A9-A64D-66A3-8B38-78D5A592B2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F8926-FD0F-43FA-A278-7B4D43B596A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0620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Helvetica Neue" panose="02000503000000020004" pitchFamily="2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E4C9CF8E-5D8A-8133-586B-C1863372D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75CA5-316B-4693-9EC9-0F378E31071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1465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41C339DA-AC1B-F34A-1C0E-673415CAD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E20F1-3C76-4753-9930-B94817230D0E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7930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9B1D1808-CCAD-0C73-E4DD-776EE863F3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510DC-3883-4594-82AB-5FFA5499055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665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23AAD44-E939-C53F-C5A2-C2C8188175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8C006-EABA-4251-BBD7-29D925FA78B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297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689100" y="3149600"/>
            <a:ext cx="10426700" cy="929640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2268200" y="3149600"/>
            <a:ext cx="10426700" cy="9296400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DF4974-680B-7422-8563-9F3D9E64A7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6DD89-89B4-4CC1-A375-85517E81DCCF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7946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6294C9A-5E05-99E2-0C5F-56601AC740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EE0F-B3F8-4287-944F-D7AB113CDC94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288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C02D02-9A7F-8AAA-2E12-3FC6D2D1A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66293-4D25-4DE5-8240-9AC6D0C200C9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893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81ADD20-BD1F-5CFE-ABA2-C1B4FBAE1D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A2BD5-96B2-4AEA-81B0-AC11B4FBB48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6838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CC4E08-404A-ED98-38C7-D6ECCAAFF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D3245-3CC5-4606-AEFD-579D581D5C7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2897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Helvetica Neue" panose="02000503000000020004" pitchFamily="2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8F97F-9F5D-94C8-E978-8CD665628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C3911-B810-407F-AD6E-FBAD7A0DE8A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0669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3">
            <a:extLst>
              <a:ext uri="{FF2B5EF4-FFF2-40B4-BE49-F238E27FC236}">
                <a16:creationId xmlns:a16="http://schemas.microsoft.com/office/drawing/2014/main" id="{74F9CED2-5610-5F6F-8798-7D453E7408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nl-NL"/>
          </a:p>
        </p:txBody>
      </p:sp>
      <p:sp>
        <p:nvSpPr>
          <p:cNvPr id="1029" name="Line 4">
            <a:extLst>
              <a:ext uri="{FF2B5EF4-FFF2-40B4-BE49-F238E27FC236}">
                <a16:creationId xmlns:a16="http://schemas.microsoft.com/office/drawing/2014/main" id="{2F19A535-D2F3-57C1-69BD-BFA1C508E9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nl-NL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57A4D61-C6A7-F2D7-1683-7855AB2DB8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580725" y="12853988"/>
            <a:ext cx="354013" cy="349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1700" b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defRPr>
            </a:lvl1pPr>
          </a:lstStyle>
          <a:p>
            <a:pPr>
              <a:defRPr/>
            </a:pPr>
            <a:fld id="{BD984901-6834-4550-955F-5A053E9C4EB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1031" name="Line 6">
            <a:extLst>
              <a:ext uri="{FF2B5EF4-FFF2-40B4-BE49-F238E27FC236}">
                <a16:creationId xmlns:a16="http://schemas.microsoft.com/office/drawing/2014/main" id="{DD1C6999-C91C-1A1B-46BC-5A5DE3D84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3396913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nl-NL"/>
          </a:p>
        </p:txBody>
      </p:sp>
      <p:sp>
        <p:nvSpPr>
          <p:cNvPr id="1032" name="Line 7">
            <a:extLst>
              <a:ext uri="{FF2B5EF4-FFF2-40B4-BE49-F238E27FC236}">
                <a16:creationId xmlns:a16="http://schemas.microsoft.com/office/drawing/2014/main" id="{79E746C8-A78B-6B2C-B201-459B4E560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2579350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nl-NL"/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999B2E6B-B309-C141-9701-038C91FC4AEF}"/>
              </a:ext>
            </a:extLst>
          </p:cNvPr>
          <p:cNvSpPr txBox="1">
            <a:spLocks/>
          </p:cNvSpPr>
          <p:nvPr/>
        </p:nvSpPr>
        <p:spPr bwMode="auto">
          <a:xfrm>
            <a:off x="11169252" y="12853988"/>
            <a:ext cx="2486258" cy="35150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lnSpc>
                <a:spcPct val="80000"/>
              </a:lnSpc>
              <a:defRPr/>
            </a:pPr>
            <a:r>
              <a:rPr lang="en-GB" sz="2000" b="0" noProof="0" dirty="0"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D. Trani - 7.05.2026</a:t>
            </a:r>
          </a:p>
        </p:txBody>
      </p:sp>
      <p:pic>
        <p:nvPicPr>
          <p:cNvPr id="1034" name="Picture 9" descr="12_ET_horizontal_RGB SMALL Black.pdf">
            <a:extLst>
              <a:ext uri="{FF2B5EF4-FFF2-40B4-BE49-F238E27FC236}">
                <a16:creationId xmlns:a16="http://schemas.microsoft.com/office/drawing/2014/main" id="{8A30557C-656C-06D3-1874-F20EA7F6F9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722225"/>
            <a:ext cx="267017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5" name="Rectangle 10">
            <a:extLst>
              <a:ext uri="{FF2B5EF4-FFF2-40B4-BE49-F238E27FC236}">
                <a16:creationId xmlns:a16="http://schemas.microsoft.com/office/drawing/2014/main" id="{B3F678B4-88A2-E937-939D-C68625A4D8A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893762"/>
            <a:ext cx="21005800" cy="174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>
                <a:sym typeface="Helvetica Neue Medium" charset="0"/>
              </a:rPr>
              <a:t>Click to </a:t>
            </a:r>
            <a:r>
              <a:rPr lang="it-IT" altLang="it-IT" err="1">
                <a:sym typeface="Helvetica Neue Medium" charset="0"/>
              </a:rPr>
              <a:t>edit</a:t>
            </a:r>
            <a:r>
              <a:rPr lang="it-IT" altLang="it-IT">
                <a:sym typeface="Helvetica Neue Medium" charset="0"/>
              </a:rPr>
              <a:t> Master </a:t>
            </a:r>
            <a:r>
              <a:rPr lang="it-IT" altLang="it-IT" err="1">
                <a:sym typeface="Helvetica Neue Medium" charset="0"/>
              </a:rPr>
              <a:t>title</a:t>
            </a:r>
            <a:r>
              <a:rPr lang="it-IT" altLang="it-IT">
                <a:sym typeface="Helvetica Neue Medium" charset="0"/>
              </a:rPr>
              <a:t> style</a:t>
            </a:r>
          </a:p>
        </p:txBody>
      </p:sp>
      <p:sp>
        <p:nvSpPr>
          <p:cNvPr id="1036" name="Rectangle 11">
            <a:extLst>
              <a:ext uri="{FF2B5EF4-FFF2-40B4-BE49-F238E27FC236}">
                <a16:creationId xmlns:a16="http://schemas.microsoft.com/office/drawing/2014/main" id="{62423459-1BA8-E0E6-5985-46078AF20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689100" y="3149600"/>
            <a:ext cx="21005800" cy="929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>
                <a:sym typeface="Helvetica Neue" charset="0"/>
              </a:rPr>
              <a:t>Click to edit Master text styles</a:t>
            </a:r>
          </a:p>
          <a:p>
            <a:pPr lvl="1"/>
            <a:r>
              <a:rPr lang="it-IT" altLang="it-IT">
                <a:sym typeface="Helvetica Neue" charset="0"/>
              </a:rPr>
              <a:t>Second level</a:t>
            </a:r>
          </a:p>
          <a:p>
            <a:pPr lvl="2"/>
            <a:r>
              <a:rPr lang="it-IT" altLang="it-IT">
                <a:sym typeface="Helvetica Neue" charset="0"/>
              </a:rPr>
              <a:t>Third level</a:t>
            </a:r>
          </a:p>
          <a:p>
            <a:pPr lvl="3"/>
            <a:r>
              <a:rPr lang="it-IT" altLang="it-IT">
                <a:sym typeface="Helvetica Neue" charset="0"/>
              </a:rPr>
              <a:t>Fourth level</a:t>
            </a:r>
          </a:p>
          <a:p>
            <a:pPr lvl="4"/>
            <a:r>
              <a:rPr lang="it-IT" altLang="it-IT">
                <a:sym typeface="Helvetica Neue" charset="0"/>
              </a:rPr>
              <a:t>Fifth level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5F08D50-B42C-84D1-1052-28212A9B4BC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66725" y="416719"/>
            <a:ext cx="54181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it-IT" altLang="it-IT" sz="1700" b="0">
                <a:solidFill>
                  <a:schemeClr val="tx1"/>
                </a:solidFill>
                <a:latin typeface="Schibsted Grotesk Regular Regul" charset="0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Einstein </a:t>
            </a:r>
            <a:r>
              <a:rPr lang="it-IT" altLang="it-IT" sz="1700" b="0" err="1">
                <a:solidFill>
                  <a:schemeClr val="tx1"/>
                </a:solidFill>
                <a:latin typeface="Schibsted Grotesk Regular Regul" charset="0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Telescope</a:t>
            </a:r>
            <a:r>
              <a:rPr lang="it-IT" altLang="it-IT" sz="1700" b="0">
                <a:solidFill>
                  <a:schemeClr val="tx1"/>
                </a:solidFill>
                <a:latin typeface="Schibsted Grotesk Regular Regul" charset="0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 </a:t>
            </a:r>
            <a:r>
              <a:rPr lang="it-IT" altLang="it-IT" sz="1700" b="0" err="1">
                <a:solidFill>
                  <a:schemeClr val="tx1"/>
                </a:solidFill>
                <a:latin typeface="Schibsted Grotesk Regular Regul" charset="0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Organisation</a:t>
            </a:r>
            <a:endParaRPr lang="it-IT" altLang="it-IT" sz="1700" b="0">
              <a:solidFill>
                <a:schemeClr val="tx1"/>
              </a:solidFill>
              <a:latin typeface="Schibsted Grotesk Regular Regul" charset="0"/>
              <a:ea typeface="Schibsted Grotesk Regular Regul" charset="0"/>
              <a:cs typeface="Schibsted Grotesk Regular Regul" charset="0"/>
              <a:sym typeface="Schibsted Grotesk Regular Regul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1A4DB1F5-83D0-94F2-6C6F-FF4D1840456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6253460" y="446089"/>
            <a:ext cx="757491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US" altLang="it-IT" sz="1800" b="0">
                <a:solidFill>
                  <a:schemeClr val="tx1"/>
                </a:solidFill>
                <a:latin typeface="Schibsted Grotesk Regular Regul" charset="0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ET-PP Annual Meeting | 7 May 2026 | Barcelona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11200" kern="1200">
          <a:solidFill>
            <a:srgbClr val="000000"/>
          </a:solidFill>
          <a:latin typeface="+mj-lt"/>
          <a:ea typeface="+mj-ea"/>
          <a:cs typeface="+mj-cs"/>
          <a:sym typeface="Helvetica Neue Medium" charset="0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9pPr>
    </p:titleStyle>
    <p:bodyStyle>
      <a:lvl1pPr marL="635000" indent="-635000" algn="l" defTabSz="825500" rtl="0" eaLnBrk="0" fontAlgn="base" hangingPunct="0">
        <a:spcBef>
          <a:spcPts val="590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1pPr>
      <a:lvl2pPr marL="1270000" indent="-635000" algn="l" defTabSz="825500" rtl="0" eaLnBrk="0" fontAlgn="base" hangingPunct="0">
        <a:spcBef>
          <a:spcPts val="590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2pPr>
      <a:lvl3pPr marL="1905000" indent="-635000" algn="l" defTabSz="825500" rtl="0" eaLnBrk="0" fontAlgn="base" hangingPunct="0">
        <a:spcBef>
          <a:spcPts val="590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3pPr>
      <a:lvl4pPr marL="2540000" indent="-635000" algn="l" defTabSz="825500" rtl="0" eaLnBrk="0" fontAlgn="base" hangingPunct="0">
        <a:spcBef>
          <a:spcPts val="590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4pPr>
      <a:lvl5pPr marL="3175000" indent="-635000" algn="l" defTabSz="825500" rtl="0" eaLnBrk="0" fontAlgn="base" hangingPunct="0">
        <a:spcBef>
          <a:spcPts val="590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Line 3">
            <a:extLst>
              <a:ext uri="{FF2B5EF4-FFF2-40B4-BE49-F238E27FC236}">
                <a16:creationId xmlns:a16="http://schemas.microsoft.com/office/drawing/2014/main" id="{4BC40EE4-1C76-2A68-BD77-56DBC1CAE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nl-NL"/>
          </a:p>
        </p:txBody>
      </p:sp>
      <p:sp>
        <p:nvSpPr>
          <p:cNvPr id="2053" name="Line 4">
            <a:extLst>
              <a:ext uri="{FF2B5EF4-FFF2-40B4-BE49-F238E27FC236}">
                <a16:creationId xmlns:a16="http://schemas.microsoft.com/office/drawing/2014/main" id="{48B71848-020D-B5C1-138E-5119037D7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nl-NL"/>
          </a:p>
        </p:txBody>
      </p:sp>
      <p:sp>
        <p:nvSpPr>
          <p:cNvPr id="2054" name="Line 5">
            <a:extLst>
              <a:ext uri="{FF2B5EF4-FFF2-40B4-BE49-F238E27FC236}">
                <a16:creationId xmlns:a16="http://schemas.microsoft.com/office/drawing/2014/main" id="{048BD86E-CB6D-7EED-7DA1-07FE3280B9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33969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nl-NL"/>
          </a:p>
        </p:txBody>
      </p:sp>
      <p:sp>
        <p:nvSpPr>
          <p:cNvPr id="2055" name="Line 6">
            <a:extLst>
              <a:ext uri="{FF2B5EF4-FFF2-40B4-BE49-F238E27FC236}">
                <a16:creationId xmlns:a16="http://schemas.microsoft.com/office/drawing/2014/main" id="{2D348CA8-7FE3-2402-EEB9-FEB3AF9F2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2579350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nl-NL"/>
          </a:p>
        </p:txBody>
      </p:sp>
      <p:sp>
        <p:nvSpPr>
          <p:cNvPr id="2" name="Text Box 7">
            <a:extLst>
              <a:ext uri="{FF2B5EF4-FFF2-40B4-BE49-F238E27FC236}">
                <a16:creationId xmlns:a16="http://schemas.microsoft.com/office/drawing/2014/main" id="{FCC0D54A-B42E-6C3D-4AB6-859E1F02A303}"/>
              </a:ext>
            </a:extLst>
          </p:cNvPr>
          <p:cNvSpPr txBox="1">
            <a:spLocks/>
          </p:cNvSpPr>
          <p:nvPr/>
        </p:nvSpPr>
        <p:spPr bwMode="auto">
          <a:xfrm>
            <a:off x="4416425" y="12930188"/>
            <a:ext cx="1501180" cy="3171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lnSpc>
                <a:spcPct val="80000"/>
              </a:lnSpc>
              <a:defRPr/>
            </a:pPr>
            <a:r>
              <a:rPr lang="it-IT" altLang="it-IT" sz="1700" b="0">
                <a:solidFill>
                  <a:schemeClr val="bg1"/>
                </a:solidFill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ETO </a:t>
            </a:r>
            <a:r>
              <a:rPr lang="it-IT" altLang="it-IT" sz="1700" b="0" err="1">
                <a:solidFill>
                  <a:schemeClr val="bg1"/>
                </a:solidFill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Directorate</a:t>
            </a:r>
            <a:endParaRPr lang="it-IT" altLang="it-IT" sz="1700" b="0">
              <a:solidFill>
                <a:schemeClr val="bg1"/>
              </a:solidFill>
              <a:latin typeface="Schibsted Grotesk Regular Regul" pitchFamily="2" charset="77"/>
              <a:ea typeface="Schibsted Grotesk Regular Regul" pitchFamily="2" charset="77"/>
              <a:cs typeface="Schibsted Grotesk Regular Regul" pitchFamily="2" charset="77"/>
              <a:sym typeface="Schibsted Grotesk Regular Regul" pitchFamily="2" charset="77"/>
            </a:endParaRPr>
          </a:p>
        </p:txBody>
      </p:sp>
      <p:pic>
        <p:nvPicPr>
          <p:cNvPr id="2057" name="Picture 8" descr="12_b_ET_horizontal_RGB SMALL.pdf">
            <a:extLst>
              <a:ext uri="{FF2B5EF4-FFF2-40B4-BE49-F238E27FC236}">
                <a16:creationId xmlns:a16="http://schemas.microsoft.com/office/drawing/2014/main" id="{FC52651C-B8D8-944F-42B4-4B3D81ED21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2719050"/>
            <a:ext cx="266858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" name="Text Box 9">
            <a:extLst>
              <a:ext uri="{FF2B5EF4-FFF2-40B4-BE49-F238E27FC236}">
                <a16:creationId xmlns:a16="http://schemas.microsoft.com/office/drawing/2014/main" id="{A3C7783F-903F-2252-9DF3-6BC33175AF48}"/>
              </a:ext>
            </a:extLst>
          </p:cNvPr>
          <p:cNvSpPr txBox="1">
            <a:spLocks/>
          </p:cNvSpPr>
          <p:nvPr/>
        </p:nvSpPr>
        <p:spPr bwMode="auto">
          <a:xfrm>
            <a:off x="23639463" y="12853988"/>
            <a:ext cx="238125" cy="3492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>
              <a:defRPr/>
            </a:pPr>
            <a:fld id="{D42474DF-403E-4719-84E3-FBF96A21791F}" type="slidenum">
              <a:rPr lang="it-IT" altLang="it-IT" sz="1700" b="0" smtClean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pPr algn="ctr" eaLnBrk="1">
                <a:defRPr/>
              </a:pPr>
              <a:t>‹#›</a:t>
            </a:fld>
            <a:endParaRPr lang="it-IT" altLang="it-IT" sz="1700" b="0"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CD538076-0A62-7EFB-35C1-F0FAED45E2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958638" y="13081000"/>
            <a:ext cx="452437" cy="4603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</a:bodyPr>
          <a:lstStyle>
            <a:lvl1pPr algn="ctr" eaLnBrk="1">
              <a:defRPr sz="2400" b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defRPr>
            </a:lvl1pPr>
          </a:lstStyle>
          <a:p>
            <a:pPr>
              <a:defRPr/>
            </a:pPr>
            <a:fld id="{3D5C9A80-CA39-4E53-A20E-25B6F2741151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7BF915A8-8DC7-D10E-A387-3162AA957D8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66725" y="416719"/>
            <a:ext cx="54181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it-IT" altLang="it-IT" sz="1700" b="0">
                <a:solidFill>
                  <a:srgbClr val="FFFFFF"/>
                </a:solidFill>
                <a:latin typeface="Schibsted Grotesk Regular Regul" charset="0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Einstein </a:t>
            </a:r>
            <a:r>
              <a:rPr lang="it-IT" altLang="it-IT" sz="1700" b="0" err="1">
                <a:solidFill>
                  <a:srgbClr val="FFFFFF"/>
                </a:solidFill>
                <a:latin typeface="Schibsted Grotesk Regular Regul" charset="0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Telescope</a:t>
            </a:r>
            <a:r>
              <a:rPr lang="it-IT" altLang="it-IT" sz="1700" b="0">
                <a:solidFill>
                  <a:srgbClr val="FFFFFF"/>
                </a:solidFill>
                <a:latin typeface="Schibsted Grotesk Regular Regul" charset="0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 </a:t>
            </a:r>
            <a:r>
              <a:rPr lang="it-IT" altLang="it-IT" sz="1700" b="0" err="1">
                <a:solidFill>
                  <a:srgbClr val="FFFFFF"/>
                </a:solidFill>
                <a:latin typeface="Schibsted Grotesk Regular Regul" charset="0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Organisation</a:t>
            </a:r>
            <a:endParaRPr lang="it-IT" altLang="it-IT" sz="1700" b="0">
              <a:solidFill>
                <a:srgbClr val="FFFFFF"/>
              </a:solidFill>
              <a:latin typeface="Schibsted Grotesk Regular Regul" charset="0"/>
              <a:ea typeface="Schibsted Grotesk Regular Regul" charset="0"/>
              <a:cs typeface="Schibsted Grotesk Regular Regul" charset="0"/>
              <a:sym typeface="Schibsted Grotesk Regular Regul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7630F542-EE2B-9693-E6D3-DCCD715B885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5453360" y="446089"/>
            <a:ext cx="837501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US" altLang="it-IT" sz="1800" b="0">
                <a:solidFill>
                  <a:schemeClr val="bg1"/>
                </a:solidFill>
                <a:latin typeface="Schibsted Grotesk Regular Regul" charset="0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ET-PP Annual Meeting | 7 May 2026 | Barcelona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11200" kern="1200">
          <a:solidFill>
            <a:srgbClr val="000000"/>
          </a:solidFill>
          <a:latin typeface="+mj-lt"/>
          <a:ea typeface="+mj-ea"/>
          <a:cs typeface="+mj-cs"/>
          <a:sym typeface="Helvetica Neue Medium" charset="0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9pPr>
    </p:titleStyle>
    <p:bodyStyle>
      <a:lvl1pPr marL="635000" indent="-635000" algn="l" defTabSz="825500" rtl="0" eaLnBrk="0" fontAlgn="base" hangingPunct="0">
        <a:spcBef>
          <a:spcPts val="590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1pPr>
      <a:lvl2pPr marL="1270000" indent="-635000" algn="l" defTabSz="825500" rtl="0" eaLnBrk="0" fontAlgn="base" hangingPunct="0">
        <a:spcBef>
          <a:spcPts val="590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2pPr>
      <a:lvl3pPr marL="1905000" indent="-635000" algn="l" defTabSz="825500" rtl="0" eaLnBrk="0" fontAlgn="base" hangingPunct="0">
        <a:spcBef>
          <a:spcPts val="590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3pPr>
      <a:lvl4pPr marL="2540000" indent="-635000" algn="l" defTabSz="825500" rtl="0" eaLnBrk="0" fontAlgn="base" hangingPunct="0">
        <a:spcBef>
          <a:spcPts val="590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4pPr>
      <a:lvl5pPr marL="3175000" indent="-635000" algn="l" defTabSz="825500" rtl="0" eaLnBrk="0" fontAlgn="base" hangingPunct="0">
        <a:spcBef>
          <a:spcPts val="590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Voxel Burst.jpg">
            <a:extLst>
              <a:ext uri="{FF2B5EF4-FFF2-40B4-BE49-F238E27FC236}">
                <a16:creationId xmlns:a16="http://schemas.microsoft.com/office/drawing/2014/main" id="{FB852484-7A34-9F4D-ACDE-4481ED28D9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9" b="15560"/>
          <a:stretch/>
        </p:blipFill>
        <p:spPr bwMode="auto">
          <a:xfrm>
            <a:off x="-246064" y="-185738"/>
            <a:ext cx="25627013" cy="143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3">
            <a:extLst>
              <a:ext uri="{FF2B5EF4-FFF2-40B4-BE49-F238E27FC236}">
                <a16:creationId xmlns:a16="http://schemas.microsoft.com/office/drawing/2014/main" id="{E4029D38-8BCB-B014-B017-15A56CBA6363}"/>
              </a:ext>
            </a:extLst>
          </p:cNvPr>
          <p:cNvSpPr txBox="1">
            <a:spLocks/>
          </p:cNvSpPr>
          <p:nvPr/>
        </p:nvSpPr>
        <p:spPr bwMode="auto">
          <a:xfrm>
            <a:off x="6832602" y="10803277"/>
            <a:ext cx="16676699" cy="8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sz="6000" noProof="0" dirty="0">
                <a:solidFill>
                  <a:srgbClr val="FFFFFF"/>
                </a:solidFill>
                <a:latin typeface="+mn-lt"/>
              </a:rPr>
              <a:t>ETO Mandate and Activities 2025-2027</a:t>
            </a:r>
            <a:endParaRPr lang="en-GB" sz="60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4101" name="Picture 4" descr="08_ET_horizontal_RGB.pdf">
            <a:extLst>
              <a:ext uri="{FF2B5EF4-FFF2-40B4-BE49-F238E27FC236}">
                <a16:creationId xmlns:a16="http://schemas.microsoft.com/office/drawing/2014/main" id="{ECF4A740-C6DD-A2E9-3B48-73A902DBD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243813"/>
            <a:ext cx="5672138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Text Box 5">
            <a:extLst>
              <a:ext uri="{FF2B5EF4-FFF2-40B4-BE49-F238E27FC236}">
                <a16:creationId xmlns:a16="http://schemas.microsoft.com/office/drawing/2014/main" id="{BE1ABD4E-CDA9-C68E-C587-9B01AF5994A6}"/>
              </a:ext>
            </a:extLst>
          </p:cNvPr>
          <p:cNvSpPr txBox="1">
            <a:spLocks/>
          </p:cNvSpPr>
          <p:nvPr/>
        </p:nvSpPr>
        <p:spPr bwMode="auto">
          <a:xfrm>
            <a:off x="466725" y="416719"/>
            <a:ext cx="54181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en-GB" sz="1700" b="0" noProof="0">
                <a:solidFill>
                  <a:srgbClr val="FFFFFF"/>
                </a:solidFill>
                <a:latin typeface="+mn-lt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Einstein Telescope Organisation</a:t>
            </a:r>
          </a:p>
        </p:txBody>
      </p:sp>
      <p:sp>
        <p:nvSpPr>
          <p:cNvPr id="4103" name="Text Box 6">
            <a:extLst>
              <a:ext uri="{FF2B5EF4-FFF2-40B4-BE49-F238E27FC236}">
                <a16:creationId xmlns:a16="http://schemas.microsoft.com/office/drawing/2014/main" id="{39102770-471F-5F46-D91F-022D1B6D54E8}"/>
              </a:ext>
            </a:extLst>
          </p:cNvPr>
          <p:cNvSpPr txBox="1">
            <a:spLocks/>
          </p:cNvSpPr>
          <p:nvPr/>
        </p:nvSpPr>
        <p:spPr bwMode="auto">
          <a:xfrm>
            <a:off x="17576800" y="446089"/>
            <a:ext cx="6251575" cy="28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GB" sz="1800" b="0" noProof="0">
                <a:solidFill>
                  <a:schemeClr val="bg1"/>
                </a:solidFill>
                <a:latin typeface="+mn-lt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ET-PP Annual Meeting | 7 May 2026 | Barcelona</a:t>
            </a:r>
          </a:p>
        </p:txBody>
      </p:sp>
      <p:sp>
        <p:nvSpPr>
          <p:cNvPr id="4104" name="Line 7">
            <a:extLst>
              <a:ext uri="{FF2B5EF4-FFF2-40B4-BE49-F238E27FC236}">
                <a16:creationId xmlns:a16="http://schemas.microsoft.com/office/drawing/2014/main" id="{3E62B81E-6009-1FF4-6208-A0E89325C9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4105" name="Line 8">
            <a:extLst>
              <a:ext uri="{FF2B5EF4-FFF2-40B4-BE49-F238E27FC236}">
                <a16:creationId xmlns:a16="http://schemas.microsoft.com/office/drawing/2014/main" id="{3AFA6ABB-9D54-7ADF-276C-DAD5302B96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4109" name="Line 12">
            <a:extLst>
              <a:ext uri="{FF2B5EF4-FFF2-40B4-BE49-F238E27FC236}">
                <a16:creationId xmlns:a16="http://schemas.microsoft.com/office/drawing/2014/main" id="{85A8A74C-D6AD-D0C6-6104-0C4FCF4911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9790494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79A9865D-C844-FCF3-D967-1F7D9219B92E}"/>
              </a:ext>
            </a:extLst>
          </p:cNvPr>
          <p:cNvSpPr txBox="1">
            <a:spLocks/>
          </p:cNvSpPr>
          <p:nvPr/>
        </p:nvSpPr>
        <p:spPr bwMode="auto">
          <a:xfrm>
            <a:off x="3596641" y="12613777"/>
            <a:ext cx="17190719" cy="11564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ctr" eaLnBrk="1">
              <a:lnSpc>
                <a:spcPct val="120000"/>
              </a:lnSpc>
              <a:defRPr/>
            </a:pPr>
            <a:r>
              <a:rPr lang="en-GB" b="0" noProof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D. Trani, ETO Associate Director for Strategy and External Relations</a:t>
            </a:r>
          </a:p>
          <a:p>
            <a:pPr algn="ctr" eaLnBrk="1">
              <a:lnSpc>
                <a:spcPct val="120000"/>
              </a:lnSpc>
              <a:defRPr/>
            </a:pPr>
            <a:r>
              <a:rPr lang="en-GB" b="0" noProof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 7 May 2026 - ET-PP Annual Meeting, Barcelona</a:t>
            </a:r>
          </a:p>
        </p:txBody>
      </p:sp>
      <p:sp>
        <p:nvSpPr>
          <p:cNvPr id="3" name="Line 12">
            <a:extLst>
              <a:ext uri="{FF2B5EF4-FFF2-40B4-BE49-F238E27FC236}">
                <a16:creationId xmlns:a16="http://schemas.microsoft.com/office/drawing/2014/main" id="{F65F8D05-023D-F477-93D0-813C30A02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2283134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5EE26-58A9-48B7-D91B-EF321977B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9FF71903-8830-68A2-16B2-24548C92C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3DEEA924-3B6A-719D-A211-C92A3862D2B6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ETO-Led Deliverables and Key Activities (1/2)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0F3A8C35-B7DF-2394-DA8A-523B6AF541A3}"/>
              </a:ext>
            </a:extLst>
          </p:cNvPr>
          <p:cNvSpPr txBox="1">
            <a:spLocks/>
          </p:cNvSpPr>
          <p:nvPr/>
        </p:nvSpPr>
        <p:spPr bwMode="auto">
          <a:xfrm>
            <a:off x="23595012" y="12839956"/>
            <a:ext cx="2333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Helvetica Neue Light" charset="0"/>
                <a:cs typeface="Helvetica Neue Light" charset="0"/>
                <a:sym typeface="Helvetica Neue Light" charset="0"/>
              </a:rPr>
              <a:pPr algn="ctr" eaLnBrk="1"/>
              <a:t>10</a:t>
            </a:fld>
            <a:endParaRPr lang="en-GB" sz="1700" b="0" noProof="0">
              <a:latin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" name="Google Shape;1148;p63">
            <a:extLst>
              <a:ext uri="{FF2B5EF4-FFF2-40B4-BE49-F238E27FC236}">
                <a16:creationId xmlns:a16="http://schemas.microsoft.com/office/drawing/2014/main" id="{242FBA8C-2D80-7CB6-3556-A57F872FC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61" y="3266665"/>
            <a:ext cx="22575751" cy="6709448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spcAft>
                <a:spcPts val="2400"/>
              </a:spcAft>
              <a:defRPr/>
            </a:pPr>
            <a:r>
              <a:rPr lang="en-US" sz="3600" b="0" u="sng" dirty="0">
                <a:solidFill>
                  <a:schemeClr val="tx1"/>
                </a:solidFill>
              </a:rPr>
              <a:t>Core Technical Deliverables:</a:t>
            </a:r>
            <a:endParaRPr lang="en-US" sz="3600" u="sng" dirty="0">
              <a:solidFill>
                <a:schemeClr val="tx1"/>
              </a:solidFill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/>
              <a:t>Geometry Comparison Report (triangle vs 2L) </a:t>
            </a:r>
            <a:r>
              <a:rPr lang="en-US" sz="3600" b="0" dirty="0"/>
              <a:t>– coordinated by ETO, covering scientific, cost, risk, governance, socio-economic and environmental aspects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/>
              <a:t>Detector Reference Design </a:t>
            </a:r>
            <a:r>
              <a:rPr lang="en-US" sz="3600" b="0" dirty="0"/>
              <a:t>– based on integrated systems, forming the basis for the detector TDR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/>
              <a:t>Foundational Reference Documents </a:t>
            </a:r>
            <a:r>
              <a:rPr lang="en-US" sz="3600" b="0" dirty="0"/>
              <a:t>– guiding Host Consortia to develop Technical and Civil Infrastructure TDRs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/>
              <a:t>Cost Estimate Guidelines &amp; Preliminary Cost Estimate </a:t>
            </a:r>
            <a:r>
              <a:rPr lang="en-US" sz="3600" b="0" dirty="0"/>
              <a:t>– ensuring coherence and comparability across all cost elements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/>
              <a:t>Risk Analysis, Register &amp; Report </a:t>
            </a:r>
            <a:r>
              <a:rPr lang="en-US" sz="3600" b="0" dirty="0"/>
              <a:t>– assessing project-wide risks and mitigation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264085934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CDF27-1037-9AB4-C892-401CB7579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11E5D026-1566-B4F0-56AE-1B52A5DF3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851B709F-AAF1-FDFB-94B6-F6E4704A8D6F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ETO-Led Deliverables and Key Activities (2/2)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F06DAA95-0AE4-F45E-5436-555A9A148802}"/>
              </a:ext>
            </a:extLst>
          </p:cNvPr>
          <p:cNvSpPr txBox="1">
            <a:spLocks/>
          </p:cNvSpPr>
          <p:nvPr/>
        </p:nvSpPr>
        <p:spPr bwMode="auto">
          <a:xfrm>
            <a:off x="23595012" y="12839956"/>
            <a:ext cx="2333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Helvetica Neue Light" charset="0"/>
                <a:cs typeface="Helvetica Neue Light" charset="0"/>
                <a:sym typeface="Helvetica Neue Light" charset="0"/>
              </a:rPr>
              <a:pPr algn="ctr" eaLnBrk="1"/>
              <a:t>11</a:t>
            </a:fld>
            <a:endParaRPr lang="en-GB" sz="1700" b="0" noProof="0">
              <a:latin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" name="Google Shape;1148;p63">
            <a:extLst>
              <a:ext uri="{FF2B5EF4-FFF2-40B4-BE49-F238E27FC236}">
                <a16:creationId xmlns:a16="http://schemas.microsoft.com/office/drawing/2014/main" id="{226A14C0-C3D2-329B-D897-BF33F96D8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60" y="2611069"/>
            <a:ext cx="22575751" cy="8679218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spcAft>
                <a:spcPts val="2400"/>
              </a:spcAft>
              <a:defRPr/>
            </a:pPr>
            <a:r>
              <a:rPr lang="en-US" sz="3600" b="0" u="sng" dirty="0">
                <a:solidFill>
                  <a:schemeClr val="tx1"/>
                </a:solidFill>
                <a:latin typeface="+mn-lt"/>
              </a:rPr>
              <a:t>Strategic and cross-cutting </a:t>
            </a:r>
            <a:r>
              <a:rPr lang="en-US" sz="3600" b="0" u="sng" dirty="0" err="1">
                <a:solidFill>
                  <a:schemeClr val="tx1"/>
                </a:solidFill>
                <a:latin typeface="+mn-lt"/>
              </a:rPr>
              <a:t>organisational</a:t>
            </a:r>
            <a:r>
              <a:rPr lang="en-US" sz="3600" b="0" u="sng" dirty="0">
                <a:solidFill>
                  <a:schemeClr val="tx1"/>
                </a:solidFill>
                <a:latin typeface="+mn-lt"/>
              </a:rPr>
              <a:t> activities: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Stakeholder Interface Coordination </a:t>
            </a:r>
            <a:r>
              <a:rPr lang="en-US" sz="3600" b="0" dirty="0">
                <a:solidFill>
                  <a:schemeClr val="tx1"/>
                </a:solidFill>
                <a:latin typeface="+mn-lt"/>
              </a:rPr>
              <a:t>– managing interfaces with the ET Collaboration and Host Consortia to optimally project needs and timelines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ETO </a:t>
            </a:r>
            <a:r>
              <a:rPr lang="en-US" sz="3600" dirty="0" err="1">
                <a:solidFill>
                  <a:schemeClr val="tx1"/>
                </a:solidFill>
                <a:latin typeface="+mn-lt"/>
              </a:rPr>
              <a:t>Organisational</a:t>
            </a:r>
            <a:r>
              <a:rPr lang="en-US" sz="3600" dirty="0">
                <a:solidFill>
                  <a:schemeClr val="tx1"/>
                </a:solidFill>
                <a:latin typeface="+mn-lt"/>
              </a:rPr>
              <a:t> Development </a:t>
            </a:r>
            <a:r>
              <a:rPr lang="en-US" sz="3600" b="0" dirty="0">
                <a:solidFill>
                  <a:schemeClr val="tx1"/>
                </a:solidFill>
                <a:latin typeface="+mn-lt"/>
              </a:rPr>
              <a:t>– building and evolving ETO and its departments as the central </a:t>
            </a:r>
            <a:r>
              <a:rPr lang="en-US" sz="3600" b="0" dirty="0" err="1">
                <a:solidFill>
                  <a:schemeClr val="tx1"/>
                </a:solidFill>
                <a:latin typeface="+mn-lt"/>
              </a:rPr>
              <a:t>organisation</a:t>
            </a:r>
            <a:r>
              <a:rPr lang="en-US" sz="3600" b="0" dirty="0">
                <a:solidFill>
                  <a:schemeClr val="tx1"/>
                </a:solidFill>
                <a:latin typeface="+mn-lt"/>
              </a:rPr>
              <a:t> for project management and delivery of ET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ESFRI Reporting &amp; Communication </a:t>
            </a:r>
            <a:r>
              <a:rPr lang="en-US" sz="3600" b="0" dirty="0">
                <a:solidFill>
                  <a:schemeClr val="tx1"/>
                </a:solidFill>
                <a:latin typeface="+mn-lt"/>
              </a:rPr>
              <a:t>– including strategic positioning of ET at European and global level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Developing and overseeing EU Funding bids and projects </a:t>
            </a:r>
            <a:r>
              <a:rPr lang="en-US" sz="3600" b="0" dirty="0">
                <a:solidFill>
                  <a:schemeClr val="tx1"/>
                </a:solidFill>
                <a:latin typeface="+mn-lt"/>
              </a:rPr>
              <a:t>– including ET-PP and ET-COMPASS projects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ET Communication, Website &amp; Social Media </a:t>
            </a:r>
            <a:r>
              <a:rPr lang="en-US" sz="3600" b="0" dirty="0">
                <a:solidFill>
                  <a:schemeClr val="tx1"/>
                </a:solidFill>
                <a:latin typeface="+mn-lt"/>
              </a:rPr>
              <a:t>– managing central transnational communication and branding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Ad-hoc Strategic Deliverables </a:t>
            </a:r>
            <a:r>
              <a:rPr lang="en-US" sz="3600" b="0" dirty="0">
                <a:solidFill>
                  <a:schemeClr val="tx1"/>
                </a:solidFill>
                <a:latin typeface="+mn-lt"/>
              </a:rPr>
              <a:t>– developed in consultation with and executed only based on ET Coordinator's approval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73104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EDA33-1570-514A-B844-DFAA95092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49AB25CC-7D66-6CD1-E9D6-50827D9E30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C964760E-224A-9584-3126-66C84D669321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From mandate to implementation</a:t>
            </a:r>
          </a:p>
        </p:txBody>
      </p:sp>
      <p:sp>
        <p:nvSpPr>
          <p:cNvPr id="4" name="Google Shape;1148;p63">
            <a:extLst>
              <a:ext uri="{FF2B5EF4-FFF2-40B4-BE49-F238E27FC236}">
                <a16:creationId xmlns:a16="http://schemas.microsoft.com/office/drawing/2014/main" id="{461059F1-E46B-2EE7-E69D-FC5AF5CE9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28" y="3041878"/>
            <a:ext cx="23371175" cy="8494552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The ETO mandate defines </a:t>
            </a:r>
            <a:r>
              <a:rPr lang="en-US" sz="3600" b="0" i="1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what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 must be delivered. It defines responsibilities, authority, and expectations 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The mandate does not prescribe </a:t>
            </a:r>
            <a:r>
              <a:rPr lang="en-US" sz="3600" b="0" i="1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how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 delivery happens. Delivery requires tools, capacity, and resources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It is the role of ETO to centrally steer and align </a:t>
            </a:r>
            <a:r>
              <a:rPr lang="en-US" sz="36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relevant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 instruments to:</a:t>
            </a:r>
          </a:p>
          <a:p>
            <a:pPr marL="1485900" lvl="1" indent="-571500">
              <a:spcAft>
                <a:spcPts val="2400"/>
              </a:spcAft>
              <a:buFont typeface="Courier New" panose="02070309020205020404" pitchFamily="49" charset="0"/>
              <a:buChar char="o"/>
              <a:defRPr/>
            </a:pPr>
            <a:r>
              <a:rPr lang="en-US" sz="36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ensure they 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serve the mandate coherently and effectively</a:t>
            </a:r>
          </a:p>
          <a:p>
            <a:pPr marL="1485900" lvl="1" indent="-571500">
              <a:spcAft>
                <a:spcPts val="2400"/>
              </a:spcAft>
              <a:buFont typeface="Courier New" panose="02070309020205020404" pitchFamily="49" charset="0"/>
              <a:buChar char="o"/>
              <a:defRPr/>
            </a:pPr>
            <a:r>
              <a:rPr lang="en-US" sz="36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a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void fragmentation across projects and initiatives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To date, ETO’s operational capacity has relied mainly on:</a:t>
            </a:r>
          </a:p>
          <a:p>
            <a:pPr marL="1485900" lvl="1" indent="-571500">
              <a:spcAft>
                <a:spcPts val="2400"/>
              </a:spcAft>
              <a:buFont typeface="Courier New" panose="02070309020205020404" pitchFamily="49" charset="0"/>
              <a:buChar char="o"/>
              <a:defRPr/>
            </a:pP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In‑kind personnel contributions</a:t>
            </a:r>
          </a:p>
          <a:p>
            <a:pPr marL="1485900" lvl="1" indent="-571500">
              <a:spcAft>
                <a:spcPts val="2400"/>
              </a:spcAft>
              <a:buFont typeface="Courier New" panose="02070309020205020404" pitchFamily="49" charset="0"/>
              <a:buChar char="o"/>
              <a:defRPr/>
            </a:pPr>
            <a:r>
              <a:rPr lang="en-US" sz="36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Cash contributions to the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 ETO Fund</a:t>
            </a:r>
          </a:p>
          <a:p>
            <a:pPr lvl="1" indent="0">
              <a:spcAft>
                <a:spcPts val="2400"/>
              </a:spcAft>
              <a:defRPr/>
            </a:pPr>
            <a:endParaRPr lang="en-US" sz="3600" b="0" noProof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algn="ctr">
              <a:spcAft>
                <a:spcPts val="2400"/>
              </a:spcAft>
              <a:defRPr/>
            </a:pPr>
            <a:r>
              <a:rPr lang="en-US" sz="3600" i="1" noProof="0" dirty="0">
                <a:solidFill>
                  <a:srgbClr val="0D27C5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ET‑COMPASS</a:t>
            </a:r>
            <a:r>
              <a:rPr lang="en-US" sz="3600" i="1" dirty="0">
                <a:solidFill>
                  <a:srgbClr val="0D27C5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 will be an additional </a:t>
            </a:r>
            <a:r>
              <a:rPr lang="en-US" sz="3600" i="1" noProof="0" dirty="0">
                <a:solidFill>
                  <a:srgbClr val="0D27C5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implementation instrument serving the ETO mandate for ET</a:t>
            </a:r>
            <a:endParaRPr lang="en-US" sz="3600" i="1" dirty="0">
              <a:solidFill>
                <a:srgbClr val="0D27C5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51BBDB93-9627-3DF1-461A-FA6A303F9038}"/>
              </a:ext>
            </a:extLst>
          </p:cNvPr>
          <p:cNvSpPr txBox="1">
            <a:spLocks/>
          </p:cNvSpPr>
          <p:nvPr/>
        </p:nvSpPr>
        <p:spPr bwMode="auto">
          <a:xfrm>
            <a:off x="23599483" y="12839956"/>
            <a:ext cx="224420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+mn-lt"/>
                <a:cs typeface="Helvetica Neue Light" charset="0"/>
                <a:sym typeface="Helvetica Neue Light" charset="0"/>
              </a:rPr>
              <a:pPr algn="ctr" eaLnBrk="1"/>
              <a:t>12</a:t>
            </a:fld>
            <a:endParaRPr lang="en-GB" sz="1700" b="0" noProof="0">
              <a:latin typeface="+mn-lt"/>
              <a:cs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81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14325-E847-E55F-2CAB-0BB436959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1345D54D-C22B-766B-2904-7A73466996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-246063" y="-185738"/>
            <a:ext cx="25627013" cy="14358938"/>
          </a:xfrm>
          <a:prstGeom prst="rect">
            <a:avLst/>
          </a:prstGeom>
          <a:solidFill>
            <a:srgbClr val="0D27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endParaRPr lang="en-GB" sz="3200" b="0" noProof="0">
              <a:solidFill>
                <a:srgbClr val="FFFFFF"/>
              </a:solidFill>
              <a:latin typeface="+mn-lt"/>
              <a:ea typeface="Helvetica Neue Medium" charset="0"/>
              <a:cs typeface="Helvetica Neue Medium" charset="0"/>
              <a:sym typeface="Helvetica Neue Medium" charset="0"/>
            </a:endParaRP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7AF664F9-B501-0751-B1DC-E42320FB46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26" name="Line 6">
            <a:extLst>
              <a:ext uri="{FF2B5EF4-FFF2-40B4-BE49-F238E27FC236}">
                <a16:creationId xmlns:a16="http://schemas.microsoft.com/office/drawing/2014/main" id="{7CE903AB-D02D-9117-FF48-67516684E3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pic>
        <p:nvPicPr>
          <p:cNvPr id="5128" name="Picture 8" descr="12_b_ET_horizontal_RGB SMALL.pdf">
            <a:extLst>
              <a:ext uri="{FF2B5EF4-FFF2-40B4-BE49-F238E27FC236}">
                <a16:creationId xmlns:a16="http://schemas.microsoft.com/office/drawing/2014/main" id="{06740E40-56CC-6FCA-B3B7-3483546B4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2719050"/>
            <a:ext cx="266858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9" name="Line 9">
            <a:extLst>
              <a:ext uri="{FF2B5EF4-FFF2-40B4-BE49-F238E27FC236}">
                <a16:creationId xmlns:a16="http://schemas.microsoft.com/office/drawing/2014/main" id="{437F26A0-976C-8694-DAD4-B4CD109D264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33969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8F5AFEB8-0C9D-3504-9995-01AA552B45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2579350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33" name="Google Shape;1148;p63">
            <a:extLst>
              <a:ext uri="{FF2B5EF4-FFF2-40B4-BE49-F238E27FC236}">
                <a16:creationId xmlns:a16="http://schemas.microsoft.com/office/drawing/2014/main" id="{F4E233F3-B552-D6DB-EF16-A2229857B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234" y="6282755"/>
            <a:ext cx="21919532" cy="115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50" tIns="91400" rIns="182850" bIns="9140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800" b="0" dirty="0">
                <a:solidFill>
                  <a:schemeClr val="bg1"/>
                </a:solidFill>
                <a:latin typeface="+mn-lt"/>
              </a:rPr>
              <a:t>ET‑COMPASS: scope and key links with ETO activities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1E4CACDB-63B0-0D78-00E6-7BCE4CE2D8AA}"/>
              </a:ext>
            </a:extLst>
          </p:cNvPr>
          <p:cNvSpPr txBox="1">
            <a:spLocks/>
          </p:cNvSpPr>
          <p:nvPr/>
        </p:nvSpPr>
        <p:spPr bwMode="auto">
          <a:xfrm>
            <a:off x="466725" y="416719"/>
            <a:ext cx="54181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en-GB" sz="1700" b="0" noProof="0">
                <a:solidFill>
                  <a:srgbClr val="FFFFFF"/>
                </a:solidFill>
                <a:latin typeface="+mn-lt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Einstein Telescope Organisation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CB647D0C-314D-4847-1D2A-44F8EA1DF912}"/>
              </a:ext>
            </a:extLst>
          </p:cNvPr>
          <p:cNvSpPr txBox="1">
            <a:spLocks/>
          </p:cNvSpPr>
          <p:nvPr/>
        </p:nvSpPr>
        <p:spPr bwMode="auto">
          <a:xfrm>
            <a:off x="15382240" y="446089"/>
            <a:ext cx="844613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US" sz="1800" b="0">
                <a:solidFill>
                  <a:schemeClr val="bg1"/>
                </a:solidFill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ET-PP Annual Meeting | 7 May 2026 | Barcelona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5E009246-7EEA-E88D-1246-D9FE780629DE}"/>
              </a:ext>
            </a:extLst>
          </p:cNvPr>
          <p:cNvSpPr txBox="1">
            <a:spLocks/>
          </p:cNvSpPr>
          <p:nvPr/>
        </p:nvSpPr>
        <p:spPr bwMode="auto">
          <a:xfrm>
            <a:off x="11051303" y="12853988"/>
            <a:ext cx="2352054" cy="3488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lnSpc>
                <a:spcPct val="80000"/>
              </a:lnSpc>
              <a:defRPr/>
            </a:pPr>
            <a:r>
              <a:rPr lang="en-GB" sz="2000" b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D</a:t>
            </a:r>
            <a:r>
              <a:rPr lang="en-GB" sz="2000" b="0" noProof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. Trani</a:t>
            </a:r>
            <a:r>
              <a:rPr lang="en-GB" sz="2000" b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 - 7.05.2026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324020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E9F0B-EEBD-B1BC-2172-EC213B8CF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172CC36F-2E65-BED2-9B83-05FE66169B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FB2BB7AC-78F6-980E-999B-32DBEC86EADE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Objectives of ET-COMPASS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DE605E8-9B9A-20B3-0190-62D916EF85F9}"/>
              </a:ext>
            </a:extLst>
          </p:cNvPr>
          <p:cNvSpPr txBox="1">
            <a:spLocks/>
          </p:cNvSpPr>
          <p:nvPr/>
        </p:nvSpPr>
        <p:spPr bwMode="auto">
          <a:xfrm>
            <a:off x="23595012" y="12839956"/>
            <a:ext cx="2333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Helvetica Neue Light" charset="0"/>
                <a:cs typeface="Helvetica Neue Light" charset="0"/>
                <a:sym typeface="Helvetica Neue Light" charset="0"/>
              </a:rPr>
              <a:pPr algn="ctr" eaLnBrk="1"/>
              <a:t>14</a:t>
            </a:fld>
            <a:endParaRPr lang="en-GB" sz="1700" b="0" noProof="0">
              <a:latin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" name="Google Shape;1148;p63">
            <a:extLst>
              <a:ext uri="{FF2B5EF4-FFF2-40B4-BE49-F238E27FC236}">
                <a16:creationId xmlns:a16="http://schemas.microsoft.com/office/drawing/2014/main" id="{6044CA3F-8518-43BE-9493-016EE4628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60" y="2784065"/>
            <a:ext cx="22575751" cy="9725659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US" sz="4000" b="0" dirty="0">
                <a:latin typeface="+mn-lt"/>
              </a:rPr>
              <a:t>The goal of ET-COMPASS is to design and, where possible, test the structures, processes, policies, and tools to support ETO in addressing the development/strengthening of:</a:t>
            </a:r>
          </a:p>
          <a:p>
            <a:pPr>
              <a:spcAft>
                <a:spcPts val="1200"/>
              </a:spcAft>
              <a:defRPr/>
            </a:pPr>
            <a:endParaRPr lang="en-US" sz="4000" b="0" dirty="0">
              <a:latin typeface="+mn-lt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latin typeface="+mn-lt"/>
              </a:rPr>
              <a:t>An ET-wide management framework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 err="1">
                <a:latin typeface="+mn-lt"/>
              </a:rPr>
              <a:t>Organisational</a:t>
            </a:r>
            <a:r>
              <a:rPr lang="en-US" sz="4000" b="0" dirty="0">
                <a:latin typeface="+mn-lt"/>
              </a:rPr>
              <a:t> structures and resources for ETO (towards an efficient entity)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latin typeface="+mn-lt"/>
              </a:rPr>
              <a:t>A framework for in-kind personnel contribution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latin typeface="+mn-lt"/>
              </a:rPr>
              <a:t>Rules and procedures for the preparation of the ET project cost assessment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latin typeface="+mn-lt"/>
              </a:rPr>
              <a:t>Evolution and enlargement of ETO Funders Group (EFG) (or its successor), including possible models to redefine and broaden criteria for membership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latin typeface="+mn-lt"/>
              </a:rPr>
              <a:t>ETO-led approach for strategic positioning of ET at European and global level, including dedicated public affairs and communication activities.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3200" b="0" dirty="0">
              <a:latin typeface="+mn-lt"/>
            </a:endParaRPr>
          </a:p>
          <a:p>
            <a:pPr algn="ctr">
              <a:spcAft>
                <a:spcPts val="1200"/>
              </a:spcAft>
              <a:defRPr/>
            </a:pPr>
            <a:r>
              <a:rPr lang="en-US" sz="4000" i="1" dirty="0">
                <a:solidFill>
                  <a:srgbClr val="0D27C5"/>
                </a:solidFill>
                <a:cs typeface="Schibsted Grotesk Medium" pitchFamily="2" charset="77"/>
                <a:sym typeface="Lato Light" panose="020F0502020204030203" pitchFamily="34" charset="0"/>
              </a:rPr>
              <a:t>These activities are all chosen to support one of the ETO Mandate areas</a:t>
            </a:r>
          </a:p>
        </p:txBody>
      </p:sp>
    </p:spTree>
    <p:extLst>
      <p:ext uri="{BB962C8B-B14F-4D97-AF65-F5344CB8AC3E}">
        <p14:creationId xmlns:p14="http://schemas.microsoft.com/office/powerpoint/2010/main" val="416112299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89E0-71E5-13C0-ABE7-E94943379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A0772B2A-166B-C042-2E2A-D7813FA12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D8A8B391-77FA-DAE1-17BA-662120EBD74B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ET‑COMPASS: supporting the ETO mandate execution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09839A66-DE65-CB9E-CEFC-D0B0635742ED}"/>
              </a:ext>
            </a:extLst>
          </p:cNvPr>
          <p:cNvSpPr txBox="1">
            <a:spLocks/>
          </p:cNvSpPr>
          <p:nvPr/>
        </p:nvSpPr>
        <p:spPr bwMode="auto">
          <a:xfrm>
            <a:off x="23595012" y="12839956"/>
            <a:ext cx="2333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Helvetica Neue Light" charset="0"/>
                <a:cs typeface="Helvetica Neue Light" charset="0"/>
                <a:sym typeface="Helvetica Neue Light" charset="0"/>
              </a:rPr>
              <a:pPr algn="ctr" eaLnBrk="1"/>
              <a:t>15</a:t>
            </a:fld>
            <a:endParaRPr lang="en-GB" sz="1700" b="0" noProof="0">
              <a:latin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" name="Google Shape;1148;p63">
            <a:extLst>
              <a:ext uri="{FF2B5EF4-FFF2-40B4-BE49-F238E27FC236}">
                <a16:creationId xmlns:a16="http://schemas.microsoft.com/office/drawing/2014/main" id="{CEBCC4FF-E1F4-F5F5-51E1-E20DA40FD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60" y="2784065"/>
            <a:ext cx="22575751" cy="8956217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US" sz="4000" b="0" dirty="0">
                <a:latin typeface="+mn-lt"/>
              </a:rPr>
              <a:t>ET-COMPASS contributes to the execution of the ETO mandate in two complementary ways:</a:t>
            </a:r>
          </a:p>
          <a:p>
            <a:pPr>
              <a:spcAft>
                <a:spcPts val="1200"/>
              </a:spcAft>
              <a:defRPr/>
            </a:pPr>
            <a:endParaRPr lang="en-US" sz="4000" b="0" dirty="0">
              <a:latin typeface="+mn-lt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latin typeface="+mn-lt"/>
              </a:rPr>
              <a:t>Targeted EC-funded project work</a:t>
            </a:r>
          </a:p>
          <a:p>
            <a:pPr marL="1485900" lvl="1" indent="-5715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dirty="0">
                <a:latin typeface="+mn-lt"/>
              </a:rPr>
              <a:t>Provides dedicated resources to deliver ETO mandate‑driven tasks</a:t>
            </a:r>
          </a:p>
          <a:p>
            <a:pPr marL="1485900" lvl="1" indent="-5715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dirty="0">
                <a:latin typeface="+mn-lt"/>
              </a:rPr>
              <a:t>Fully aligned with ETO priorities and overseen by ETO</a:t>
            </a:r>
          </a:p>
          <a:p>
            <a:pPr marL="1485900" lvl="1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4000" b="0" dirty="0">
              <a:latin typeface="+mn-lt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latin typeface="+mn-lt"/>
              </a:rPr>
              <a:t>Structural strengthening of ETO through partner integration</a:t>
            </a:r>
          </a:p>
          <a:p>
            <a:pPr marL="1485900" lvl="1" indent="-5715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dirty="0">
                <a:latin typeface="+mn-lt"/>
              </a:rPr>
              <a:t>Partners selected based on their short-term ability and willingness to additionally contribute directly to ETO, also beyond this EU bid</a:t>
            </a:r>
          </a:p>
          <a:p>
            <a:pPr marL="1485900" lvl="1" indent="-5715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dirty="0">
                <a:latin typeface="+mn-lt"/>
              </a:rPr>
              <a:t>In‑kind matching (1:1) agreed to ensure continuity beyond ET‑COMPASS</a:t>
            </a:r>
          </a:p>
          <a:p>
            <a:pPr marL="1485900" lvl="1" indent="-5715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dirty="0">
                <a:latin typeface="+mn-lt"/>
              </a:rPr>
              <a:t>Existing major contributors (e.g. INFN, Nikhef) exempt from additional matching</a:t>
            </a:r>
          </a:p>
          <a:p>
            <a:pPr>
              <a:spcAft>
                <a:spcPts val="1200"/>
              </a:spcAft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6205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31A9A-4813-1329-B598-D409680A9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EF06AB0F-DDEE-55CB-5A0A-1A6546D7B5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E1793404-5573-20F5-03E4-ABE9A0DDEF86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List of involved partners/beneficiaries in ET-COMPASS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06AFD305-D935-A54B-25EE-4558F468A5CC}"/>
              </a:ext>
            </a:extLst>
          </p:cNvPr>
          <p:cNvSpPr txBox="1">
            <a:spLocks/>
          </p:cNvSpPr>
          <p:nvPr/>
        </p:nvSpPr>
        <p:spPr bwMode="auto">
          <a:xfrm>
            <a:off x="23595012" y="12839956"/>
            <a:ext cx="2333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Helvetica Neue Light" charset="0"/>
                <a:cs typeface="Helvetica Neue Light" charset="0"/>
                <a:sym typeface="Helvetica Neue Light" charset="0"/>
              </a:rPr>
              <a:pPr algn="ctr" eaLnBrk="1"/>
              <a:t>16</a:t>
            </a:fld>
            <a:endParaRPr lang="en-GB" sz="1700" b="0" noProof="0">
              <a:latin typeface="Helvetica Neue Light" charset="0"/>
              <a:cs typeface="Helvetica Neue Light" charset="0"/>
              <a:sym typeface="Helvetica Neue Light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E938BAE-1DE1-5477-DD75-227013C9A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076789"/>
              </p:ext>
            </p:extLst>
          </p:nvPr>
        </p:nvGraphicFramePr>
        <p:xfrm>
          <a:off x="1481351" y="3201202"/>
          <a:ext cx="21285708" cy="7313595"/>
        </p:xfrm>
        <a:graphic>
          <a:graphicData uri="http://schemas.openxmlformats.org/drawingml/2006/table">
            <a:tbl>
              <a:tblPr firstRow="1" firstCol="1" bandRow="1"/>
              <a:tblGrid>
                <a:gridCol w="4990152">
                  <a:extLst>
                    <a:ext uri="{9D8B030D-6E8A-4147-A177-3AD203B41FA5}">
                      <a16:colId xmlns:a16="http://schemas.microsoft.com/office/drawing/2014/main" val="549838951"/>
                    </a:ext>
                  </a:extLst>
                </a:gridCol>
                <a:gridCol w="12518434">
                  <a:extLst>
                    <a:ext uri="{9D8B030D-6E8A-4147-A177-3AD203B41FA5}">
                      <a16:colId xmlns:a16="http://schemas.microsoft.com/office/drawing/2014/main" val="256904236"/>
                    </a:ext>
                  </a:extLst>
                </a:gridCol>
                <a:gridCol w="3777122">
                  <a:extLst>
                    <a:ext uri="{9D8B030D-6E8A-4147-A177-3AD203B41FA5}">
                      <a16:colId xmlns:a16="http://schemas.microsoft.com/office/drawing/2014/main" val="212724152"/>
                    </a:ext>
                  </a:extLst>
                </a:gridCol>
              </a:tblGrid>
              <a:tr h="8439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4000" b="1">
                          <a:effectLst/>
                          <a:latin typeface="+mn-lt"/>
                          <a:ea typeface="Calibri" panose="020F0502020204030204" pitchFamily="34" charset="0"/>
                        </a:rPr>
                        <a:t>Country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en-GB" sz="4000" b="1">
                          <a:effectLst/>
                          <a:latin typeface="+mn-lt"/>
                          <a:ea typeface="Calibri" panose="020F0502020204030204" pitchFamily="34" charset="0"/>
                        </a:rPr>
                        <a:t>Institutions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4000" b="1">
                          <a:effectLst/>
                          <a:latin typeface="+mn-lt"/>
                          <a:ea typeface="Calibri" panose="020F0502020204030204" pitchFamily="34" charset="0"/>
                        </a:rPr>
                        <a:t>Abbreviation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524027"/>
                  </a:ext>
                </a:extLst>
              </a:tr>
              <a:tr h="6929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Austria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Montanuniversität Leoben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MUL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767503"/>
                  </a:ext>
                </a:extLst>
              </a:tr>
              <a:tr h="722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Belgium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Katholieke</a:t>
                      </a: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Universiteit Leuven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KU Leuven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546199"/>
                  </a:ext>
                </a:extLst>
              </a:tr>
              <a:tr h="6929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Croatia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nl-BE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Sveučilište</a:t>
                      </a:r>
                      <a:r>
                        <a:rPr lang="nl-BE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u </a:t>
                      </a:r>
                      <a:r>
                        <a:rPr lang="nl-BE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Rijeci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UNIRI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1217145"/>
                  </a:ext>
                </a:extLst>
              </a:tr>
              <a:tr h="6929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Germany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Deutsches</a:t>
                      </a: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Zentrum für </a:t>
                      </a:r>
                      <a:r>
                        <a:rPr lang="en-GB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Astrophysik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DZA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0240439"/>
                  </a:ext>
                </a:extLst>
              </a:tr>
              <a:tr h="6401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Italy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Istituto</a:t>
                      </a: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Nazionale di </a:t>
                      </a:r>
                      <a:r>
                        <a:rPr lang="en-GB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Fisica</a:t>
                      </a: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GB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Nucleare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INFN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170604"/>
                  </a:ext>
                </a:extLst>
              </a:tr>
              <a:tr h="806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The Netherlands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nl-BE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Nationaal instituut voor subatomaire fysica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Nikhef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190021"/>
                  </a:ext>
                </a:extLst>
              </a:tr>
              <a:tr h="722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Poland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Particle Astrophysics Science and Technology Centre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AstroCeNT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2358163"/>
                  </a:ext>
                </a:extLst>
              </a:tr>
              <a:tr h="6929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Spain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nl-NL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Institut</a:t>
                      </a: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de </a:t>
                      </a:r>
                      <a:r>
                        <a:rPr lang="nl-NL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Física</a:t>
                      </a: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nl-NL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d'Altes</a:t>
                      </a:r>
                      <a:r>
                        <a:rPr lang="nl-NL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nl-NL" sz="400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Energies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IFAE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515924"/>
                  </a:ext>
                </a:extLst>
              </a:tr>
              <a:tr h="806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The United Kingdom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University of Glasgow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4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</a:rPr>
                        <a:t>Uni Glasgow</a:t>
                      </a:r>
                      <a:endParaRPr lang="nl-BE" sz="54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20281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AF0BE3B-8A0F-AE0E-7854-069F401BF074}"/>
              </a:ext>
            </a:extLst>
          </p:cNvPr>
          <p:cNvSpPr txBox="1"/>
          <p:nvPr/>
        </p:nvSpPr>
        <p:spPr>
          <a:xfrm>
            <a:off x="653398" y="11165818"/>
            <a:ext cx="229416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i="1" dirty="0">
                <a:solidFill>
                  <a:srgbClr val="0D27C5"/>
                </a:solidFill>
                <a:latin typeface="+mn-lt"/>
              </a:rPr>
              <a:t>INFN is the Project Coordinator. INFN and ETO worked closely in the development of </a:t>
            </a:r>
            <a:r>
              <a:rPr lang="en-US" sz="4000" i="1" dirty="0" err="1">
                <a:solidFill>
                  <a:srgbClr val="0D27C5"/>
                </a:solidFill>
                <a:latin typeface="+mn-lt"/>
              </a:rPr>
              <a:t>thebid</a:t>
            </a:r>
            <a:r>
              <a:rPr lang="en-US" sz="4000" i="1" dirty="0">
                <a:solidFill>
                  <a:srgbClr val="0D27C5"/>
                </a:solidFill>
                <a:latin typeface="+mn-lt"/>
              </a:rPr>
              <a:t> and continue to do so in the implementation of the project</a:t>
            </a:r>
            <a:endParaRPr lang="nl-BE" sz="4000" i="1" dirty="0">
              <a:solidFill>
                <a:srgbClr val="0D27C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954183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AFBB7-A924-315E-1D13-3622D2110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84033197-F017-C7B2-D234-9E1E9130A4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-246063" y="-185738"/>
            <a:ext cx="25627013" cy="14358938"/>
          </a:xfrm>
          <a:prstGeom prst="rect">
            <a:avLst/>
          </a:prstGeom>
          <a:solidFill>
            <a:srgbClr val="0D27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endParaRPr lang="en-GB" sz="3200" b="0" noProof="0">
              <a:solidFill>
                <a:srgbClr val="FFFFFF"/>
              </a:solidFill>
              <a:latin typeface="+mn-lt"/>
              <a:ea typeface="Helvetica Neue Medium" charset="0"/>
              <a:cs typeface="Helvetica Neue Medium" charset="0"/>
              <a:sym typeface="Helvetica Neue Medium" charset="0"/>
            </a:endParaRP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8D0C10C3-2D82-D458-7B3B-BC9B7A44D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26" name="Line 6">
            <a:extLst>
              <a:ext uri="{FF2B5EF4-FFF2-40B4-BE49-F238E27FC236}">
                <a16:creationId xmlns:a16="http://schemas.microsoft.com/office/drawing/2014/main" id="{E1EA9138-8345-44BE-6818-CA8B7261D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pic>
        <p:nvPicPr>
          <p:cNvPr id="5128" name="Picture 8" descr="12_b_ET_horizontal_RGB SMALL.pdf">
            <a:extLst>
              <a:ext uri="{FF2B5EF4-FFF2-40B4-BE49-F238E27FC236}">
                <a16:creationId xmlns:a16="http://schemas.microsoft.com/office/drawing/2014/main" id="{E24D7464-92C3-3DBA-9023-AED74853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2719050"/>
            <a:ext cx="266858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9" name="Line 9">
            <a:extLst>
              <a:ext uri="{FF2B5EF4-FFF2-40B4-BE49-F238E27FC236}">
                <a16:creationId xmlns:a16="http://schemas.microsoft.com/office/drawing/2014/main" id="{CEC971E4-7A85-7606-45E0-283092677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33969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7C91C524-5F7C-0CDE-C40D-8A7471666E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2579350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33" name="Google Shape;1148;p63">
            <a:extLst>
              <a:ext uri="{FF2B5EF4-FFF2-40B4-BE49-F238E27FC236}">
                <a16:creationId xmlns:a16="http://schemas.microsoft.com/office/drawing/2014/main" id="{B94F9437-5D8F-0424-93DE-3581ED28C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234" y="6282755"/>
            <a:ext cx="21919532" cy="115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50" tIns="91400" rIns="182850" bIns="9140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800" b="0">
                <a:solidFill>
                  <a:schemeClr val="bg1"/>
                </a:solidFill>
                <a:latin typeface="+mn-lt"/>
              </a:rPr>
              <a:t>Engaging with ETO: opportunities for contribution and cooperation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94EFE97-8AAB-FA4F-DCD6-44147789133B}"/>
              </a:ext>
            </a:extLst>
          </p:cNvPr>
          <p:cNvSpPr txBox="1">
            <a:spLocks/>
          </p:cNvSpPr>
          <p:nvPr/>
        </p:nvSpPr>
        <p:spPr bwMode="auto">
          <a:xfrm>
            <a:off x="466725" y="416719"/>
            <a:ext cx="54181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en-GB" sz="1700" b="0" noProof="0">
                <a:solidFill>
                  <a:srgbClr val="FFFFFF"/>
                </a:solidFill>
                <a:latin typeface="+mn-lt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Einstein Telescope Organisation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2C5BB363-700D-5BAE-8953-A0025444A535}"/>
              </a:ext>
            </a:extLst>
          </p:cNvPr>
          <p:cNvSpPr txBox="1">
            <a:spLocks/>
          </p:cNvSpPr>
          <p:nvPr/>
        </p:nvSpPr>
        <p:spPr bwMode="auto">
          <a:xfrm>
            <a:off x="15382240" y="446089"/>
            <a:ext cx="844613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US" sz="1800" b="0">
                <a:solidFill>
                  <a:schemeClr val="bg1"/>
                </a:solidFill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ET-PP Annual Meeting | 7 May 2026 | Barcelona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9D296111-09CC-048D-04C2-94FA4F33D25F}"/>
              </a:ext>
            </a:extLst>
          </p:cNvPr>
          <p:cNvSpPr txBox="1">
            <a:spLocks/>
          </p:cNvSpPr>
          <p:nvPr/>
        </p:nvSpPr>
        <p:spPr bwMode="auto">
          <a:xfrm>
            <a:off x="11051303" y="12853988"/>
            <a:ext cx="2352054" cy="3488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lnSpc>
                <a:spcPct val="80000"/>
              </a:lnSpc>
              <a:defRPr/>
            </a:pPr>
            <a:r>
              <a:rPr lang="en-GB" sz="2000" b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D</a:t>
            </a:r>
            <a:r>
              <a:rPr lang="en-GB" sz="2000" b="0" noProof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. Trani</a:t>
            </a:r>
            <a:r>
              <a:rPr lang="en-GB" sz="2000" b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 - 7.05.2026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44525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5DB27-A640-E83E-ABA3-FD8127110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127A4945-7354-2299-C171-BD733CAFB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04BBF064-8182-12E2-C39A-0E38BFB70C40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Mandate execution is strictly dependent on sufficient resources</a:t>
            </a:r>
            <a:endParaRPr lang="en-GB" sz="5400" b="0">
              <a:solidFill>
                <a:schemeClr val="tx1"/>
              </a:solidFill>
              <a:latin typeface="+mn-lt"/>
              <a:sym typeface="Schibsted Grotesk Regular Bold" charset="0"/>
            </a:endParaRPr>
          </a:p>
        </p:txBody>
      </p:sp>
      <p:sp>
        <p:nvSpPr>
          <p:cNvPr id="4" name="Google Shape;1148;p63">
            <a:extLst>
              <a:ext uri="{FF2B5EF4-FFF2-40B4-BE49-F238E27FC236}">
                <a16:creationId xmlns:a16="http://schemas.microsoft.com/office/drawing/2014/main" id="{C59534E7-E926-97C1-69F2-FE1AA6D0B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617" y="3189249"/>
            <a:ext cx="22196339" cy="9417882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The ETO mandate defines responsibilities, but its full execution is strictly dependent on available financial and human resources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ET‑COMPASS is only one of the instruments supporting the ETO mandate execution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As the ET project evolves:</a:t>
            </a:r>
          </a:p>
          <a:p>
            <a:pPr marL="1485900" lvl="1" indent="-571500">
              <a:spcAft>
                <a:spcPts val="24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the scope of ETO activities will broaden</a:t>
            </a:r>
          </a:p>
          <a:p>
            <a:pPr marL="1485900" lvl="1" indent="-571500">
              <a:spcAft>
                <a:spcPts val="24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the range of delivery instruments (including externally funded projects) will grow</a:t>
            </a:r>
          </a:p>
          <a:p>
            <a:pPr marL="1485900" lvl="1" indent="-571500">
              <a:spcAft>
                <a:spcPts val="24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However, at present ETO remains structurally understaffed relative to its mandate and the scale and strategic importance of ET as an ESFRI project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algn="ctr">
              <a:spcAft>
                <a:spcPts val="2400"/>
              </a:spcAft>
              <a:defRPr/>
            </a:pPr>
            <a:r>
              <a:rPr lang="en-US" sz="4000" i="1" noProof="0" dirty="0">
                <a:solidFill>
                  <a:srgbClr val="0D27C5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Additional capacity and contributions essential for ETO to fully deliver for ET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FE0C75A5-F773-C8A4-9EBA-4839A0F6EC47}"/>
              </a:ext>
            </a:extLst>
          </p:cNvPr>
          <p:cNvSpPr txBox="1">
            <a:spLocks/>
          </p:cNvSpPr>
          <p:nvPr/>
        </p:nvSpPr>
        <p:spPr bwMode="auto">
          <a:xfrm>
            <a:off x="23599483" y="12839956"/>
            <a:ext cx="224420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+mn-lt"/>
                <a:cs typeface="Helvetica Neue Light" charset="0"/>
                <a:sym typeface="Helvetica Neue Light" charset="0"/>
              </a:rPr>
              <a:pPr algn="ctr" eaLnBrk="1"/>
              <a:t>18</a:t>
            </a:fld>
            <a:endParaRPr lang="en-GB" sz="1700" b="0" noProof="0">
              <a:latin typeface="+mn-lt"/>
              <a:cs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590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DBEE2-D7DE-1C02-2C4A-B495A7038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BDFCB654-6828-8F5D-787A-6C60E1F7AE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A96402F1-09B8-9347-1C8D-A8F141148DE2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Opportunities for cooperation with ETO</a:t>
            </a:r>
            <a:endParaRPr lang="en-GB" sz="5400" b="0">
              <a:solidFill>
                <a:schemeClr val="tx1"/>
              </a:solidFill>
              <a:latin typeface="+mn-lt"/>
              <a:sym typeface="Schibsted Grotesk Regular Bold" charset="0"/>
            </a:endParaRPr>
          </a:p>
        </p:txBody>
      </p:sp>
      <p:sp>
        <p:nvSpPr>
          <p:cNvPr id="4" name="Google Shape;1148;p63">
            <a:extLst>
              <a:ext uri="{FF2B5EF4-FFF2-40B4-BE49-F238E27FC236}">
                <a16:creationId xmlns:a16="http://schemas.microsoft.com/office/drawing/2014/main" id="{2959A22A-2D34-55C7-635F-DB5E75342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61" y="2784065"/>
            <a:ext cx="21891539" cy="10802877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Future cooperation </a:t>
            </a:r>
            <a:r>
              <a:rPr lang="en-US" sz="40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will be </a:t>
            </a: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primarily </a:t>
            </a:r>
            <a:r>
              <a:rPr lang="en-US" sz="4000" b="0" noProof="0" dirty="0" err="1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organised</a:t>
            </a: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 through direct contributions to ETO, in particular via:</a:t>
            </a:r>
          </a:p>
          <a:p>
            <a:pPr marL="1485900" lvl="1" indent="-5715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in‑kind personnel contributions</a:t>
            </a:r>
          </a:p>
          <a:p>
            <a:pPr marL="1485900" lvl="1" indent="-5715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targeted expertise embedded in ETO activities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All contributions are:</a:t>
            </a:r>
          </a:p>
          <a:p>
            <a:pPr marL="1485900" lvl="1" indent="-5715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Centrally coordinated by ETO</a:t>
            </a:r>
          </a:p>
          <a:p>
            <a:pPr marL="1485900" lvl="1" indent="-5715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Aligned with mandate priorities</a:t>
            </a:r>
          </a:p>
          <a:p>
            <a:pPr marL="1485900" lvl="1" indent="-57150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Integrated into ETO planning and reporting</a:t>
            </a:r>
          </a:p>
          <a:p>
            <a:pPr>
              <a:spcAft>
                <a:spcPts val="1200"/>
              </a:spcAft>
              <a:defRPr/>
            </a:pPr>
            <a:endParaRPr lang="en-US" sz="4000" b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>
              <a:spcAft>
                <a:spcPts val="1200"/>
              </a:spcAft>
              <a:defRPr/>
            </a:pPr>
            <a:endParaRPr lang="en-US" sz="4000" b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algn="ctr">
              <a:spcAft>
                <a:spcPts val="1200"/>
              </a:spcAft>
              <a:defRPr/>
            </a:pPr>
            <a:r>
              <a:rPr lang="en-US" sz="4000" dirty="0">
                <a:solidFill>
                  <a:srgbClr val="0D27C5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We are keen on exploring how to strengthen our capacity together.</a:t>
            </a:r>
          </a:p>
          <a:p>
            <a:pPr algn="ctr">
              <a:spcAft>
                <a:spcPts val="1200"/>
              </a:spcAft>
              <a:defRPr/>
            </a:pPr>
            <a:r>
              <a:rPr lang="en-US" sz="4000" dirty="0">
                <a:solidFill>
                  <a:srgbClr val="0D27C5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Reach out to us directly to make this happen!</a:t>
            </a:r>
            <a:endParaRPr lang="en-US" sz="4000" noProof="0" dirty="0">
              <a:solidFill>
                <a:srgbClr val="0D27C5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4000" b="0" noProof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24CD048F-5E30-179F-506E-E61E3A1CEF5E}"/>
              </a:ext>
            </a:extLst>
          </p:cNvPr>
          <p:cNvSpPr txBox="1">
            <a:spLocks/>
          </p:cNvSpPr>
          <p:nvPr/>
        </p:nvSpPr>
        <p:spPr bwMode="auto">
          <a:xfrm>
            <a:off x="23599483" y="12839956"/>
            <a:ext cx="224420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+mn-lt"/>
                <a:cs typeface="Helvetica Neue Light" charset="0"/>
                <a:sym typeface="Helvetica Neue Light" charset="0"/>
              </a:rPr>
              <a:pPr algn="ctr" eaLnBrk="1"/>
              <a:t>19</a:t>
            </a:fld>
            <a:endParaRPr lang="en-GB" sz="1700" b="0" noProof="0">
              <a:latin typeface="+mn-lt"/>
              <a:cs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0284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5778C-7B8F-4892-9660-443ED7C72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6842DFE1-124C-6F2C-2366-F3F6E1F7A1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-246063" y="-185738"/>
            <a:ext cx="25627013" cy="14358938"/>
          </a:xfrm>
          <a:prstGeom prst="rect">
            <a:avLst/>
          </a:prstGeom>
          <a:solidFill>
            <a:srgbClr val="0D27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endParaRPr lang="en-GB" sz="3200" b="0" noProof="0">
              <a:solidFill>
                <a:srgbClr val="FFFFFF"/>
              </a:solidFill>
              <a:latin typeface="+mn-lt"/>
              <a:ea typeface="Helvetica Neue Medium" charset="0"/>
              <a:cs typeface="Helvetica Neue Medium" charset="0"/>
              <a:sym typeface="Helvetica Neue Medium" charset="0"/>
            </a:endParaRP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405205C9-92E9-8F46-7914-503F2B4C5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26" name="Line 6">
            <a:extLst>
              <a:ext uri="{FF2B5EF4-FFF2-40B4-BE49-F238E27FC236}">
                <a16:creationId xmlns:a16="http://schemas.microsoft.com/office/drawing/2014/main" id="{56E492DD-8414-FE74-4E3D-C13AFA0704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5127" name="Line 7">
            <a:extLst>
              <a:ext uri="{FF2B5EF4-FFF2-40B4-BE49-F238E27FC236}">
                <a16:creationId xmlns:a16="http://schemas.microsoft.com/office/drawing/2014/main" id="{EBEDE9CA-F965-FA2D-9A3D-279E7A2792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pic>
        <p:nvPicPr>
          <p:cNvPr id="5128" name="Picture 8" descr="12_b_ET_horizontal_RGB SMALL.pdf">
            <a:extLst>
              <a:ext uri="{FF2B5EF4-FFF2-40B4-BE49-F238E27FC236}">
                <a16:creationId xmlns:a16="http://schemas.microsoft.com/office/drawing/2014/main" id="{93B0A9BF-35AF-9B4D-655C-899F1E58C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2719050"/>
            <a:ext cx="266858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9" name="Line 9">
            <a:extLst>
              <a:ext uri="{FF2B5EF4-FFF2-40B4-BE49-F238E27FC236}">
                <a16:creationId xmlns:a16="http://schemas.microsoft.com/office/drawing/2014/main" id="{248294C2-6F5C-C4CB-0910-5B8C2A773A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33969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D7399B10-49DA-DCBB-BB10-A439A4892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2579350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33" name="Google Shape;1148;p63">
            <a:extLst>
              <a:ext uri="{FF2B5EF4-FFF2-40B4-BE49-F238E27FC236}">
                <a16:creationId xmlns:a16="http://schemas.microsoft.com/office/drawing/2014/main" id="{57ED770B-A0BE-3EBB-528D-A2CA4C5B5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599" y="3080680"/>
            <a:ext cx="21840711" cy="656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50" tIns="91400" rIns="182850" bIns="91400" anchor="t">
            <a:spAutoFit/>
          </a:bodyPr>
          <a:lstStyle/>
          <a:p>
            <a:pPr marL="914400" indent="-914400">
              <a:lnSpc>
                <a:spcPct val="3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0" dirty="0">
                <a:solidFill>
                  <a:schemeClr val="bg1"/>
                </a:solidFill>
                <a:latin typeface="+mn-lt"/>
              </a:rPr>
              <a:t>ETO mandate 2025-2027: authority, scope and responsibilities</a:t>
            </a:r>
          </a:p>
          <a:p>
            <a:pPr marL="914400" indent="-914400">
              <a:lnSpc>
                <a:spcPct val="3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0" dirty="0">
                <a:solidFill>
                  <a:schemeClr val="bg1"/>
                </a:solidFill>
                <a:latin typeface="+mn-lt"/>
              </a:rPr>
              <a:t>ET‑COMPASS: contributing to ETO’s activities for the ET project</a:t>
            </a:r>
          </a:p>
          <a:p>
            <a:pPr marL="914400" indent="-914400">
              <a:lnSpc>
                <a:spcPct val="3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0" dirty="0">
                <a:solidFill>
                  <a:schemeClr val="bg1"/>
                </a:solidFill>
                <a:latin typeface="+mn-lt"/>
              </a:rPr>
              <a:t>Contributing to ETO beyond ET-PP and ET-COMPASS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0D965BE9-BAF4-17D3-4614-3316AF69FE57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5400" b="0" noProof="0">
                <a:solidFill>
                  <a:schemeClr val="bg1"/>
                </a:solidFill>
                <a:latin typeface="+mn-lt"/>
                <a:sym typeface="Schibsted Grotesk Regular Bold" charset="0"/>
              </a:rPr>
              <a:t>Content</a:t>
            </a:r>
            <a:endParaRPr lang="en-GB" sz="5400" b="0" noProof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92EE928-F5C6-BB8D-AFFE-4039C7B1FAFF}"/>
              </a:ext>
            </a:extLst>
          </p:cNvPr>
          <p:cNvSpPr txBox="1">
            <a:spLocks/>
          </p:cNvSpPr>
          <p:nvPr/>
        </p:nvSpPr>
        <p:spPr bwMode="auto">
          <a:xfrm>
            <a:off x="466725" y="416719"/>
            <a:ext cx="54181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en-GB" sz="1700" b="0" noProof="0">
                <a:solidFill>
                  <a:srgbClr val="FFFFFF"/>
                </a:solidFill>
                <a:latin typeface="+mn-lt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Einstein Telescope Organisation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D4A7C0A-6CFF-B900-531D-6CE7AD9609AF}"/>
              </a:ext>
            </a:extLst>
          </p:cNvPr>
          <p:cNvSpPr txBox="1">
            <a:spLocks/>
          </p:cNvSpPr>
          <p:nvPr/>
        </p:nvSpPr>
        <p:spPr bwMode="auto">
          <a:xfrm>
            <a:off x="15382240" y="446089"/>
            <a:ext cx="844613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US" sz="1800" b="0">
                <a:solidFill>
                  <a:schemeClr val="bg1"/>
                </a:solidFill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ET-PP Annual Meeting | 7 May 2026 | Barcelona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3B27F8DB-3B0F-9BB3-E7EA-5BA10F02BFA8}"/>
              </a:ext>
            </a:extLst>
          </p:cNvPr>
          <p:cNvSpPr txBox="1">
            <a:spLocks/>
          </p:cNvSpPr>
          <p:nvPr/>
        </p:nvSpPr>
        <p:spPr bwMode="auto">
          <a:xfrm>
            <a:off x="11051303" y="12853988"/>
            <a:ext cx="2352054" cy="3488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lnSpc>
                <a:spcPct val="80000"/>
              </a:lnSpc>
              <a:defRPr/>
            </a:pPr>
            <a:r>
              <a:rPr lang="en-GB" sz="2000" b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D</a:t>
            </a:r>
            <a:r>
              <a:rPr lang="en-GB" sz="2000" b="0" noProof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. Trani</a:t>
            </a:r>
            <a:r>
              <a:rPr lang="en-GB" sz="2000" b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 - 7.05.2026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45182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EF4A9-6DB9-EDF8-8BA4-EA269AE3B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122B793D-ED5F-E9BA-59C8-CDDC3CE452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C8EDB8FB-8417-C085-A0CF-6FD4DE2F62CE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Opportunities for cooperation with ETO</a:t>
            </a:r>
            <a:endParaRPr lang="en-GB" sz="5400" b="0">
              <a:solidFill>
                <a:schemeClr val="tx1"/>
              </a:solidFill>
              <a:latin typeface="+mn-lt"/>
              <a:sym typeface="Schibsted Grotesk Regular Bold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E2F7F31-7002-E69A-5461-8D861A6F698B}"/>
              </a:ext>
            </a:extLst>
          </p:cNvPr>
          <p:cNvSpPr txBox="1">
            <a:spLocks/>
          </p:cNvSpPr>
          <p:nvPr/>
        </p:nvSpPr>
        <p:spPr bwMode="auto">
          <a:xfrm>
            <a:off x="23599483" y="12839956"/>
            <a:ext cx="224420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+mn-lt"/>
                <a:cs typeface="Helvetica Neue Light" charset="0"/>
                <a:sym typeface="Helvetica Neue Light" charset="0"/>
              </a:rPr>
              <a:pPr algn="ctr" eaLnBrk="1"/>
              <a:t>20</a:t>
            </a:fld>
            <a:endParaRPr lang="en-GB" sz="1700" b="0" noProof="0">
              <a:latin typeface="+mn-lt"/>
              <a:cs typeface="Helvetica Neue Light" charset="0"/>
              <a:sym typeface="Helvetica Neue Light" charset="0"/>
            </a:endParaRPr>
          </a:p>
        </p:txBody>
      </p:sp>
      <p:sp>
        <p:nvSpPr>
          <p:cNvPr id="2" name="Google Shape;1148;p63">
            <a:extLst>
              <a:ext uri="{FF2B5EF4-FFF2-40B4-BE49-F238E27FC236}">
                <a16:creationId xmlns:a16="http://schemas.microsoft.com/office/drawing/2014/main" id="{805753E8-39AF-4F06-1D17-4F31F05EF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017" y="2741655"/>
            <a:ext cx="21891539" cy="7725111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US" sz="40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Some of the experts from the ET-PP project have already joined ETO as in-kind staff.</a:t>
            </a:r>
          </a:p>
          <a:p>
            <a:pPr>
              <a:spcAft>
                <a:spcPts val="1200"/>
              </a:spcAft>
              <a:defRPr/>
            </a:pPr>
            <a:endParaRPr lang="en-US" sz="4000" b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000" dirty="0">
              <a:solidFill>
                <a:srgbClr val="0D27C5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000" dirty="0">
              <a:solidFill>
                <a:srgbClr val="0D27C5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000" dirty="0">
              <a:solidFill>
                <a:srgbClr val="0D27C5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000" dirty="0">
              <a:solidFill>
                <a:srgbClr val="0D27C5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000" dirty="0">
              <a:solidFill>
                <a:srgbClr val="0D27C5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000" dirty="0">
              <a:solidFill>
                <a:srgbClr val="0D27C5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algn="ctr">
              <a:spcAft>
                <a:spcPts val="1200"/>
              </a:spcAft>
              <a:defRPr/>
            </a:pPr>
            <a:endParaRPr lang="en-US" sz="4000" dirty="0">
              <a:solidFill>
                <a:srgbClr val="0D27C5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4000" b="0" noProof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CB3734A3-8F6A-8FE7-8388-9885931862DF}"/>
              </a:ext>
            </a:extLst>
          </p:cNvPr>
          <p:cNvSpPr txBox="1"/>
          <p:nvPr/>
        </p:nvSpPr>
        <p:spPr>
          <a:xfrm>
            <a:off x="802930" y="4471345"/>
            <a:ext cx="455357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Directors’ Office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4D0D66D4-8FDF-22AE-CC26-696637B09060}"/>
              </a:ext>
            </a:extLst>
          </p:cNvPr>
          <p:cNvSpPr txBox="1"/>
          <p:nvPr/>
        </p:nvSpPr>
        <p:spPr>
          <a:xfrm>
            <a:off x="9275409" y="4227736"/>
            <a:ext cx="9918993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3200"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Name: </a:t>
            </a:r>
            <a:r>
              <a:rPr sz="3200" b="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Chiara Arina</a:t>
            </a:r>
          </a:p>
          <a:p>
            <a:pPr>
              <a:spcBef>
                <a:spcPts val="0"/>
              </a:spcBef>
              <a:defRPr sz="3200"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Affiliation</a:t>
            </a:r>
            <a:r>
              <a:rPr sz="3200" b="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: UC Louvain; also active in ET-PP WP3</a:t>
            </a:r>
          </a:p>
          <a:p>
            <a:pPr>
              <a:spcBef>
                <a:spcPts val="0"/>
              </a:spcBef>
              <a:defRPr sz="3200"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Role</a:t>
            </a:r>
            <a:r>
              <a:rPr sz="3200" b="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: IKPC Coordinator</a:t>
            </a:r>
          </a:p>
          <a:p>
            <a:pPr>
              <a:spcBef>
                <a:spcPts val="0"/>
              </a:spcBef>
              <a:defRPr sz="3200"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Start Date</a:t>
            </a:r>
            <a:r>
              <a:rPr sz="3200" b="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: 2/04/2026</a:t>
            </a:r>
          </a:p>
          <a:p>
            <a:pPr>
              <a:spcBef>
                <a:spcPts val="0"/>
              </a:spcBef>
              <a:defRPr sz="3200"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Effort (FTE): </a:t>
            </a:r>
            <a:r>
              <a:rPr sz="3200" b="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40%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29FE914-5CC7-0A01-F52F-E0FA01F62267}"/>
              </a:ext>
            </a:extLst>
          </p:cNvPr>
          <p:cNvSpPr txBox="1"/>
          <p:nvPr/>
        </p:nvSpPr>
        <p:spPr>
          <a:xfrm>
            <a:off x="932419" y="8284572"/>
            <a:ext cx="4294591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r">
              <a:defRPr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lvl1pPr>
          </a:lstStyle>
          <a:p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Communications Office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4B74A059-7946-84FA-2ACC-A1CD3D5472FE}"/>
              </a:ext>
            </a:extLst>
          </p:cNvPr>
          <p:cNvSpPr txBox="1"/>
          <p:nvPr/>
        </p:nvSpPr>
        <p:spPr>
          <a:xfrm>
            <a:off x="9155863" y="8364718"/>
            <a:ext cx="11240337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3200"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Name: </a:t>
            </a:r>
            <a:r>
              <a:rPr sz="3200" b="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Yulia </a:t>
            </a:r>
            <a:r>
              <a:rPr sz="3200" b="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Hoika</a:t>
            </a:r>
            <a:endParaRPr sz="3200" b="0" dirty="0">
              <a:latin typeface="+mn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Bef>
                <a:spcPts val="0"/>
              </a:spcBef>
              <a:defRPr sz="3200"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Affiliation: </a:t>
            </a:r>
            <a:r>
              <a:rPr sz="3200" b="0" dirty="0" err="1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Astrocent</a:t>
            </a:r>
            <a:r>
              <a:rPr sz="3200" b="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; also active in ET-PP WP10</a:t>
            </a:r>
          </a:p>
          <a:p>
            <a:pPr>
              <a:spcBef>
                <a:spcPts val="0"/>
              </a:spcBef>
              <a:defRPr sz="3200"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Role: </a:t>
            </a:r>
            <a:r>
              <a:rPr sz="3200" b="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Communication coordinator</a:t>
            </a:r>
          </a:p>
          <a:p>
            <a:pPr>
              <a:spcBef>
                <a:spcPts val="0"/>
              </a:spcBef>
              <a:defRPr sz="3200"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Start Date: </a:t>
            </a:r>
            <a:r>
              <a:rPr sz="3200" b="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5/01/2025</a:t>
            </a:r>
          </a:p>
          <a:p>
            <a:pPr>
              <a:spcBef>
                <a:spcPts val="0"/>
              </a:spcBef>
              <a:defRPr sz="3200" b="1">
                <a:latin typeface="Open Sans Regular Regular"/>
                <a:ea typeface="Open Sans Regular Regular"/>
                <a:cs typeface="Open Sans Regular Regular"/>
                <a:sym typeface="Open Sans Regular Regular"/>
              </a:defRPr>
            </a:pPr>
            <a:r>
              <a:rPr sz="320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Effort (FTE): </a:t>
            </a:r>
            <a:r>
              <a:rPr sz="3200" b="0" dirty="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50%</a:t>
            </a:r>
          </a:p>
        </p:txBody>
      </p:sp>
      <p:pic>
        <p:nvPicPr>
          <p:cNvPr id="10" name="drawing" descr="drawing">
            <a:extLst>
              <a:ext uri="{FF2B5EF4-FFF2-40B4-BE49-F238E27FC236}">
                <a16:creationId xmlns:a16="http://schemas.microsoft.com/office/drawing/2014/main" id="{B0C29FAB-6A19-A154-DADB-B819C8C3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323" y="8234192"/>
            <a:ext cx="2299662" cy="2825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343F58-D8A4-643B-7946-FC83DE6FB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50588" y="4325154"/>
            <a:ext cx="2542122" cy="26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8758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44E1D-4784-74E1-9F1B-DA145B25B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>
            <a:extLst>
              <a:ext uri="{FF2B5EF4-FFF2-40B4-BE49-F238E27FC236}">
                <a16:creationId xmlns:a16="http://schemas.microsoft.com/office/drawing/2014/main" id="{5F264057-4ACA-1428-D55F-63A7CD343F17}"/>
              </a:ext>
            </a:extLst>
          </p:cNvPr>
          <p:cNvSpPr txBox="1">
            <a:spLocks/>
          </p:cNvSpPr>
          <p:nvPr/>
        </p:nvSpPr>
        <p:spPr bwMode="auto">
          <a:xfrm>
            <a:off x="23599483" y="12839956"/>
            <a:ext cx="224420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+mn-lt"/>
                <a:cs typeface="Helvetica Neue Light" charset="0"/>
                <a:sym typeface="Helvetica Neue Light" charset="0"/>
              </a:rPr>
              <a:pPr algn="ctr" eaLnBrk="1"/>
              <a:t>21</a:t>
            </a:fld>
            <a:endParaRPr lang="en-GB" sz="1700" b="0" noProof="0">
              <a:latin typeface="+mn-lt"/>
              <a:cs typeface="Helvetica Neue Light" charset="0"/>
              <a:sym typeface="Helvetica Neue Light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D9B576-7FA4-7329-D108-0C96AE3E1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25" y="1593248"/>
            <a:ext cx="15116150" cy="10529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9630D1-E7A1-519F-A711-FBD0CBEF5287}"/>
              </a:ext>
            </a:extLst>
          </p:cNvPr>
          <p:cNvSpPr txBox="1"/>
          <p:nvPr/>
        </p:nvSpPr>
        <p:spPr>
          <a:xfrm>
            <a:off x="7721600" y="2532185"/>
            <a:ext cx="894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>
                <a:solidFill>
                  <a:schemeClr val="bg1"/>
                </a:solidFill>
              </a:rPr>
              <a:t>Thank you and we hope to see you soon…also in ETO!</a:t>
            </a:r>
          </a:p>
        </p:txBody>
      </p:sp>
    </p:spTree>
    <p:extLst>
      <p:ext uri="{BB962C8B-B14F-4D97-AF65-F5344CB8AC3E}">
        <p14:creationId xmlns:p14="http://schemas.microsoft.com/office/powerpoint/2010/main" val="311692752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DCECC-CD9B-96C6-DCE9-F147F9227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2E2D5F40-1EF6-2F13-67B8-E2CDB3D89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924E9B4D-E56D-AE0D-2F21-FA7B98D843E1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 dirty="0">
                <a:solidFill>
                  <a:schemeClr val="tx1"/>
                </a:solidFill>
                <a:latin typeface="+mn-lt"/>
                <a:sym typeface="Schibsted Grotesk Regular Bold" charset="0"/>
              </a:rPr>
              <a:t>ET-project activities for which ETO is responsible (</a:t>
            </a:r>
            <a:r>
              <a:rPr lang="en-US" sz="5400" b="0" i="1" dirty="0">
                <a:solidFill>
                  <a:schemeClr val="tx1"/>
                </a:solidFill>
                <a:latin typeface="+mn-lt"/>
                <a:sym typeface="Schibsted Grotesk Regular Bold" charset="0"/>
              </a:rPr>
              <a:t>not exhaustive)</a:t>
            </a:r>
            <a:r>
              <a:rPr lang="en-US" sz="5400" b="0" dirty="0">
                <a:solidFill>
                  <a:schemeClr val="tx1"/>
                </a:solidFill>
                <a:latin typeface="+mn-lt"/>
                <a:sym typeface="Schibsted Grotesk Regular Bold" charset="0"/>
              </a:rPr>
              <a:t> 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BCD0D854-DD22-489D-AEAF-5AE731C7ABDD}"/>
              </a:ext>
            </a:extLst>
          </p:cNvPr>
          <p:cNvSpPr txBox="1">
            <a:spLocks/>
          </p:cNvSpPr>
          <p:nvPr/>
        </p:nvSpPr>
        <p:spPr bwMode="auto">
          <a:xfrm>
            <a:off x="23595012" y="12839956"/>
            <a:ext cx="2333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Helvetica Neue Light" charset="0"/>
                <a:cs typeface="Helvetica Neue Light" charset="0"/>
                <a:sym typeface="Helvetica Neue Light" charset="0"/>
              </a:rPr>
              <a:pPr algn="ctr" eaLnBrk="1"/>
              <a:t>22</a:t>
            </a:fld>
            <a:endParaRPr lang="en-GB" sz="1700" b="0" noProof="0">
              <a:latin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" name="Google Shape;1148;p63">
            <a:extLst>
              <a:ext uri="{FF2B5EF4-FFF2-40B4-BE49-F238E27FC236}">
                <a16:creationId xmlns:a16="http://schemas.microsoft.com/office/drawing/2014/main" id="{BCD24FD8-00C7-C8F7-4441-FA7B9F7C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30380"/>
            <a:ext cx="23604539" cy="8986995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spcAft>
                <a:spcPts val="2400"/>
              </a:spcAft>
              <a:defRPr/>
            </a:pPr>
            <a:endParaRPr lang="en-US" sz="3600" b="0" dirty="0">
              <a:latin typeface="+mn-lt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Setting up and managing a coherent project framework for ET, coordinating and enabling all relevant stakeholders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Managing preparation and delivery of key documentation for the BGR-decision making process.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solidFill>
                  <a:schemeClr val="tx1"/>
                </a:solidFill>
                <a:latin typeface="+mn-lt"/>
              </a:rPr>
              <a:t>Managing budget and resources assigned to ETO, including the ETO Fund and all in-kind personnel contributions</a:t>
            </a:r>
            <a:endParaRPr lang="en-US" sz="3600" b="0" dirty="0">
              <a:latin typeface="+mn-lt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Coordinating ET-bids in response to European calls supporting the further development of ET as an ESFRI Research Infrastructure, and managing the implementation of such funded projects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Managing the timely and effective reporting on ET within the ESFRI framework and contributing to its strategic visibility and positioning at European level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Managing ET strategic communication activities for the ET project in close coordination with ET Coordinators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Managing and coordinating communication activities and tools, including ET website, social media channels</a:t>
            </a:r>
          </a:p>
        </p:txBody>
      </p:sp>
    </p:spTree>
    <p:extLst>
      <p:ext uri="{BB962C8B-B14F-4D97-AF65-F5344CB8AC3E}">
        <p14:creationId xmlns:p14="http://schemas.microsoft.com/office/powerpoint/2010/main" val="380616264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48003-4382-5021-2B18-69A370F6F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B5C40E58-2D87-BA9C-1FC8-4DBDED79C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7DD59EC4-BBBE-995A-B32B-B5FE307F1F79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How ETO is structured to deliver the mandate*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0CAF5EE5-A8B7-8572-3553-21D2FE832359}"/>
              </a:ext>
            </a:extLst>
          </p:cNvPr>
          <p:cNvSpPr txBox="1">
            <a:spLocks/>
          </p:cNvSpPr>
          <p:nvPr/>
        </p:nvSpPr>
        <p:spPr bwMode="auto">
          <a:xfrm>
            <a:off x="23599483" y="12839956"/>
            <a:ext cx="224420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+mn-lt"/>
                <a:cs typeface="Helvetica Neue Light" charset="0"/>
                <a:sym typeface="Helvetica Neue Light" charset="0"/>
              </a:rPr>
              <a:pPr algn="ctr" eaLnBrk="1"/>
              <a:t>23</a:t>
            </a:fld>
            <a:endParaRPr lang="en-GB" sz="1700" b="0" noProof="0">
              <a:latin typeface="+mn-lt"/>
              <a:cs typeface="Helvetica Neue Light" charset="0"/>
              <a:sym typeface="Helvetica Neue Light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C93BFA-A58E-1471-2B92-9B2DB4850FC1}"/>
              </a:ext>
            </a:extLst>
          </p:cNvPr>
          <p:cNvSpPr/>
          <p:nvPr/>
        </p:nvSpPr>
        <p:spPr>
          <a:xfrm>
            <a:off x="9154920" y="2882999"/>
            <a:ext cx="5832000" cy="3844288"/>
          </a:xfrm>
          <a:prstGeom prst="roundRect">
            <a:avLst/>
          </a:prstGeom>
          <a:solidFill>
            <a:srgbClr val="0076B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ETO Directorate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Total FTEs: 2.8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Total staff: 4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5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ETO Directors: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</a:pPr>
            <a:r>
              <a:rPr kumimoji="0" lang="en-GB" sz="240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Freise (Nikhef) &amp; F. Ferroni </a:t>
            </a:r>
            <a: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(INFN)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b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</a:br>
            <a: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ETO Associate Directors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D. Trani (Nikhef) &amp; P. Lubrano (INFN)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D83059-674A-47DB-D838-4DAE1FA17387}"/>
              </a:ext>
            </a:extLst>
          </p:cNvPr>
          <p:cNvGrpSpPr/>
          <p:nvPr/>
        </p:nvGrpSpPr>
        <p:grpSpPr>
          <a:xfrm>
            <a:off x="540864" y="8435259"/>
            <a:ext cx="23060112" cy="2880000"/>
            <a:chOff x="540864" y="7160346"/>
            <a:chExt cx="23060112" cy="28800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7D4FD8E-9102-E30E-A27C-8F374418D49E}"/>
                </a:ext>
              </a:extLst>
            </p:cNvPr>
            <p:cNvSpPr/>
            <p:nvPr/>
          </p:nvSpPr>
          <p:spPr>
            <a:xfrm>
              <a:off x="540864" y="7160346"/>
              <a:ext cx="3600000" cy="2880000"/>
            </a:xfrm>
            <a:prstGeom prst="round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Directors’ Office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u="none" strike="noStrike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Total FTEs: 4.5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Total staff: 6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5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Head: D. Trani (Nikhef)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3AD9729-AA00-EB2F-5FB0-03A576750536}"/>
                </a:ext>
              </a:extLst>
            </p:cNvPr>
            <p:cNvSpPr/>
            <p:nvPr/>
          </p:nvSpPr>
          <p:spPr>
            <a:xfrm>
              <a:off x="5405892" y="7160346"/>
              <a:ext cx="3600000" cy="2880000"/>
            </a:xfrm>
            <a:prstGeom prst="round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Project Office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u="none" strike="noStrike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Total FTEs: 7.85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Total staff: 16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5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Head: A. Variola (INFN)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284C536-2742-DCF1-CA51-33E3B248EAF4}"/>
                </a:ext>
              </a:extLst>
            </p:cNvPr>
            <p:cNvSpPr/>
            <p:nvPr/>
          </p:nvSpPr>
          <p:spPr>
            <a:xfrm>
              <a:off x="15135948" y="7160346"/>
              <a:ext cx="3600000" cy="2880000"/>
            </a:xfrm>
            <a:prstGeom prst="round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Communications Office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u="none" strike="noStrike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Total FTEs: 1.2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Total staff: 3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5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Head: M. Oudenhoven (Nikhef)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DAF2FD4-90D6-DF1A-C60A-445A0180607D}"/>
                </a:ext>
              </a:extLst>
            </p:cNvPr>
            <p:cNvSpPr/>
            <p:nvPr/>
          </p:nvSpPr>
          <p:spPr>
            <a:xfrm>
              <a:off x="10270920" y="7160346"/>
              <a:ext cx="3600000" cy="2880000"/>
            </a:xfrm>
            <a:prstGeom prst="round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Engineering Department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u="none" strike="noStrike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Total FTEs: 7.</a:t>
              </a: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2</a:t>
              </a:r>
              <a:endParaRPr kumimoji="0" lang="en-GB" sz="240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Total staff: 14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5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Head: P. Werneke (Nikhef)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30EB330-3F70-BCB1-AD51-C8CC26ED4E0A}"/>
                </a:ext>
              </a:extLst>
            </p:cNvPr>
            <p:cNvSpPr/>
            <p:nvPr/>
          </p:nvSpPr>
          <p:spPr>
            <a:xfrm>
              <a:off x="20000976" y="7160346"/>
              <a:ext cx="3600000" cy="2880000"/>
            </a:xfrm>
            <a:prstGeom prst="roundRect">
              <a:avLst/>
            </a:prstGeom>
            <a:solidFill>
              <a:srgbClr val="1DB1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u="sng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Future Depts:</a:t>
              </a:r>
            </a:p>
            <a:p>
              <a:pPr marL="342900" marR="0" indent="-342900" defTabSz="825500" rtl="0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2400" u="none" strike="noStrike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Finance</a:t>
              </a:r>
            </a:p>
            <a:p>
              <a:pPr marL="342900" marR="0" indent="-342900" defTabSz="825500" rtl="0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2400" u="none" strike="noStrike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HR</a:t>
              </a:r>
            </a:p>
            <a:p>
              <a:pPr marL="342900" marR="0" indent="-342900" defTabSz="825500" rtl="0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…</a:t>
              </a:r>
            </a:p>
          </p:txBody>
        </p:sp>
      </p:grp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4334F526-CFA9-9DAC-C040-C3EF590F1695}"/>
              </a:ext>
            </a:extLst>
          </p:cNvPr>
          <p:cNvCxnSpPr>
            <a:cxnSpLocks/>
            <a:stCxn id="16" idx="2"/>
            <a:endCxn id="18" idx="0"/>
          </p:cNvCxnSpPr>
          <p:nvPr/>
        </p:nvCxnSpPr>
        <p:spPr>
          <a:xfrm rot="5400000">
            <a:off x="6351906" y="2716245"/>
            <a:ext cx="1707972" cy="9730056"/>
          </a:xfrm>
          <a:prstGeom prst="bentConnector3">
            <a:avLst>
              <a:gd name="adj1" fmla="val 50000"/>
            </a:avLst>
          </a:prstGeom>
          <a:noFill/>
          <a:ln w="5715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8F827C8-10B1-3CAE-305A-555A4A82BE24}"/>
              </a:ext>
            </a:extLst>
          </p:cNvPr>
          <p:cNvCxnSpPr>
            <a:cxnSpLocks/>
            <a:stCxn id="16" idx="2"/>
            <a:endCxn id="19" idx="0"/>
          </p:cNvCxnSpPr>
          <p:nvPr/>
        </p:nvCxnSpPr>
        <p:spPr>
          <a:xfrm rot="5400000">
            <a:off x="8784420" y="5148759"/>
            <a:ext cx="1707972" cy="4865028"/>
          </a:xfrm>
          <a:prstGeom prst="bentConnector3">
            <a:avLst>
              <a:gd name="adj1" fmla="val 50000"/>
            </a:avLst>
          </a:prstGeom>
          <a:noFill/>
          <a:ln w="5715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28739A91-F484-608E-11D8-76E577AF39FE}"/>
              </a:ext>
            </a:extLst>
          </p:cNvPr>
          <p:cNvCxnSpPr>
            <a:cxnSpLocks/>
            <a:stCxn id="16" idx="2"/>
            <a:endCxn id="21" idx="0"/>
          </p:cNvCxnSpPr>
          <p:nvPr/>
        </p:nvCxnSpPr>
        <p:spPr>
          <a:xfrm rot="5400000">
            <a:off x="11216934" y="7581273"/>
            <a:ext cx="1707972" cy="12700"/>
          </a:xfrm>
          <a:prstGeom prst="bentConnector3">
            <a:avLst>
              <a:gd name="adj1" fmla="val 50000"/>
            </a:avLst>
          </a:prstGeom>
          <a:noFill/>
          <a:ln w="5715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BD4B7D2-8C7C-96B5-FC91-262AD1205290}"/>
              </a:ext>
            </a:extLst>
          </p:cNvPr>
          <p:cNvCxnSpPr>
            <a:cxnSpLocks/>
            <a:stCxn id="16" idx="2"/>
            <a:endCxn id="20" idx="0"/>
          </p:cNvCxnSpPr>
          <p:nvPr/>
        </p:nvCxnSpPr>
        <p:spPr>
          <a:xfrm rot="16200000" flipH="1">
            <a:off x="13649448" y="5148759"/>
            <a:ext cx="1707972" cy="4865028"/>
          </a:xfrm>
          <a:prstGeom prst="bentConnector3">
            <a:avLst>
              <a:gd name="adj1" fmla="val 50000"/>
            </a:avLst>
          </a:prstGeom>
          <a:noFill/>
          <a:ln w="5715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B114C4D6-4660-B1BB-9D9A-D4D818A601CA}"/>
              </a:ext>
            </a:extLst>
          </p:cNvPr>
          <p:cNvCxnSpPr>
            <a:cxnSpLocks/>
            <a:stCxn id="16" idx="2"/>
            <a:endCxn id="22" idx="0"/>
          </p:cNvCxnSpPr>
          <p:nvPr/>
        </p:nvCxnSpPr>
        <p:spPr>
          <a:xfrm rot="16200000" flipH="1">
            <a:off x="16081962" y="2716245"/>
            <a:ext cx="1707972" cy="9730056"/>
          </a:xfrm>
          <a:prstGeom prst="bentConnector3">
            <a:avLst>
              <a:gd name="adj1" fmla="val 50000"/>
            </a:avLst>
          </a:prstGeom>
          <a:noFill/>
          <a:ln w="5715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068903-87CF-66E3-1C3D-0FEC0327ACA8}"/>
              </a:ext>
            </a:extLst>
          </p:cNvPr>
          <p:cNvGrpSpPr/>
          <p:nvPr/>
        </p:nvGrpSpPr>
        <p:grpSpPr>
          <a:xfrm>
            <a:off x="17222867" y="2978379"/>
            <a:ext cx="4352544" cy="2218124"/>
            <a:chOff x="17222867" y="2589124"/>
            <a:chExt cx="4352544" cy="221812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33DFB9AF-D568-522F-5F9A-77CE7AC24263}"/>
                </a:ext>
              </a:extLst>
            </p:cNvPr>
            <p:cNvSpPr/>
            <p:nvPr/>
          </p:nvSpPr>
          <p:spPr>
            <a:xfrm>
              <a:off x="17222867" y="2589124"/>
              <a:ext cx="4352544" cy="998855"/>
            </a:xfrm>
            <a:prstGeom prst="roundRect">
              <a:avLst/>
            </a:prstGeom>
            <a:solidFill>
              <a:srgbClr val="00A89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ET-PP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M. Martinez (IFAE)</a:t>
              </a:r>
              <a:endParaRPr lang="en-GB" sz="20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AF4C581-88A5-6958-68B8-0F6BD8959649}"/>
                </a:ext>
              </a:extLst>
            </p:cNvPr>
            <p:cNvSpPr/>
            <p:nvPr/>
          </p:nvSpPr>
          <p:spPr>
            <a:xfrm>
              <a:off x="17222867" y="3808393"/>
              <a:ext cx="4352544" cy="998855"/>
            </a:xfrm>
            <a:prstGeom prst="roundRect">
              <a:avLst/>
            </a:prstGeom>
            <a:solidFill>
              <a:srgbClr val="00A89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ET-COMPASS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M. Morandin (INFN)</a:t>
              </a:r>
              <a:endParaRPr lang="en-GB" sz="20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484F126-544C-07B2-1DE8-3497946315FD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14950920" y="3477805"/>
            <a:ext cx="2271947" cy="2"/>
          </a:xfrm>
          <a:prstGeom prst="straightConnector1">
            <a:avLst/>
          </a:prstGeom>
          <a:noFill/>
          <a:ln w="57150" cap="flat">
            <a:solidFill>
              <a:srgbClr val="0070C0"/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19D3BAC-1B35-FD33-EEEE-02030C5304C9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4950920" y="4697075"/>
            <a:ext cx="2271947" cy="1"/>
          </a:xfrm>
          <a:prstGeom prst="straightConnector1">
            <a:avLst/>
          </a:prstGeom>
          <a:noFill/>
          <a:ln w="57150" cap="flat">
            <a:solidFill>
              <a:srgbClr val="0070C0"/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98D0619-E6B3-940A-E59A-C6F298EE63CB}"/>
              </a:ext>
            </a:extLst>
          </p:cNvPr>
          <p:cNvSpPr txBox="1"/>
          <p:nvPr/>
        </p:nvSpPr>
        <p:spPr>
          <a:xfrm>
            <a:off x="540864" y="11815997"/>
            <a:ext cx="22517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681870">
              <a:spcBef>
                <a:spcPts val="4900"/>
              </a:spcBef>
              <a:buSzTx/>
              <a:buNone/>
              <a:defRPr sz="3568"/>
            </a:pPr>
            <a:r>
              <a:rPr lang="en-GB" sz="2800" b="0" noProof="1"/>
              <a:t>*Status in April 2026: ETO currently counts 44 staff members, representing approximately 24 FTEs, including the ET-PP Coordinator.</a:t>
            </a:r>
          </a:p>
        </p:txBody>
      </p:sp>
    </p:spTree>
    <p:extLst>
      <p:ext uri="{BB962C8B-B14F-4D97-AF65-F5344CB8AC3E}">
        <p14:creationId xmlns:p14="http://schemas.microsoft.com/office/powerpoint/2010/main" val="191699075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E0A5C-A56E-A8EF-6687-ACD0F2223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3A1E32DF-DF23-DFEE-572C-5C5583F4E9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-246063" y="-185738"/>
            <a:ext cx="25627013" cy="14358938"/>
          </a:xfrm>
          <a:prstGeom prst="rect">
            <a:avLst/>
          </a:prstGeom>
          <a:solidFill>
            <a:srgbClr val="0D27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endParaRPr lang="en-GB" sz="3200" b="0" noProof="0">
              <a:solidFill>
                <a:srgbClr val="FFFFFF"/>
              </a:solidFill>
              <a:latin typeface="+mn-lt"/>
              <a:ea typeface="Helvetica Neue Medium" charset="0"/>
              <a:cs typeface="Helvetica Neue Medium" charset="0"/>
              <a:sym typeface="Helvetica Neue Medium" charset="0"/>
            </a:endParaRP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329AA193-E092-1360-C874-FF3CA2F55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26" name="Line 6">
            <a:extLst>
              <a:ext uri="{FF2B5EF4-FFF2-40B4-BE49-F238E27FC236}">
                <a16:creationId xmlns:a16="http://schemas.microsoft.com/office/drawing/2014/main" id="{A803328E-3A07-39D6-83E0-A67B5F6930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pic>
        <p:nvPicPr>
          <p:cNvPr id="5128" name="Picture 8" descr="12_b_ET_horizontal_RGB SMALL.pdf">
            <a:extLst>
              <a:ext uri="{FF2B5EF4-FFF2-40B4-BE49-F238E27FC236}">
                <a16:creationId xmlns:a16="http://schemas.microsoft.com/office/drawing/2014/main" id="{303703EB-5CEC-343F-F274-DD32B7570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2719050"/>
            <a:ext cx="2668587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9" name="Line 9">
            <a:extLst>
              <a:ext uri="{FF2B5EF4-FFF2-40B4-BE49-F238E27FC236}">
                <a16:creationId xmlns:a16="http://schemas.microsoft.com/office/drawing/2014/main" id="{57D18D41-5956-6FF4-1B7F-1BED41CCA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33969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1E22FA52-230B-D1C9-8216-FC1B927EE2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2579350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5133" name="Google Shape;1148;p63">
            <a:extLst>
              <a:ext uri="{FF2B5EF4-FFF2-40B4-BE49-F238E27FC236}">
                <a16:creationId xmlns:a16="http://schemas.microsoft.com/office/drawing/2014/main" id="{82BC860B-725C-16CF-E5EB-7E43348EA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234" y="5690221"/>
            <a:ext cx="21919532" cy="233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50" tIns="91400" rIns="182850" bIns="9140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800" b="0" dirty="0">
                <a:solidFill>
                  <a:schemeClr val="bg1"/>
                </a:solidFill>
                <a:latin typeface="+mn-lt"/>
              </a:rPr>
              <a:t>ETO mandate 2025-2027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800" b="0" dirty="0">
                <a:solidFill>
                  <a:schemeClr val="bg1"/>
                </a:solidFill>
                <a:latin typeface="+mn-lt"/>
              </a:rPr>
              <a:t>Scope, responsibilities and authority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9E15A19-5E74-73E6-5B2B-BA1955634B53}"/>
              </a:ext>
            </a:extLst>
          </p:cNvPr>
          <p:cNvSpPr txBox="1">
            <a:spLocks/>
          </p:cNvSpPr>
          <p:nvPr/>
        </p:nvSpPr>
        <p:spPr bwMode="auto">
          <a:xfrm>
            <a:off x="466725" y="416719"/>
            <a:ext cx="5418138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80000"/>
              </a:lnSpc>
            </a:pPr>
            <a:r>
              <a:rPr lang="en-GB" sz="1700" b="0" noProof="0">
                <a:solidFill>
                  <a:srgbClr val="FFFFFF"/>
                </a:solidFill>
                <a:latin typeface="+mn-lt"/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Einstein Telescope Organisation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9D64B812-96E6-AA3B-3F18-76AE785495B5}"/>
              </a:ext>
            </a:extLst>
          </p:cNvPr>
          <p:cNvSpPr txBox="1">
            <a:spLocks/>
          </p:cNvSpPr>
          <p:nvPr/>
        </p:nvSpPr>
        <p:spPr bwMode="auto">
          <a:xfrm>
            <a:off x="15382240" y="446089"/>
            <a:ext cx="8446135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US" sz="1800" b="0">
                <a:solidFill>
                  <a:schemeClr val="bg1"/>
                </a:solidFill>
                <a:ea typeface="Schibsted Grotesk Regular Regul" charset="0"/>
                <a:cs typeface="Schibsted Grotesk Regular Regul" charset="0"/>
                <a:sym typeface="Schibsted Grotesk Regular Regul" charset="0"/>
              </a:rPr>
              <a:t>ET-PP Annual Meeting | 7 May 2026 | Barcelona</a:t>
            </a:r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556E4474-F658-4869-FDE5-9EEA22BDD193}"/>
              </a:ext>
            </a:extLst>
          </p:cNvPr>
          <p:cNvSpPr txBox="1">
            <a:spLocks/>
          </p:cNvSpPr>
          <p:nvPr/>
        </p:nvSpPr>
        <p:spPr bwMode="auto">
          <a:xfrm>
            <a:off x="11051303" y="12853988"/>
            <a:ext cx="2352054" cy="3488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lnSpc>
                <a:spcPct val="80000"/>
              </a:lnSpc>
              <a:defRPr/>
            </a:pPr>
            <a:r>
              <a:rPr lang="en-GB" sz="2000" b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D</a:t>
            </a:r>
            <a:r>
              <a:rPr lang="en-GB" sz="2000" b="0" noProof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. Trani</a:t>
            </a:r>
            <a:r>
              <a:rPr lang="en-GB" sz="2000" b="0" dirty="0">
                <a:solidFill>
                  <a:schemeClr val="bg1"/>
                </a:solidFill>
                <a:latin typeface="+mn-lt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 - 7.05.2026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22289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8DD97-8A82-A785-960B-33AF8BEF0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774077AD-7817-39FC-DCB3-44CBF0CAA9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8578C553-86FA-BA3C-2920-DAE75802B8F0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5400" b="0" dirty="0">
                <a:solidFill>
                  <a:schemeClr val="tx1"/>
                </a:solidFill>
                <a:latin typeface="+mn-lt"/>
                <a:sym typeface="Schibsted Grotesk Regular Bold" charset="0"/>
              </a:rPr>
              <a:t>Why an updated mandate was needed</a:t>
            </a:r>
          </a:p>
        </p:txBody>
      </p:sp>
      <p:sp>
        <p:nvSpPr>
          <p:cNvPr id="4" name="Google Shape;1148;p63">
            <a:extLst>
              <a:ext uri="{FF2B5EF4-FFF2-40B4-BE49-F238E27FC236}">
                <a16:creationId xmlns:a16="http://schemas.microsoft.com/office/drawing/2014/main" id="{492F96EF-C50D-5EEC-FCE2-FADD6924A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919274"/>
            <a:ext cx="13937710" cy="9263994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tx1"/>
                </a:solidFill>
                <a:cs typeface="Schibsted Grotesk Medium" pitchFamily="2" charset="77"/>
                <a:sym typeface="Lato Light" panose="020F0502020204030203" pitchFamily="34" charset="0"/>
              </a:rPr>
              <a:t>ETO operates as the central coordination structure for ET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4000" b="0" noProof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ET project is progressing towards early implementation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Enhanced clarity regarding scope, responsibilities, accountability was needed towards timely delivery of high-quality, key ET project-wide outputs</a:t>
            </a:r>
          </a:p>
          <a:p>
            <a:pPr>
              <a:spcAft>
                <a:spcPts val="1200"/>
              </a:spcAft>
              <a:defRPr/>
            </a:pPr>
            <a:endParaRPr lang="en-US" sz="4000" b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Optimal contribution from and collaboration with ET Collaboration (ETC), candidate ET Host Consortia (ET HC) and external partners (e.g. CERN and ESA) are both a crucial condition of the mandate and a goal for ETO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sz="4000" b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CDD51003-4619-C71F-7800-D37714223B0C}"/>
              </a:ext>
            </a:extLst>
          </p:cNvPr>
          <p:cNvSpPr txBox="1">
            <a:spLocks/>
          </p:cNvSpPr>
          <p:nvPr/>
        </p:nvSpPr>
        <p:spPr bwMode="auto">
          <a:xfrm>
            <a:off x="23599483" y="12839956"/>
            <a:ext cx="224420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+mn-lt"/>
                <a:cs typeface="Helvetica Neue Light" charset="0"/>
                <a:sym typeface="Helvetica Neue Light" charset="0"/>
              </a:rPr>
              <a:pPr algn="ctr" eaLnBrk="1"/>
              <a:t>4</a:t>
            </a:fld>
            <a:endParaRPr lang="en-GB" sz="1700" b="0" noProof="0">
              <a:latin typeface="+mn-lt"/>
              <a:cs typeface="Helvetica Neue Light" charset="0"/>
              <a:sym typeface="Helvetica Neue Ligh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841BE-4544-D8F5-3546-A4E8D598A4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77" t="3740" r="3364"/>
          <a:stretch>
            <a:fillRect/>
          </a:stretch>
        </p:blipFill>
        <p:spPr>
          <a:xfrm>
            <a:off x="15287539" y="3181353"/>
            <a:ext cx="8077200" cy="8492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96518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DC29A-94CB-FFDA-C8C4-B98BAE5FE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B591A7EF-0B25-AB27-F578-D26BBA83DA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E7FFD445-F2B6-67FD-2080-EDCE88AC44A5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5400" b="0" dirty="0">
                <a:solidFill>
                  <a:schemeClr val="tx1"/>
                </a:solidFill>
                <a:latin typeface="+mn-lt"/>
                <a:sym typeface="Schibsted Grotesk Regular Bold" charset="0"/>
              </a:rPr>
              <a:t>ETO mandate – authority and scope</a:t>
            </a:r>
          </a:p>
        </p:txBody>
      </p:sp>
      <p:sp>
        <p:nvSpPr>
          <p:cNvPr id="4" name="Google Shape;1148;p63">
            <a:extLst>
              <a:ext uri="{FF2B5EF4-FFF2-40B4-BE49-F238E27FC236}">
                <a16:creationId xmlns:a16="http://schemas.microsoft.com/office/drawing/2014/main" id="{CD4179C0-FB4F-1AD2-F228-B7A2CA68A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261" y="3072388"/>
            <a:ext cx="22804642" cy="7571223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tx1"/>
                </a:solidFill>
                <a:cs typeface="Schibsted Grotesk Medium" pitchFamily="2" charset="77"/>
                <a:sym typeface="Lato Light" panose="020F0502020204030203" pitchFamily="34" charset="0"/>
              </a:rPr>
              <a:t>Issued by the ET ESFRI Project Coordinators and signed in January 2026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tx1"/>
                </a:solidFill>
                <a:cs typeface="Schibsted Grotesk Medium" pitchFamily="2" charset="77"/>
                <a:sym typeface="Lato Light" panose="020F0502020204030203" pitchFamily="34" charset="0"/>
              </a:rPr>
              <a:t>Formally endorsed by the Board of Governmental Representatives (BGR)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tx1"/>
                </a:solidFill>
                <a:cs typeface="Schibsted Grotesk Medium" pitchFamily="2" charset="77"/>
                <a:sym typeface="Lato Light" panose="020F0502020204030203" pitchFamily="34" charset="0"/>
              </a:rPr>
              <a:t>ETO’s mandate does not extend to political, financial, or high-level strategic decision‑making, which remain with national ministries and relevant national agencies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tx1"/>
                </a:solidFill>
                <a:cs typeface="Schibsted Grotesk Medium" pitchFamily="2" charset="77"/>
                <a:sym typeface="Lato Light" panose="020F0502020204030203" pitchFamily="34" charset="0"/>
              </a:rPr>
              <a:t>Scientific coordination remains the responsibility and remit of the ET Collaboration (ETC), in close interaction with ETO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4000" b="0" dirty="0">
                <a:solidFill>
                  <a:schemeClr val="tx1"/>
                </a:solidFill>
                <a:cs typeface="Schibsted Grotesk Medium" pitchFamily="2" charset="77"/>
                <a:sym typeface="Lato Light" panose="020F0502020204030203" pitchFamily="34" charset="0"/>
              </a:rPr>
              <a:t>Host Consortia (HC) remain responsible for:</a:t>
            </a:r>
          </a:p>
          <a:p>
            <a:pPr marL="1485900" lvl="1" indent="-571500">
              <a:spcAft>
                <a:spcPts val="24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dirty="0">
                <a:solidFill>
                  <a:schemeClr val="tx1"/>
                </a:solidFill>
                <a:cs typeface="Schibsted Grotesk Medium" pitchFamily="2" charset="77"/>
                <a:sym typeface="Lato Light" panose="020F0502020204030203" pitchFamily="34" charset="0"/>
              </a:rPr>
              <a:t>Site feasibility studies</a:t>
            </a:r>
          </a:p>
          <a:p>
            <a:pPr marL="1485900" lvl="1" indent="-571500">
              <a:spcAft>
                <a:spcPts val="2400"/>
              </a:spcAft>
              <a:buFont typeface="Courier New" panose="02070309020205020404" pitchFamily="49" charset="0"/>
              <a:buChar char="o"/>
              <a:defRPr/>
            </a:pPr>
            <a:r>
              <a:rPr lang="en-US" sz="4000" b="0" dirty="0">
                <a:solidFill>
                  <a:schemeClr val="tx1"/>
                </a:solidFill>
                <a:cs typeface="Schibsted Grotesk Medium" pitchFamily="2" charset="77"/>
                <a:sym typeface="Lato Light" panose="020F0502020204030203" pitchFamily="34" charset="0"/>
              </a:rPr>
              <a:t>Infrastructure documentation for host bids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66B7F833-ED93-45A9-8C3F-611CCFC43D81}"/>
              </a:ext>
            </a:extLst>
          </p:cNvPr>
          <p:cNvSpPr txBox="1">
            <a:spLocks/>
          </p:cNvSpPr>
          <p:nvPr/>
        </p:nvSpPr>
        <p:spPr bwMode="auto">
          <a:xfrm>
            <a:off x="23599483" y="12839956"/>
            <a:ext cx="224420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+mn-lt"/>
                <a:cs typeface="Helvetica Neue Light" charset="0"/>
                <a:sym typeface="Helvetica Neue Light" charset="0"/>
              </a:rPr>
              <a:pPr algn="ctr" eaLnBrk="1"/>
              <a:t>5</a:t>
            </a:fld>
            <a:endParaRPr lang="en-GB" sz="1700" b="0" noProof="0">
              <a:latin typeface="+mn-lt"/>
              <a:cs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7553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4379C-02E1-216E-183B-1BFE9009C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DEAF4F45-104F-33BE-1DCE-412E2B2C8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33E8EC29-9238-9E8B-8125-B14B6EC72BA0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 dirty="0">
                <a:solidFill>
                  <a:schemeClr val="tx1"/>
                </a:solidFill>
                <a:latin typeface="+mn-lt"/>
                <a:sym typeface="Schibsted Grotesk Regular Bold" charset="0"/>
              </a:rPr>
              <a:t>ETO’s areas of responsibility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B251BBD3-B984-5B59-2A88-898FF5907585}"/>
              </a:ext>
            </a:extLst>
          </p:cNvPr>
          <p:cNvSpPr txBox="1">
            <a:spLocks/>
          </p:cNvSpPr>
          <p:nvPr/>
        </p:nvSpPr>
        <p:spPr bwMode="auto">
          <a:xfrm>
            <a:off x="23595012" y="12839956"/>
            <a:ext cx="2333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Helvetica Neue Light" charset="0"/>
                <a:cs typeface="Helvetica Neue Light" charset="0"/>
                <a:sym typeface="Helvetica Neue Light" charset="0"/>
              </a:rPr>
              <a:pPr algn="ctr" eaLnBrk="1"/>
              <a:t>6</a:t>
            </a:fld>
            <a:endParaRPr lang="en-GB" sz="1700" b="0" noProof="0">
              <a:latin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" name="Google Shape;1148;p63">
            <a:extLst>
              <a:ext uri="{FF2B5EF4-FFF2-40B4-BE49-F238E27FC236}">
                <a16:creationId xmlns:a16="http://schemas.microsoft.com/office/drawing/2014/main" id="{E2C254A6-77AD-2A65-D3CB-FE56AEEBF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2730380"/>
            <a:ext cx="23604539" cy="9079328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US" sz="3600" b="0" dirty="0">
                <a:latin typeface="+mn-lt"/>
              </a:rPr>
              <a:t>ETO is responsible for leading or coordinating project‑wide activities required to bring ET from preparation to implementation in the following domains:</a:t>
            </a:r>
          </a:p>
          <a:p>
            <a:pPr>
              <a:spcAft>
                <a:spcPts val="1200"/>
              </a:spcAft>
              <a:defRPr/>
            </a:pPr>
            <a:endParaRPr lang="en-US" sz="3600" b="0" dirty="0">
              <a:latin typeface="+mn-lt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ET project management and planning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Site Independent Geometry Comparison Report (GCR)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Detector Technical Design Report (DTDR) </a:t>
            </a:r>
            <a:r>
              <a:rPr lang="en-US" sz="3600" b="0" i="1" dirty="0">
                <a:latin typeface="+mn-lt"/>
              </a:rPr>
              <a:t>– joint effort with the ETC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Civil Infrastructure Technical Design Report (CTDR) </a:t>
            </a:r>
            <a:r>
              <a:rPr lang="en-US" sz="3600" b="0" i="1" dirty="0">
                <a:latin typeface="+mn-lt"/>
              </a:rPr>
              <a:t>– in close collaboration with ET HC and CERN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Technical Infrastructure Technical Design Report (TTDR) </a:t>
            </a:r>
            <a:r>
              <a:rPr lang="en-US" sz="3600" b="0" i="1" dirty="0">
                <a:latin typeface="+mn-lt"/>
              </a:rPr>
              <a:t>– managing work carried out by ET HC and CERN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Costing and Financial Strategy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/>
              <a:t>Stakeholder Interface Management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Legal Affairs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(Further) Development and Management of ETO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Communication, External Relations and Public Affairs</a:t>
            </a:r>
          </a:p>
        </p:txBody>
      </p:sp>
    </p:spTree>
    <p:extLst>
      <p:ext uri="{BB962C8B-B14F-4D97-AF65-F5344CB8AC3E}">
        <p14:creationId xmlns:p14="http://schemas.microsoft.com/office/powerpoint/2010/main" val="20887727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38D6D-ECC7-6CE1-323E-7B1D47002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F708AD31-585B-8CC3-F39F-47FDD20B26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/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307435F5-2FE3-E8D3-3C78-1A382D704F78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sz="5400" b="0" dirty="0">
                <a:solidFill>
                  <a:schemeClr val="tx1"/>
                </a:solidFill>
                <a:latin typeface="+mn-lt"/>
                <a:sym typeface="Schibsted Grotesk Regular Bold" charset="0"/>
              </a:rPr>
              <a:t>ETO’s areas of responsibility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5EE2ECE4-086E-F557-780A-D5FB1870D50F}"/>
              </a:ext>
            </a:extLst>
          </p:cNvPr>
          <p:cNvSpPr txBox="1">
            <a:spLocks/>
          </p:cNvSpPr>
          <p:nvPr/>
        </p:nvSpPr>
        <p:spPr bwMode="auto">
          <a:xfrm>
            <a:off x="23595012" y="12839956"/>
            <a:ext cx="2333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Helvetica Neue Light" charset="0"/>
                <a:cs typeface="Helvetica Neue Light" charset="0"/>
                <a:sym typeface="Helvetica Neue Light" charset="0"/>
              </a:rPr>
              <a:pPr algn="ctr" eaLnBrk="1"/>
              <a:t>7</a:t>
            </a:fld>
            <a:endParaRPr lang="en-GB" sz="1700" b="0" noProof="0">
              <a:latin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" name="Google Shape;1148;p63">
            <a:extLst>
              <a:ext uri="{FF2B5EF4-FFF2-40B4-BE49-F238E27FC236}">
                <a16:creationId xmlns:a16="http://schemas.microsoft.com/office/drawing/2014/main" id="{74373C12-B0E4-27B1-5E48-B0940CDBF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2730380"/>
            <a:ext cx="23604539" cy="9633326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spcAft>
                <a:spcPts val="1200"/>
              </a:spcAft>
              <a:defRPr/>
            </a:pPr>
            <a:r>
              <a:rPr lang="en-US" sz="3600" b="0" dirty="0">
                <a:latin typeface="+mn-lt"/>
              </a:rPr>
              <a:t>ETO is responsible for leading or coordinating project‑wide activities required to bring ET from preparation to implementation in the following domains:</a:t>
            </a:r>
          </a:p>
          <a:p>
            <a:pPr>
              <a:spcAft>
                <a:spcPts val="1200"/>
              </a:spcAft>
              <a:defRPr/>
            </a:pPr>
            <a:endParaRPr lang="en-US" sz="3600" b="0" dirty="0">
              <a:latin typeface="+mn-lt"/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ET project management and planning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solidFill>
                  <a:srgbClr val="FF0000"/>
                </a:solidFill>
                <a:latin typeface="+mn-lt"/>
              </a:rPr>
              <a:t>Site Independent Geometry Comparison Report (GCR)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Detector Technical Design Report (DTDR) </a:t>
            </a:r>
            <a:r>
              <a:rPr lang="en-US" sz="3600" b="0" i="1" dirty="0">
                <a:latin typeface="+mn-lt"/>
              </a:rPr>
              <a:t>– joint effort with the ETC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Civil Infrastructure Technical Design Report (CTDR) </a:t>
            </a:r>
            <a:r>
              <a:rPr lang="en-US" sz="3600" b="0" i="1" dirty="0">
                <a:latin typeface="+mn-lt"/>
              </a:rPr>
              <a:t>– in close collaboration with ET HC and CERN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Technical Infrastructure Technical Design Report (TTDR) </a:t>
            </a:r>
            <a:r>
              <a:rPr lang="en-US" sz="3600" b="0" i="1" dirty="0">
                <a:latin typeface="+mn-lt"/>
              </a:rPr>
              <a:t>– managing work carried out by ET HC and CERN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solidFill>
                  <a:srgbClr val="FF0000"/>
                </a:solidFill>
                <a:latin typeface="+mn-lt"/>
              </a:rPr>
              <a:t>Costing</a:t>
            </a:r>
            <a:r>
              <a:rPr lang="en-US" sz="3600" b="0" dirty="0">
                <a:latin typeface="+mn-lt"/>
              </a:rPr>
              <a:t> and Financial Strategy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Legal Affairs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Stakeholder Interface Management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(Further) Development and Management of ETO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0" dirty="0">
                <a:latin typeface="+mn-lt"/>
              </a:rPr>
              <a:t>Communication, External Relations and Public Affairs (incl. responses to EU funding calls and implementation of funded bids) </a:t>
            </a:r>
          </a:p>
        </p:txBody>
      </p:sp>
    </p:spTree>
    <p:extLst>
      <p:ext uri="{BB962C8B-B14F-4D97-AF65-F5344CB8AC3E}">
        <p14:creationId xmlns:p14="http://schemas.microsoft.com/office/powerpoint/2010/main" val="40734517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DE9E9-4F8C-11BF-648A-7B4A1C2E2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69EE96-6952-EE74-6584-84B00CF6CD8F}"/>
              </a:ext>
            </a:extLst>
          </p:cNvPr>
          <p:cNvSpPr/>
          <p:nvPr/>
        </p:nvSpPr>
        <p:spPr>
          <a:xfrm>
            <a:off x="9154920" y="2884374"/>
            <a:ext cx="5832000" cy="3844288"/>
          </a:xfrm>
          <a:prstGeom prst="roundRect">
            <a:avLst/>
          </a:prstGeom>
          <a:solidFill>
            <a:srgbClr val="0076B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ETO Directorate</a:t>
            </a:r>
            <a:endParaRPr lang="en-GB" sz="2400" noProof="1">
              <a:solidFill>
                <a:srgbClr val="FFFFFF"/>
              </a:solidFill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50" u="none" strike="noStrike" cap="none" spc="0" normalizeH="0" baseline="0" noProof="1">
              <a:ln>
                <a:noFill/>
              </a:ln>
              <a:solidFill>
                <a:srgbClr val="FFFFFF"/>
              </a:solidFill>
              <a:effectLst/>
              <a:uFillTx/>
              <a:latin typeface="Arial" panose="020B0604020202020204" pitchFamily="34" charset="0"/>
              <a:ea typeface="Helvetica Neue Medium"/>
              <a:cs typeface="Arial" panose="020B0604020202020204" pitchFamily="34" charset="0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ETO Directors: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</a:pPr>
            <a:r>
              <a:rPr kumimoji="0" lang="en-GB" sz="240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Freise (Nikhef) &amp; F. Ferroni </a:t>
            </a:r>
            <a: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(INFN)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b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</a:br>
            <a: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ETO Associate Directors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sz="24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rPr>
              <a:t>D. Trani (Nikhef) &amp; P. Lubrano (INFN)</a:t>
            </a:r>
          </a:p>
        </p:txBody>
      </p:sp>
      <p:sp>
        <p:nvSpPr>
          <p:cNvPr id="8195" name="Line 2">
            <a:extLst>
              <a:ext uri="{FF2B5EF4-FFF2-40B4-BE49-F238E27FC236}">
                <a16:creationId xmlns:a16="http://schemas.microsoft.com/office/drawing/2014/main" id="{0EABD3AE-9E9B-E70F-05B9-04A7C5E584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ED198C20-B8D3-6D97-523B-ED9F7BBF262B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How ETO is structured to deliver the mandate*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143FB899-6645-AF7E-6BBA-F1B783310317}"/>
              </a:ext>
            </a:extLst>
          </p:cNvPr>
          <p:cNvSpPr txBox="1">
            <a:spLocks/>
          </p:cNvSpPr>
          <p:nvPr/>
        </p:nvSpPr>
        <p:spPr bwMode="auto">
          <a:xfrm>
            <a:off x="23599483" y="12839956"/>
            <a:ext cx="224420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+mn-lt"/>
                <a:cs typeface="Helvetica Neue Light" charset="0"/>
                <a:sym typeface="Helvetica Neue Light" charset="0"/>
              </a:rPr>
              <a:pPr algn="ctr" eaLnBrk="1"/>
              <a:t>8</a:t>
            </a:fld>
            <a:endParaRPr lang="en-GB" sz="1700" b="0" noProof="0">
              <a:latin typeface="+mn-lt"/>
              <a:cs typeface="Helvetica Neue Light" charset="0"/>
              <a:sym typeface="Helvetica Neue Light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5F997E-7677-CC74-F39C-4A7FB9191754}"/>
              </a:ext>
            </a:extLst>
          </p:cNvPr>
          <p:cNvGrpSpPr/>
          <p:nvPr/>
        </p:nvGrpSpPr>
        <p:grpSpPr>
          <a:xfrm>
            <a:off x="540864" y="8435259"/>
            <a:ext cx="23060112" cy="2880000"/>
            <a:chOff x="540864" y="7160346"/>
            <a:chExt cx="23060112" cy="28800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0AB6EE9-918E-2037-5D17-23DBDC358066}"/>
                </a:ext>
              </a:extLst>
            </p:cNvPr>
            <p:cNvSpPr/>
            <p:nvPr/>
          </p:nvSpPr>
          <p:spPr>
            <a:xfrm>
              <a:off x="540864" y="7160346"/>
              <a:ext cx="3600000" cy="2880000"/>
            </a:xfrm>
            <a:prstGeom prst="round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Directors’ Office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5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Head: D. Trani (Nikhef)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778A756-AF10-8422-CA62-F4709D8DCB48}"/>
                </a:ext>
              </a:extLst>
            </p:cNvPr>
            <p:cNvSpPr/>
            <p:nvPr/>
          </p:nvSpPr>
          <p:spPr>
            <a:xfrm>
              <a:off x="5405892" y="7160346"/>
              <a:ext cx="3600000" cy="2880000"/>
            </a:xfrm>
            <a:prstGeom prst="round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Project Office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5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Head: A. Variola (INFN)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AB34E2A-1433-5FBE-5281-55197DFAE4D5}"/>
                </a:ext>
              </a:extLst>
            </p:cNvPr>
            <p:cNvSpPr/>
            <p:nvPr/>
          </p:nvSpPr>
          <p:spPr>
            <a:xfrm>
              <a:off x="15135948" y="7160346"/>
              <a:ext cx="3600000" cy="2880000"/>
            </a:xfrm>
            <a:prstGeom prst="round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Communications Office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5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Head: M. Oudenhoven (Nikhef)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A2ED2E-B313-4663-1D80-C487C0F7B7AA}"/>
                </a:ext>
              </a:extLst>
            </p:cNvPr>
            <p:cNvSpPr/>
            <p:nvPr/>
          </p:nvSpPr>
          <p:spPr>
            <a:xfrm>
              <a:off x="10270920" y="7160346"/>
              <a:ext cx="3600000" cy="2880000"/>
            </a:xfrm>
            <a:prstGeom prst="roundRect">
              <a:avLst/>
            </a:prstGeom>
            <a:solidFill>
              <a:srgbClr val="0076BA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Engineering Department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050" u="none" strike="noStrike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Head: P. Werneke (Nikhef)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CCB0EB7-6084-A20C-6086-6A2C9E4DB5FA}"/>
                </a:ext>
              </a:extLst>
            </p:cNvPr>
            <p:cNvSpPr/>
            <p:nvPr/>
          </p:nvSpPr>
          <p:spPr>
            <a:xfrm>
              <a:off x="20000976" y="7160346"/>
              <a:ext cx="3600000" cy="2880000"/>
            </a:xfrm>
            <a:prstGeom prst="roundRect">
              <a:avLst/>
            </a:prstGeom>
            <a:solidFill>
              <a:srgbClr val="1DB1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u="sng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Future Depts:</a:t>
              </a:r>
            </a:p>
            <a:p>
              <a:pPr marL="342900" marR="0" indent="-342900" defTabSz="825500" rtl="0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2400" u="none" strike="noStrike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Finance</a:t>
              </a:r>
            </a:p>
            <a:p>
              <a:pPr marL="342900" marR="0" indent="-342900" defTabSz="825500" rtl="0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GB" sz="2400" u="none" strike="noStrike" cap="none" spc="0" normalizeH="0" baseline="0" noProof="1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HR</a:t>
              </a:r>
            </a:p>
            <a:p>
              <a:pPr marL="342900" marR="0" indent="-342900" defTabSz="825500" rtl="0" fontAlgn="auto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…</a:t>
              </a:r>
            </a:p>
          </p:txBody>
        </p:sp>
      </p:grp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5638961E-A292-0E23-BF2F-06F6F8EC1C0E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 rot="5400000">
            <a:off x="6352594" y="2716932"/>
            <a:ext cx="1706597" cy="9730056"/>
          </a:xfrm>
          <a:prstGeom prst="bentConnector3">
            <a:avLst>
              <a:gd name="adj1" fmla="val 50000"/>
            </a:avLst>
          </a:prstGeom>
          <a:noFill/>
          <a:ln w="5715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CF45D44E-A084-48A0-9A45-82CCA833763E}"/>
              </a:ext>
            </a:extLst>
          </p:cNvPr>
          <p:cNvCxnSpPr>
            <a:cxnSpLocks/>
            <a:stCxn id="4" idx="2"/>
            <a:endCxn id="19" idx="0"/>
          </p:cNvCxnSpPr>
          <p:nvPr/>
        </p:nvCxnSpPr>
        <p:spPr>
          <a:xfrm rot="5400000">
            <a:off x="8785108" y="5149446"/>
            <a:ext cx="1706597" cy="4865028"/>
          </a:xfrm>
          <a:prstGeom prst="bentConnector3">
            <a:avLst>
              <a:gd name="adj1" fmla="val 50000"/>
            </a:avLst>
          </a:prstGeom>
          <a:noFill/>
          <a:ln w="5715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99035291-3ABB-8FF4-0C1E-CF409220E41C}"/>
              </a:ext>
            </a:extLst>
          </p:cNvPr>
          <p:cNvCxnSpPr>
            <a:cxnSpLocks/>
            <a:stCxn id="4" idx="2"/>
            <a:endCxn id="21" idx="0"/>
          </p:cNvCxnSpPr>
          <p:nvPr/>
        </p:nvCxnSpPr>
        <p:spPr>
          <a:xfrm rot="5400000">
            <a:off x="11217622" y="7581960"/>
            <a:ext cx="1706597" cy="12700"/>
          </a:xfrm>
          <a:prstGeom prst="bentConnector3">
            <a:avLst>
              <a:gd name="adj1" fmla="val 50000"/>
            </a:avLst>
          </a:prstGeom>
          <a:noFill/>
          <a:ln w="5715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A420A69D-3BAF-624E-B7E6-375CC0D0EB68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rot="16200000" flipH="1">
            <a:off x="13650136" y="5149446"/>
            <a:ext cx="1706597" cy="4865028"/>
          </a:xfrm>
          <a:prstGeom prst="bentConnector3">
            <a:avLst>
              <a:gd name="adj1" fmla="val 50000"/>
            </a:avLst>
          </a:prstGeom>
          <a:noFill/>
          <a:ln w="5715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CF1193EE-E6DD-DCE4-B6E0-7C7392A49810}"/>
              </a:ext>
            </a:extLst>
          </p:cNvPr>
          <p:cNvCxnSpPr>
            <a:cxnSpLocks/>
            <a:stCxn id="4" idx="2"/>
            <a:endCxn id="22" idx="0"/>
          </p:cNvCxnSpPr>
          <p:nvPr/>
        </p:nvCxnSpPr>
        <p:spPr>
          <a:xfrm rot="16200000" flipH="1">
            <a:off x="16082650" y="2716932"/>
            <a:ext cx="1706597" cy="9730056"/>
          </a:xfrm>
          <a:prstGeom prst="bentConnector3">
            <a:avLst>
              <a:gd name="adj1" fmla="val 50000"/>
            </a:avLst>
          </a:prstGeom>
          <a:noFill/>
          <a:ln w="57150" cap="flat">
            <a:solidFill>
              <a:srgbClr val="0070C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3DE9793-3B96-3F8A-3B4C-8E04AD5E26ED}"/>
              </a:ext>
            </a:extLst>
          </p:cNvPr>
          <p:cNvGrpSpPr/>
          <p:nvPr/>
        </p:nvGrpSpPr>
        <p:grpSpPr>
          <a:xfrm>
            <a:off x="17222867" y="2978379"/>
            <a:ext cx="4352544" cy="2218124"/>
            <a:chOff x="17222867" y="2589124"/>
            <a:chExt cx="4352544" cy="221812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4235F84-2C57-D709-57BD-3946C6EEAA28}"/>
                </a:ext>
              </a:extLst>
            </p:cNvPr>
            <p:cNvSpPr/>
            <p:nvPr/>
          </p:nvSpPr>
          <p:spPr>
            <a:xfrm>
              <a:off x="17222867" y="2589124"/>
              <a:ext cx="4352544" cy="998855"/>
            </a:xfrm>
            <a:prstGeom prst="roundRect">
              <a:avLst/>
            </a:prstGeom>
            <a:solidFill>
              <a:srgbClr val="00A89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ET-PP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M. Martinez (IFAE)</a:t>
              </a:r>
              <a:endParaRPr lang="en-GB" sz="20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8F9A07B-DAE7-2AA9-14FD-F834CB838EA4}"/>
                </a:ext>
              </a:extLst>
            </p:cNvPr>
            <p:cNvSpPr/>
            <p:nvPr/>
          </p:nvSpPr>
          <p:spPr>
            <a:xfrm>
              <a:off x="17222867" y="3808393"/>
              <a:ext cx="4352544" cy="998855"/>
            </a:xfrm>
            <a:prstGeom prst="roundRect">
              <a:avLst/>
            </a:prstGeom>
            <a:solidFill>
              <a:srgbClr val="00A89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8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ET-COMPASS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2400" noProof="1">
                  <a:solidFill>
                    <a:srgbClr val="FFFFFF"/>
                  </a:solidFill>
                  <a:latin typeface="Arial" panose="020B0604020202020204" pitchFamily="34" charset="0"/>
                  <a:ea typeface="Helvetica Neue Medium"/>
                  <a:cs typeface="Arial" panose="020B0604020202020204" pitchFamily="34" charset="0"/>
                  <a:sym typeface="Helvetica Neue Medium"/>
                </a:rPr>
                <a:t>M. Morandin (INFN)</a:t>
              </a:r>
              <a:endParaRPr lang="en-GB" sz="2000" noProof="1">
                <a:solidFill>
                  <a:srgbClr val="FFFFFF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4DC1673-8461-C60E-7C6E-C4865A6B4170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14950920" y="3477805"/>
            <a:ext cx="2271947" cy="2"/>
          </a:xfrm>
          <a:prstGeom prst="straightConnector1">
            <a:avLst/>
          </a:prstGeom>
          <a:noFill/>
          <a:ln w="57150" cap="flat">
            <a:solidFill>
              <a:srgbClr val="0070C0"/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D35CF8C-90C1-E4D1-93FC-A9B2F4D7C773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4950920" y="4697075"/>
            <a:ext cx="2271947" cy="1"/>
          </a:xfrm>
          <a:prstGeom prst="straightConnector1">
            <a:avLst/>
          </a:prstGeom>
          <a:noFill/>
          <a:ln w="57150" cap="flat">
            <a:solidFill>
              <a:srgbClr val="0070C0"/>
            </a:solidFill>
            <a:prstDash val="dash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AD1DF23-2A7C-92C0-AF01-77809F847831}"/>
              </a:ext>
            </a:extLst>
          </p:cNvPr>
          <p:cNvSpPr txBox="1"/>
          <p:nvPr/>
        </p:nvSpPr>
        <p:spPr>
          <a:xfrm>
            <a:off x="933450" y="11815997"/>
            <a:ext cx="22517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defTabSz="681870">
              <a:spcBef>
                <a:spcPts val="4900"/>
              </a:spcBef>
              <a:buSzTx/>
              <a:buNone/>
              <a:defRPr sz="3568"/>
            </a:pPr>
            <a:r>
              <a:rPr lang="en-GB" sz="2800" b="0" noProof="1"/>
              <a:t>*Status in April 2026: ETO currently counts 44 staff members, representing approximately 24 FTEs, including the ET-PP Coordinator.</a:t>
            </a:r>
          </a:p>
        </p:txBody>
      </p:sp>
    </p:spTree>
    <p:extLst>
      <p:ext uri="{BB962C8B-B14F-4D97-AF65-F5344CB8AC3E}">
        <p14:creationId xmlns:p14="http://schemas.microsoft.com/office/powerpoint/2010/main" val="19435871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647BC-FE0E-44E7-0A70-B983C6F81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Line 2">
            <a:extLst>
              <a:ext uri="{FF2B5EF4-FFF2-40B4-BE49-F238E27FC236}">
                <a16:creationId xmlns:a16="http://schemas.microsoft.com/office/drawing/2014/main" id="{4FC981C2-6277-E8A7-C6FF-26C973021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 noProof="0">
              <a:latin typeface="+mn-lt"/>
            </a:endParaRPr>
          </a:p>
        </p:txBody>
      </p:sp>
      <p:sp>
        <p:nvSpPr>
          <p:cNvPr id="8196" name="Text Box 12">
            <a:extLst>
              <a:ext uri="{FF2B5EF4-FFF2-40B4-BE49-F238E27FC236}">
                <a16:creationId xmlns:a16="http://schemas.microsoft.com/office/drawing/2014/main" id="{078960F4-4CA5-0A18-8F8A-D08E0D0359A6}"/>
              </a:ext>
            </a:extLst>
          </p:cNvPr>
          <p:cNvSpPr txBox="1">
            <a:spLocks/>
          </p:cNvSpPr>
          <p:nvPr/>
        </p:nvSpPr>
        <p:spPr bwMode="auto">
          <a:xfrm>
            <a:off x="457200" y="1055688"/>
            <a:ext cx="23917275" cy="93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t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3238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32385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5400" b="0">
                <a:solidFill>
                  <a:schemeClr val="tx1"/>
                </a:solidFill>
                <a:latin typeface="+mn-lt"/>
                <a:sym typeface="Schibsted Grotesk Regular Bold" charset="0"/>
              </a:rPr>
              <a:t>How ETO is structured to deliver the mandate</a:t>
            </a:r>
          </a:p>
        </p:txBody>
      </p:sp>
      <p:sp>
        <p:nvSpPr>
          <p:cNvPr id="4" name="Google Shape;1148;p63">
            <a:extLst>
              <a:ext uri="{FF2B5EF4-FFF2-40B4-BE49-F238E27FC236}">
                <a16:creationId xmlns:a16="http://schemas.microsoft.com/office/drawing/2014/main" id="{E1E7EC67-21CC-317F-6425-50754E1A1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387" y="3226277"/>
            <a:ext cx="22910800" cy="8125220"/>
          </a:xfrm>
          <a:prstGeom prst="rect">
            <a:avLst/>
          </a:prstGeom>
          <a:noFill/>
          <a:ln>
            <a:noFill/>
          </a:ln>
        </p:spPr>
        <p:txBody>
          <a:bodyPr wrap="square" lIns="182850" tIns="91400" rIns="182850" bIns="91400" anchor="t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9144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indent="-9144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spcAft>
                <a:spcPts val="2400"/>
              </a:spcAft>
              <a:defRPr/>
            </a:pPr>
            <a:r>
              <a:rPr lang="en-US" sz="36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The</a:t>
            </a:r>
            <a:r>
              <a:rPr lang="en-US" sz="360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 ETO Directorate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 is responsible strategic and </a:t>
            </a:r>
            <a:r>
              <a:rPr lang="en-US" sz="3600" b="0" noProof="0" dirty="0" err="1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organisational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 leadership; overall mandate execution; management of high‑level stakeholder engagement and strategic partnerships (including CERN and ESA)</a:t>
            </a:r>
          </a:p>
          <a:p>
            <a:pPr>
              <a:spcAft>
                <a:spcPts val="2400"/>
              </a:spcAft>
              <a:defRPr/>
            </a:pPr>
            <a:endParaRPr lang="en-US" sz="3600" b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>
              <a:spcAft>
                <a:spcPts val="2400"/>
              </a:spcAft>
              <a:defRPr/>
            </a:pPr>
            <a:r>
              <a:rPr lang="en-US" sz="36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The operational activities of ETO fall currently under four departments:</a:t>
            </a:r>
            <a:endParaRPr lang="en-US" sz="3600" b="0" noProof="0" dirty="0">
              <a:solidFill>
                <a:schemeClr val="tx1"/>
              </a:solidFill>
              <a:latin typeface="+mn-lt"/>
              <a:cs typeface="Schibsted Grotesk Medium" pitchFamily="2" charset="77"/>
              <a:sym typeface="Lato Light" panose="020F0502020204030203" pitchFamily="34" charset="0"/>
            </a:endParaRP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Directors’ Office 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– supports daily operations of the Directorate and cross-cutting activities​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Project Office 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– responsible for project planning, scheduling, costing, configuration control and risk management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Engineering Department 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–</a:t>
            </a:r>
            <a:r>
              <a:rPr lang="en-US" sz="360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 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responsible for coordination with technical partners and Host Consortia on technical and civil infrastructure and systems studies​</a:t>
            </a:r>
          </a:p>
          <a:p>
            <a:pPr marL="571500" indent="-571500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en-US" sz="360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Communications Office 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– responsible for strategic communication, stakeholder engagement and coordination of communication activities across </a:t>
            </a:r>
            <a:r>
              <a:rPr lang="en-US" sz="3600" b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e</a:t>
            </a:r>
            <a:r>
              <a:rPr lang="en-US" sz="3600" b="0" noProof="0" dirty="0" err="1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ntities</a:t>
            </a:r>
            <a:r>
              <a:rPr lang="en-US" sz="3600" b="0" noProof="0" dirty="0">
                <a:solidFill>
                  <a:schemeClr val="tx1"/>
                </a:solidFill>
                <a:latin typeface="+mn-lt"/>
                <a:cs typeface="Schibsted Grotesk Medium" pitchFamily="2" charset="77"/>
                <a:sym typeface="Lato Light" panose="020F0502020204030203" pitchFamily="34" charset="0"/>
              </a:rPr>
              <a:t>.</a:t>
            </a: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C2E5602-691D-D594-EDDA-2A82AB3074FA}"/>
              </a:ext>
            </a:extLst>
          </p:cNvPr>
          <p:cNvSpPr txBox="1">
            <a:spLocks/>
          </p:cNvSpPr>
          <p:nvPr/>
        </p:nvSpPr>
        <p:spPr bwMode="auto">
          <a:xfrm>
            <a:off x="23599483" y="12839956"/>
            <a:ext cx="224420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/>
            <a:fld id="{977C6F3E-A7EE-4654-9F99-FFE29C5E9D1C}" type="slidenum">
              <a:rPr lang="en-GB" sz="1700" b="0" noProof="0" smtClean="0">
                <a:latin typeface="+mn-lt"/>
                <a:cs typeface="Helvetica Neue Light" charset="0"/>
                <a:sym typeface="Helvetica Neue Light" charset="0"/>
              </a:rPr>
              <a:pPr algn="ctr" eaLnBrk="1"/>
              <a:t>9</a:t>
            </a:fld>
            <a:endParaRPr lang="en-GB" sz="1700" b="0" noProof="0">
              <a:latin typeface="+mn-lt"/>
              <a:cs typeface="Helvetica Neue Light" charset="0"/>
              <a:sym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94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0D27C5"/>
        </a:solidFill>
        <a:ln w="25400" cap="flat" cmpd="sng" algn="ctr">
          <a:noFill/>
          <a:prstDash val="solid"/>
          <a:miter lim="400000"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000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Helvetica Neue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Helvetica Neue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- Fondo nero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 - Fondo nero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Helvetica Neue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Helvetica Neue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74379D8-972B-694C-A6BC-577B60BA2A07}">
  <we:reference id="wa104381411" version="2.4.5.0" store="en-US" storeType="OMEX"/>
  <we:alternateReferences>
    <we:reference id="WA104381411" version="2.4.5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DA0E2CEABC0C42BAA917B3911D070E" ma:contentTypeVersion="3" ma:contentTypeDescription="Create a new document." ma:contentTypeScope="" ma:versionID="7e5297954ff2fae3fce52a57b73545f5">
  <xsd:schema xmlns:xsd="http://www.w3.org/2001/XMLSchema" xmlns:xs="http://www.w3.org/2001/XMLSchema" xmlns:p="http://schemas.microsoft.com/office/2006/metadata/properties" xmlns:ns2="a1df2200-b91d-4f4a-badd-754c66cb2590" targetNamespace="http://schemas.microsoft.com/office/2006/metadata/properties" ma:root="true" ma:fieldsID="350c84af61965e80ca4d093089981a86" ns2:_="">
    <xsd:import namespace="a1df2200-b91d-4f4a-badd-754c66cb25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f2200-b91d-4f4a-badd-754c66cb25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60C10-BBB4-4804-B735-E472F389C9DC}">
  <ds:schemaRefs>
    <ds:schemaRef ds:uri="a1df2200-b91d-4f4a-badd-754c66cb2590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9778CBB-3636-4BB4-82E0-D1BC75246E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7EB2D6-0FA1-484B-AD28-41A5541E5B3B}">
  <ds:schemaRefs>
    <ds:schemaRef ds:uri="a1df2200-b91d-4f4a-badd-754c66cb25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2e10e44d-c7b9-43e3-b020-1292482e504a}" enabled="0" method="" siteId="{2e10e44d-c7b9-43e3-b020-1292482e50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2171</Words>
  <Application>Microsoft Macintosh PowerPoint</Application>
  <PresentationFormat>Custom</PresentationFormat>
  <Paragraphs>298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Courier New</vt:lpstr>
      <vt:lpstr>Helvetica Neue</vt:lpstr>
      <vt:lpstr>Helvetica Neue Light</vt:lpstr>
      <vt:lpstr>Helvetica Neue Medium</vt:lpstr>
      <vt:lpstr>Schibsted Grotesk Medium</vt:lpstr>
      <vt:lpstr>Schibsted Grotesk Regular Regul</vt:lpstr>
      <vt:lpstr>White</vt:lpstr>
      <vt:lpstr>White - Fondo nero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Addis Koeck Siegfried</dc:creator>
  <cp:lastModifiedBy>Trani, Daniela (BU)</cp:lastModifiedBy>
  <cp:revision>26</cp:revision>
  <cp:lastPrinted>2025-10-20T11:56:23Z</cp:lastPrinted>
  <dcterms:modified xsi:type="dcterms:W3CDTF">2026-05-07T05:13:50Z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CatchAll">
    <vt:lpwstr/>
  </property>
  <property fmtid="{D5CDD505-2E9C-101B-9397-08002B2CF9AE}" pid="3" name="lcf76f155ced4ddcb4097134ff3c332f">
    <vt:lpwstr/>
  </property>
  <property fmtid="{D5CDD505-2E9C-101B-9397-08002B2CF9AE}" pid="4" name="MediaServiceImageTags">
    <vt:lpwstr/>
  </property>
  <property fmtid="{D5CDD505-2E9C-101B-9397-08002B2CF9AE}" pid="5" name="ContentTypeId">
    <vt:lpwstr>0x01010016DA0E2CEABC0C42BAA917B3911D070E</vt:lpwstr>
  </property>
</Properties>
</file>