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microsoft.com/office/2020/02/relationships/classificationlabels" Target="docMetadata/LabelInfo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 bookmarkIdSeed="2">
  <p:sldMasterIdLst>
    <p:sldMasterId id="2147483648" r:id="rId1"/>
    <p:sldMasterId id="2147483660" r:id="rId2"/>
  </p:sldMasterIdLst>
  <p:notesMasterIdLst>
    <p:notesMasterId r:id="rId11"/>
  </p:notesMasterIdLst>
  <p:sldIdLst>
    <p:sldId id="256" r:id="rId3"/>
    <p:sldId id="305" r:id="rId4"/>
    <p:sldId id="321" r:id="rId5"/>
    <p:sldId id="322" r:id="rId6"/>
    <p:sldId id="327" r:id="rId7"/>
    <p:sldId id="311" r:id="rId8"/>
    <p:sldId id="325" r:id="rId9"/>
    <p:sldId id="263" r:id="rId10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GoogleSlidesCustomDataVersion2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16" roundtripDataSignature="AMtx7mirfCR6uwd686wDFs9xzC/yH+ypH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317F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2C31808-65AC-445E-96C7-42046521606C}" v="1" dt="2026-05-04T20:16:26.440"/>
  </p1510:revLst>
</p1510:revInfo>
</file>

<file path=ppt/tableStyles.xml><?xml version="1.0" encoding="utf-8"?>
<a:tblStyleLst xmlns:a="http://schemas.openxmlformats.org/drawingml/2006/main" def="{1D242F2F-AADB-4F88-B589-22398603322B}">
  <a:tblStyle styleId="{1D242F2F-AADB-4F88-B589-22398603322B}" styleName="Table_0">
    <a:wholeTbl>
      <a:tcTxStyle b="off" i="off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1270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1270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1270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1270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1270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CDD4EA"/>
          </a:solidFill>
        </a:fill>
      </a:tcStyle>
    </a:wholeTbl>
    <a:band1H>
      <a:tcTxStyle b="off" i="off"/>
      <a:tcStyle>
        <a:tcBdr/>
      </a:tcStyle>
    </a:band1H>
    <a:band2H>
      <a:tcTxStyle b="off" i="off"/>
      <a:tcStyle>
        <a:tcBdr/>
        <a:fill>
          <a:solidFill>
            <a:srgbClr val="E8EBF5"/>
          </a:solidFill>
        </a:fill>
      </a:tcStyle>
    </a:band2H>
    <a:band1V>
      <a:tcTxStyle b="off" i="off"/>
      <a:tcStyle>
        <a:tcBdr/>
      </a:tcStyle>
    </a:band1V>
    <a:band2V>
      <a:tcTxStyle b="off" i="off"/>
      <a:tcStyle>
        <a:tcBdr/>
      </a:tcStyle>
    </a:band2V>
    <a:lastCol>
      <a:tcTxStyle b="off" i="off"/>
      <a:tcStyle>
        <a:tcBdr/>
      </a:tcStyle>
    </a:lastCol>
    <a:firstCol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1270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1270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1270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1270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1270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1270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3810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1270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1270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1270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chemeClr val="accent1"/>
          </a:solidFill>
        </a:fill>
      </a:tcStyle>
    </a:lastRow>
    <a:seCell>
      <a:tcTxStyle b="off" i="off"/>
      <a:tcStyle>
        <a:tcBdr/>
      </a:tcStyle>
    </a:seCell>
    <a:swCell>
      <a:tcTxStyle b="off" i="off"/>
      <a:tcStyle>
        <a:tcBdr/>
      </a:tcStyle>
    </a:swCell>
    <a:firstRow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1270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1270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3810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1270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1270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chemeClr val="accent1"/>
          </a:solidFill>
        </a:fill>
      </a:tcStyle>
    </a:firstRow>
    <a:neCell>
      <a:tcTxStyle b="off" i="off"/>
      <a:tcStyle>
        <a:tcBdr/>
      </a:tcStyle>
    </a:neCell>
    <a:nwCell>
      <a:tcTxStyle b="off" i="off"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4556" autoAdjust="0"/>
    <p:restoredTop sz="94649"/>
  </p:normalViewPr>
  <p:slideViewPr>
    <p:cSldViewPr snapToGrid="0">
      <p:cViewPr varScale="1">
        <p:scale>
          <a:sx n="70" d="100"/>
          <a:sy n="70" d="100"/>
        </p:scale>
        <p:origin x="172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8" Type="http://schemas.openxmlformats.org/officeDocument/2006/relationships/viewProps" Target="viewProps.xml"/><Relationship Id="rId3" Type="http://schemas.openxmlformats.org/officeDocument/2006/relationships/slide" Target="slides/slide1.xml"/><Relationship Id="rId21" Type="http://schemas.microsoft.com/office/2016/11/relationships/changesInfo" Target="changesInfos/changesInfo1.xml"/><Relationship Id="rId7" Type="http://schemas.openxmlformats.org/officeDocument/2006/relationships/slide" Target="slides/slide5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customschemas.google.com/relationships/presentationmetadata" Target="metadata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0" Type="http://schemas.openxmlformats.org/officeDocument/2006/relationships/slide" Target="slides/slide8.xml"/><Relationship Id="rId19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22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oelofs, M.E.H. [Miriam]" userId="d5362578-3b30-4fd2-a610-aa3ad5e1e93e" providerId="ADAL" clId="{16D030D2-B842-4E04-B42F-FEA0F4293C89}"/>
    <pc:docChg chg="custSel delSld modSld">
      <pc:chgData name="Roelofs, M.E.H. [Miriam]" userId="d5362578-3b30-4fd2-a610-aa3ad5e1e93e" providerId="ADAL" clId="{16D030D2-B842-4E04-B42F-FEA0F4293C89}" dt="2026-05-05T06:34:33.498" v="258" actId="2696"/>
      <pc:docMkLst>
        <pc:docMk/>
      </pc:docMkLst>
      <pc:sldChg chg="modSp del mod">
        <pc:chgData name="Roelofs, M.E.H. [Miriam]" userId="d5362578-3b30-4fd2-a610-aa3ad5e1e93e" providerId="ADAL" clId="{16D030D2-B842-4E04-B42F-FEA0F4293C89}" dt="2026-05-05T06:34:33.498" v="258" actId="2696"/>
        <pc:sldMkLst>
          <pc:docMk/>
          <pc:sldMk cId="4209328670" sldId="326"/>
        </pc:sldMkLst>
        <pc:spChg chg="mod">
          <ac:chgData name="Roelofs, M.E.H. [Miriam]" userId="d5362578-3b30-4fd2-a610-aa3ad5e1e93e" providerId="ADAL" clId="{16D030D2-B842-4E04-B42F-FEA0F4293C89}" dt="2026-05-04T20:18:40.924" v="257" actId="12"/>
          <ac:spMkLst>
            <pc:docMk/>
            <pc:sldMk cId="4209328670" sldId="326"/>
            <ac:spMk id="29" creationId="{203B219A-3E1A-7AB3-CFF3-277D2C1DB967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:notes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55" name="Google Shape;55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5:notes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6" name="Google Shape;96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</p:spTree>
    <p:extLst>
      <p:ext uri="{BB962C8B-B14F-4D97-AF65-F5344CB8AC3E}">
        <p14:creationId xmlns:p14="http://schemas.microsoft.com/office/powerpoint/2010/main" val="171274739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4">
          <a:extLst>
            <a:ext uri="{FF2B5EF4-FFF2-40B4-BE49-F238E27FC236}">
              <a16:creationId xmlns:a16="http://schemas.microsoft.com/office/drawing/2014/main" id="{64D8071A-1803-F6B2-5E2C-6C3BF3650E2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5:notes">
            <a:extLst>
              <a:ext uri="{FF2B5EF4-FFF2-40B4-BE49-F238E27FC236}">
                <a16:creationId xmlns:a16="http://schemas.microsoft.com/office/drawing/2014/main" id="{BA3B7927-4929-B8E0-4EC1-099810DE1547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6" name="Google Shape;96;p5:notes">
            <a:extLst>
              <a:ext uri="{FF2B5EF4-FFF2-40B4-BE49-F238E27FC236}">
                <a16:creationId xmlns:a16="http://schemas.microsoft.com/office/drawing/2014/main" id="{195553CA-5B0D-5A95-B8D4-F913C6AD1703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</p:spTree>
    <p:extLst>
      <p:ext uri="{BB962C8B-B14F-4D97-AF65-F5344CB8AC3E}">
        <p14:creationId xmlns:p14="http://schemas.microsoft.com/office/powerpoint/2010/main" val="405780124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4">
          <a:extLst>
            <a:ext uri="{FF2B5EF4-FFF2-40B4-BE49-F238E27FC236}">
              <a16:creationId xmlns:a16="http://schemas.microsoft.com/office/drawing/2014/main" id="{C39B2216-1129-0AAB-7C09-779391A76BD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5:notes">
            <a:extLst>
              <a:ext uri="{FF2B5EF4-FFF2-40B4-BE49-F238E27FC236}">
                <a16:creationId xmlns:a16="http://schemas.microsoft.com/office/drawing/2014/main" id="{855DAC11-4FD7-9977-B643-8A7D7C4932AF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6" name="Google Shape;96;p5:notes">
            <a:extLst>
              <a:ext uri="{FF2B5EF4-FFF2-40B4-BE49-F238E27FC236}">
                <a16:creationId xmlns:a16="http://schemas.microsoft.com/office/drawing/2014/main" id="{8C879517-A441-9439-3FF4-2D6A65A3F2A8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</p:spTree>
    <p:extLst>
      <p:ext uri="{BB962C8B-B14F-4D97-AF65-F5344CB8AC3E}">
        <p14:creationId xmlns:p14="http://schemas.microsoft.com/office/powerpoint/2010/main" val="343218763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6">
          <a:extLst>
            <a:ext uri="{FF2B5EF4-FFF2-40B4-BE49-F238E27FC236}">
              <a16:creationId xmlns:a16="http://schemas.microsoft.com/office/drawing/2014/main" id="{3EE6B837-7693-5638-27A2-A7C549DAB84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3:notes">
            <a:extLst>
              <a:ext uri="{FF2B5EF4-FFF2-40B4-BE49-F238E27FC236}">
                <a16:creationId xmlns:a16="http://schemas.microsoft.com/office/drawing/2014/main" id="{BD9E176E-895F-6C0D-60CC-D5CFB0B130F1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8" name="Google Shape;78;p3:notes">
            <a:extLst>
              <a:ext uri="{FF2B5EF4-FFF2-40B4-BE49-F238E27FC236}">
                <a16:creationId xmlns:a16="http://schemas.microsoft.com/office/drawing/2014/main" id="{358DDB18-15A7-3D16-115E-70745E724633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</p:spTree>
    <p:extLst>
      <p:ext uri="{BB962C8B-B14F-4D97-AF65-F5344CB8AC3E}">
        <p14:creationId xmlns:p14="http://schemas.microsoft.com/office/powerpoint/2010/main" val="276540661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47069906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g34cce2674f7_0_18:notes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25" name="Google Shape;125;g34cce2674f7_0_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iapositiva de título 0" type="tx">
  <p:cSld name="TITLE_AND_BODY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0"/>
          <p:cNvSpPr txBox="1">
            <a:spLocks noGrp="1"/>
          </p:cNvSpPr>
          <p:nvPr>
            <p:ph type="title"/>
          </p:nvPr>
        </p:nvSpPr>
        <p:spPr>
          <a:xfrm>
            <a:off x="1524000" y="1122362"/>
            <a:ext cx="9144000" cy="23876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Calibri"/>
              <a:buNone/>
              <a:defRPr sz="6000"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11" name="Google Shape;11;p10"/>
          <p:cNvSpPr txBox="1">
            <a:spLocks noGrp="1"/>
          </p:cNvSpPr>
          <p:nvPr>
            <p:ph type="body" idx="1"/>
          </p:nvPr>
        </p:nvSpPr>
        <p:spPr>
          <a:xfrm>
            <a:off x="1524000" y="3602037"/>
            <a:ext cx="9144000" cy="1655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normAutofit/>
          </a:bodyPr>
          <a:lstStyle>
            <a:lvl1pPr marL="457200" lvl="0" indent="-22860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Calibri"/>
              <a:buNone/>
              <a:defRPr sz="2400"/>
            </a:lvl1pPr>
            <a:lvl2pPr marL="914400" lvl="1" indent="-22860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Calibri"/>
              <a:buNone/>
              <a:defRPr sz="2400"/>
            </a:lvl2pPr>
            <a:lvl3pPr marL="1371600" lvl="2" indent="-22860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Calibri"/>
              <a:buNone/>
              <a:defRPr sz="2400"/>
            </a:lvl3pPr>
            <a:lvl4pPr marL="1828800" lvl="3" indent="-22860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Calibri"/>
              <a:buNone/>
              <a:defRPr sz="2400"/>
            </a:lvl4pPr>
            <a:lvl5pPr marL="2286000" lvl="4" indent="-22860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Calibri"/>
              <a:buNone/>
              <a:defRPr sz="2400"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2" name="Google Shape;12;p10"/>
          <p:cNvSpPr txBox="1">
            <a:spLocks noGrp="1"/>
          </p:cNvSpPr>
          <p:nvPr>
            <p:ph type="sldNum" idx="12"/>
          </p:nvPr>
        </p:nvSpPr>
        <p:spPr>
          <a:xfrm>
            <a:off x="11095176" y="6414760"/>
            <a:ext cx="258624" cy="2483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ctr" anchorCtr="0">
            <a:sp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magen con título">
  <p:cSld name="Imagen con título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20"/>
          <p:cNvSpPr txBox="1">
            <a:spLocks noGrp="1"/>
          </p:cNvSpPr>
          <p:nvPr>
            <p:ph type="title"/>
          </p:nvPr>
        </p:nvSpPr>
        <p:spPr>
          <a:xfrm>
            <a:off x="839787" y="457200"/>
            <a:ext cx="3932239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50" name="Google Shape;50;p20"/>
          <p:cNvSpPr>
            <a:spLocks noGrp="1"/>
          </p:cNvSpPr>
          <p:nvPr>
            <p:ph type="pic" idx="2"/>
          </p:nvPr>
        </p:nvSpPr>
        <p:spPr>
          <a:xfrm>
            <a:off x="5183187" y="987425"/>
            <a:ext cx="6172201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51" name="Google Shape;51;p20"/>
          <p:cNvSpPr txBox="1">
            <a:spLocks noGrp="1"/>
          </p:cNvSpPr>
          <p:nvPr>
            <p:ph type="body" idx="1"/>
          </p:nvPr>
        </p:nvSpPr>
        <p:spPr>
          <a:xfrm>
            <a:off x="839787" y="2057400"/>
            <a:ext cx="3932239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Calibri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Calibri"/>
              <a:buNone/>
              <a:defRPr sz="1600"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Calibri"/>
              <a:buNone/>
              <a:defRPr sz="1600"/>
            </a:lvl3pPr>
            <a:lvl4pPr marL="1828800" lvl="3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Calibri"/>
              <a:buNone/>
              <a:defRPr sz="1600"/>
            </a:lvl4pPr>
            <a:lvl5pPr marL="2286000" lvl="4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Calibri"/>
              <a:buNone/>
              <a:defRPr sz="1600"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2" name="Google Shape;52;p20"/>
          <p:cNvSpPr txBox="1">
            <a:spLocks noGrp="1"/>
          </p:cNvSpPr>
          <p:nvPr>
            <p:ph type="sldNum" idx="12"/>
          </p:nvPr>
        </p:nvSpPr>
        <p:spPr>
          <a:xfrm>
            <a:off x="11095176" y="6414760"/>
            <a:ext cx="258624" cy="2483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ctr" anchorCtr="0">
            <a:sp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A736DA-4905-4976-A335-A71F75322B8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8B12C7F-618A-45E2-854F-46E1C00323C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nl-N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AF238A-ACDE-4BE7-8837-5800725DAD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5F6F25-C679-4F29-B660-D7FE4CC7249E}" type="datetimeFigureOut">
              <a:rPr lang="nl-NL" smtClean="0"/>
              <a:t>5-5-2026</a:t>
            </a:fld>
            <a:endParaRPr lang="nl-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9073A0-F508-4FEE-9AF1-699498C4E1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85D491-7D05-458C-AABC-5F7F6A74F2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B7460C-A16D-418D-BFB2-82A9ED3FCA2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4284921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C5BDAC-9709-49D3-8378-7BE2A1D139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C72EDE-9EBC-45E1-BADC-956D96EA6B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94379EE-B1F1-42FF-B54C-E14DB8DD70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5F6F25-C679-4F29-B660-D7FE4CC7249E}" type="datetimeFigureOut">
              <a:rPr lang="nl-NL" smtClean="0"/>
              <a:t>5-5-2026</a:t>
            </a:fld>
            <a:endParaRPr lang="nl-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A573B32-D19E-4034-99EE-035B02F701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2A2E3E8-A9D7-4255-BEF9-0E18C11EA5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B7460C-A16D-418D-BFB2-82A9ED3FCA2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8895803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A9D098-8F62-4171-81E5-6D704033CA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0C81591-FCDB-440A-9AB2-EE95C45D544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5B70AE1-FDE0-491D-98DA-4F474C420B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5F6F25-C679-4F29-B660-D7FE4CC7249E}" type="datetimeFigureOut">
              <a:rPr lang="nl-NL" smtClean="0"/>
              <a:t>5-5-2026</a:t>
            </a:fld>
            <a:endParaRPr lang="nl-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3883EA7-7347-49E9-A0A6-36C963522C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6C9527E-3C94-4222-9572-E0EDF65800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B7460C-A16D-418D-BFB2-82A9ED3FCA2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0513561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BC6FA7-D33E-4B01-B0A3-56EC7366F3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F9269D-FDBC-4C8A-A2C3-9D837775922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1D43148-D553-493A-AC82-047FF384EEE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2087665-6EBC-4F7D-955A-C85B426B7A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5F6F25-C679-4F29-B660-D7FE4CC7249E}" type="datetimeFigureOut">
              <a:rPr lang="nl-NL" smtClean="0"/>
              <a:t>5-5-2026</a:t>
            </a:fld>
            <a:endParaRPr lang="nl-NL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AB15B79-9C4D-4D40-8F63-8C389D530E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43FC38F-E1DD-4250-9568-51A331ADC2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B7460C-A16D-418D-BFB2-82A9ED3FCA2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8670690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57C52E-A656-4B70-880E-CD0918C4C5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6BB588E-4122-47F9-80D9-4DFEFA42AE8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06AA4CF-1E2E-424F-A875-E098A599AFE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D511EE1-816F-49A5-B671-CCAC5F450B7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C2C4007-2148-4A27-A7D3-143465580A5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9442D03-52E3-4DCA-A764-C2403A8D32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5F6F25-C679-4F29-B660-D7FE4CC7249E}" type="datetimeFigureOut">
              <a:rPr lang="nl-NL" smtClean="0"/>
              <a:t>5-5-2026</a:t>
            </a:fld>
            <a:endParaRPr lang="nl-NL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E24AA25-7A39-49B6-B6FE-17B19F830B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8011B9D-367D-4666-8736-14610B9C97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B7460C-A16D-418D-BFB2-82A9ED3FCA2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7658649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227584-67B0-464F-9D2F-C4AD6697B9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2DC8189-D869-474F-AAA4-185C7C79CA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5F6F25-C679-4F29-B660-D7FE4CC7249E}" type="datetimeFigureOut">
              <a:rPr lang="nl-NL" smtClean="0"/>
              <a:t>5-5-2026</a:t>
            </a:fld>
            <a:endParaRPr lang="nl-NL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E6C8C82-C954-472D-86D4-67A731CD54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8817890-C3AD-4CB9-81A6-DBE27382A1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B7460C-A16D-418D-BFB2-82A9ED3FCA2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35336466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CB61ACC-341F-41D3-A225-E1AD61E03F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5F6F25-C679-4F29-B660-D7FE4CC7249E}" type="datetimeFigureOut">
              <a:rPr lang="nl-NL" smtClean="0"/>
              <a:t>5-5-2026</a:t>
            </a:fld>
            <a:endParaRPr lang="nl-NL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0ECBBE0-3EDF-4235-8342-5DA245CA73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F24F894-9B58-43BC-885B-99122F6383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B7460C-A16D-418D-BFB2-82A9ED3FCA2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8592604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6969E5-0604-40A2-A7F3-5E9CC33515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12F8FB-B5FE-433E-9166-67D1C84375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CA42468-2403-454B-A954-5DB86F0C313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CAAD364-325E-46D5-9134-95F667A83D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5F6F25-C679-4F29-B660-D7FE4CC7249E}" type="datetimeFigureOut">
              <a:rPr lang="nl-NL" smtClean="0"/>
              <a:t>5-5-2026</a:t>
            </a:fld>
            <a:endParaRPr lang="nl-NL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4A4434F-415B-48AE-8D96-2B3080A2BC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77CE3A7-A022-4320-8D04-E4DAA9E222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B7460C-A16D-418D-BFB2-82A9ED3FCA2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22385192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2D297F-3E67-442F-92E1-361F716C93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5251DAB-0C4E-4809-9521-926775EDE63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44DF865-6D31-4798-B37D-4DFBC985865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E388272-07C9-4B9A-8D0A-74FDCD229E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5F6F25-C679-4F29-B660-D7FE4CC7249E}" type="datetimeFigureOut">
              <a:rPr lang="nl-NL" smtClean="0"/>
              <a:t>5-5-2026</a:t>
            </a:fld>
            <a:endParaRPr lang="nl-NL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D90EC2-2FC4-42DB-B104-6E79B104F4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9CFF9B9-620E-475E-A7F8-046F0D636E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B7460C-A16D-418D-BFB2-82A9ED3FCA2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097049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Título y objetos">
  <p:cSld name="1_Título y objetos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1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11"/>
          <p:cNvSpPr txBox="1">
            <a:spLocks noGrp="1"/>
          </p:cNvSpPr>
          <p:nvPr>
            <p:ph type="body" idx="1"/>
          </p:nvPr>
        </p:nvSpPr>
        <p:spPr>
          <a:xfrm>
            <a:off x="838200" y="2044699"/>
            <a:ext cx="10515600" cy="43281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6" name="Google Shape;16;p11"/>
          <p:cNvSpPr txBox="1">
            <a:spLocks noGrp="1"/>
          </p:cNvSpPr>
          <p:nvPr>
            <p:ph type="sldNum" idx="12"/>
          </p:nvPr>
        </p:nvSpPr>
        <p:spPr>
          <a:xfrm>
            <a:off x="11095176" y="6414760"/>
            <a:ext cx="258624" cy="2483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ctr" anchorCtr="0">
            <a:sp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2AF098-9B3E-44F9-BF30-4FD450305E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C09B663-5CCD-47B7-A83B-B0C6CD461E5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EC33425-A5B5-46A5-8605-4D749F355E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5F6F25-C679-4F29-B660-D7FE4CC7249E}" type="datetimeFigureOut">
              <a:rPr lang="nl-NL" smtClean="0"/>
              <a:t>5-5-2026</a:t>
            </a:fld>
            <a:endParaRPr lang="nl-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305906F-8802-4271-96A9-E5913A6A3C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1690B5B-52D9-4DA9-8BDC-9614BB15D6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B7460C-A16D-418D-BFB2-82A9ED3FCA2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2268574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1DB49A1-0964-4E79-A19B-56A4CB24862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9180ECE-DF2D-4982-9D4E-6498BD5806C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C772097-2988-41D3-B924-2150704D18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5F6F25-C679-4F29-B660-D7FE4CC7249E}" type="datetimeFigureOut">
              <a:rPr lang="nl-NL" smtClean="0"/>
              <a:t>5-5-2026</a:t>
            </a:fld>
            <a:endParaRPr lang="nl-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CE843F8-E91C-4534-BF40-F0A14D9498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87ABEF8-351C-4799-BF8E-7805049DCA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B7460C-A16D-418D-BFB2-82A9ED3FCA2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195029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iapositiva de título" type="title">
  <p:cSld name="TITLE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12"/>
          <p:cNvSpPr txBox="1">
            <a:spLocks noGrp="1"/>
          </p:cNvSpPr>
          <p:nvPr>
            <p:ph type="title"/>
          </p:nvPr>
        </p:nvSpPr>
        <p:spPr>
          <a:xfrm>
            <a:off x="1524000" y="1122362"/>
            <a:ext cx="9144000" cy="23876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Calibri"/>
              <a:buNone/>
              <a:defRPr sz="6000"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12"/>
          <p:cNvSpPr txBox="1">
            <a:spLocks noGrp="1"/>
          </p:cNvSpPr>
          <p:nvPr>
            <p:ph type="body" idx="1"/>
          </p:nvPr>
        </p:nvSpPr>
        <p:spPr>
          <a:xfrm>
            <a:off x="1524000" y="3602037"/>
            <a:ext cx="9144000" cy="1655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normAutofit/>
          </a:bodyPr>
          <a:lstStyle>
            <a:lvl1pPr marL="457200" lvl="0" indent="-22860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Calibri"/>
              <a:buNone/>
              <a:defRPr sz="2400"/>
            </a:lvl1pPr>
            <a:lvl2pPr marL="914400" lvl="1" indent="-22860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Calibri"/>
              <a:buNone/>
              <a:defRPr sz="2400"/>
            </a:lvl2pPr>
            <a:lvl3pPr marL="1371600" lvl="2" indent="-22860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Calibri"/>
              <a:buNone/>
              <a:defRPr sz="2400"/>
            </a:lvl3pPr>
            <a:lvl4pPr marL="1828800" lvl="3" indent="-22860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Calibri"/>
              <a:buNone/>
              <a:defRPr sz="2400"/>
            </a:lvl4pPr>
            <a:lvl5pPr marL="2286000" lvl="4" indent="-22860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Calibri"/>
              <a:buNone/>
              <a:defRPr sz="2400"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0" name="Google Shape;20;p12"/>
          <p:cNvSpPr txBox="1">
            <a:spLocks noGrp="1"/>
          </p:cNvSpPr>
          <p:nvPr>
            <p:ph type="sldNum" idx="12"/>
          </p:nvPr>
        </p:nvSpPr>
        <p:spPr>
          <a:xfrm>
            <a:off x="11095176" y="6414760"/>
            <a:ext cx="258624" cy="2483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ctr" anchorCtr="0">
            <a:sp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Encabezado de sección">
  <p:cSld name="Encabezado de sección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14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Calibri"/>
              <a:buNone/>
              <a:defRPr sz="6000"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14"/>
          <p:cNvSpPr txBox="1">
            <a:spLocks noGrp="1"/>
          </p:cNvSpPr>
          <p:nvPr>
            <p:ph type="body" idx="1"/>
          </p:nvPr>
        </p:nvSpPr>
        <p:spPr>
          <a:xfrm>
            <a:off x="831850" y="4589462"/>
            <a:ext cx="10515600" cy="15001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Font typeface="Calibri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Font typeface="Calibri"/>
              <a:buNone/>
              <a:defRPr sz="24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Font typeface="Calibri"/>
              <a:buNone/>
              <a:defRPr sz="24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Font typeface="Calibri"/>
              <a:buNone/>
              <a:defRPr sz="24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Font typeface="Calibri"/>
              <a:buNone/>
              <a:defRPr sz="2400">
                <a:solidFill>
                  <a:srgbClr val="888888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8" name="Google Shape;28;p14"/>
          <p:cNvSpPr txBox="1">
            <a:spLocks noGrp="1"/>
          </p:cNvSpPr>
          <p:nvPr>
            <p:ph type="sldNum" idx="12"/>
          </p:nvPr>
        </p:nvSpPr>
        <p:spPr>
          <a:xfrm>
            <a:off x="11095176" y="6414760"/>
            <a:ext cx="258624" cy="2483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ctr" anchorCtr="0">
            <a:sp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os objetos">
  <p:cSld name="Dos objetos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15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15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2" name="Google Shape;32;p15"/>
          <p:cNvSpPr txBox="1">
            <a:spLocks noGrp="1"/>
          </p:cNvSpPr>
          <p:nvPr>
            <p:ph type="sldNum" idx="12"/>
          </p:nvPr>
        </p:nvSpPr>
        <p:spPr>
          <a:xfrm>
            <a:off x="11095176" y="6414760"/>
            <a:ext cx="258624" cy="2483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ctr" anchorCtr="0">
            <a:sp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ación">
  <p:cSld name="Comparación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16"/>
          <p:cNvSpPr txBox="1">
            <a:spLocks noGrp="1"/>
          </p:cNvSpPr>
          <p:nvPr>
            <p:ph type="title"/>
          </p:nvPr>
        </p:nvSpPr>
        <p:spPr>
          <a:xfrm>
            <a:off x="839787" y="365125"/>
            <a:ext cx="10515601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16"/>
          <p:cNvSpPr txBox="1">
            <a:spLocks noGrp="1"/>
          </p:cNvSpPr>
          <p:nvPr>
            <p:ph type="body" idx="1"/>
          </p:nvPr>
        </p:nvSpPr>
        <p:spPr>
          <a:xfrm>
            <a:off x="839787" y="1681163"/>
            <a:ext cx="5157789" cy="8239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Calibri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Calibri"/>
              <a:buNone/>
              <a:defRPr sz="2400" b="1"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Calibri"/>
              <a:buNone/>
              <a:defRPr sz="2400" b="1"/>
            </a:lvl3pPr>
            <a:lvl4pPr marL="1828800" lvl="3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Calibri"/>
              <a:buNone/>
              <a:defRPr sz="2400" b="1"/>
            </a:lvl4pPr>
            <a:lvl5pPr marL="2286000" lvl="4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Calibri"/>
              <a:buNone/>
              <a:defRPr sz="2400" b="1"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6" name="Google Shape;36;p16"/>
          <p:cNvSpPr txBox="1">
            <a:spLocks noGrp="1"/>
          </p:cNvSpPr>
          <p:nvPr>
            <p:ph type="body" idx="2"/>
          </p:nvPr>
        </p:nvSpPr>
        <p:spPr>
          <a:xfrm>
            <a:off x="6172200" y="1681163"/>
            <a:ext cx="5183188" cy="8239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b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7" name="Google Shape;37;p16"/>
          <p:cNvSpPr txBox="1">
            <a:spLocks noGrp="1"/>
          </p:cNvSpPr>
          <p:nvPr>
            <p:ph type="sldNum" idx="12"/>
          </p:nvPr>
        </p:nvSpPr>
        <p:spPr>
          <a:xfrm>
            <a:off x="11095176" y="6414760"/>
            <a:ext cx="258624" cy="2483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ctr" anchorCtr="0">
            <a:sp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olo el título">
  <p:cSld name="Solo el título">
    <p:spTree>
      <p:nvGrpSpPr>
        <p:cNvPr id="1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17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40" name="Google Shape;40;p17"/>
          <p:cNvSpPr txBox="1">
            <a:spLocks noGrp="1"/>
          </p:cNvSpPr>
          <p:nvPr>
            <p:ph type="sldNum" idx="12"/>
          </p:nvPr>
        </p:nvSpPr>
        <p:spPr>
          <a:xfrm>
            <a:off x="11095176" y="6414760"/>
            <a:ext cx="258624" cy="2483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ctr" anchorCtr="0">
            <a:sp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En blanco">
  <p:cSld name="En blanco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8"/>
          <p:cNvSpPr txBox="1">
            <a:spLocks noGrp="1"/>
          </p:cNvSpPr>
          <p:nvPr>
            <p:ph type="sldNum" idx="12"/>
          </p:nvPr>
        </p:nvSpPr>
        <p:spPr>
          <a:xfrm>
            <a:off x="11095176" y="6414760"/>
            <a:ext cx="258624" cy="2483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ctr" anchorCtr="0">
            <a:sp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ido con título">
  <p:cSld name="Contenido con título"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19"/>
          <p:cNvSpPr txBox="1">
            <a:spLocks noGrp="1"/>
          </p:cNvSpPr>
          <p:nvPr>
            <p:ph type="title"/>
          </p:nvPr>
        </p:nvSpPr>
        <p:spPr>
          <a:xfrm>
            <a:off x="839787" y="457200"/>
            <a:ext cx="3932239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45" name="Google Shape;45;p19"/>
          <p:cNvSpPr txBox="1">
            <a:spLocks noGrp="1"/>
          </p:cNvSpPr>
          <p:nvPr>
            <p:ph type="body" idx="1"/>
          </p:nvPr>
        </p:nvSpPr>
        <p:spPr>
          <a:xfrm>
            <a:off x="5183187" y="987425"/>
            <a:ext cx="6172201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3200"/>
              <a:buChar char="•"/>
              <a:defRPr sz="3200"/>
            </a:lvl1pPr>
            <a:lvl2pPr marL="914400" lvl="1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3200"/>
              <a:buChar char="•"/>
              <a:defRPr sz="3200"/>
            </a:lvl2pPr>
            <a:lvl3pPr marL="1371600" lvl="2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3200"/>
              <a:buChar char="•"/>
              <a:defRPr sz="3200"/>
            </a:lvl3pPr>
            <a:lvl4pPr marL="1828800" lvl="3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3200"/>
              <a:buChar char="•"/>
              <a:defRPr sz="3200"/>
            </a:lvl4pPr>
            <a:lvl5pPr marL="2286000" lvl="4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3200"/>
              <a:buChar char="•"/>
              <a:defRPr sz="3200"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6" name="Google Shape;46;p19"/>
          <p:cNvSpPr txBox="1">
            <a:spLocks noGrp="1"/>
          </p:cNvSpPr>
          <p:nvPr>
            <p:ph type="body" idx="2"/>
          </p:nvPr>
        </p:nvSpPr>
        <p:spPr>
          <a:xfrm>
            <a:off x="839787" y="2057400"/>
            <a:ext cx="3932239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7" name="Google Shape;47;p19"/>
          <p:cNvSpPr txBox="1">
            <a:spLocks noGrp="1"/>
          </p:cNvSpPr>
          <p:nvPr>
            <p:ph type="sldNum" idx="12"/>
          </p:nvPr>
        </p:nvSpPr>
        <p:spPr>
          <a:xfrm>
            <a:off x="11095176" y="6414760"/>
            <a:ext cx="258624" cy="2483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ctr" anchorCtr="0">
            <a:sp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‹nr.›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13.xml"/><Relationship Id="rId7" Type="http://schemas.openxmlformats.org/officeDocument/2006/relationships/slideLayout" Target="../slideLayouts/slideLayout17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1.xml"/><Relationship Id="rId6" Type="http://schemas.openxmlformats.org/officeDocument/2006/relationships/slideLayout" Target="../slideLayouts/slideLayout16.xml"/><Relationship Id="rId11" Type="http://schemas.openxmlformats.org/officeDocument/2006/relationships/slideLayout" Target="../slideLayouts/slideLayout21.xml"/><Relationship Id="rId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20.xml"/><Relationship Id="rId4" Type="http://schemas.openxmlformats.org/officeDocument/2006/relationships/slideLayout" Target="../slideLayouts/slideLayout14.xml"/><Relationship Id="rId9" Type="http://schemas.openxmlformats.org/officeDocument/2006/relationships/slideLayout" Target="../slideLayouts/slideLayout1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9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Calibri"/>
              <a:buNone/>
              <a:defRPr sz="4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Calibri"/>
              <a:buNone/>
              <a:defRPr sz="4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Calibri"/>
              <a:buNone/>
              <a:defRPr sz="4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Calibri"/>
              <a:buNone/>
              <a:defRPr sz="4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Calibri"/>
              <a:buNone/>
              <a:defRPr sz="4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Calibri"/>
              <a:buNone/>
              <a:defRPr sz="4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Calibri"/>
              <a:buNone/>
              <a:defRPr sz="4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Calibri"/>
              <a:buNone/>
              <a:defRPr sz="4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Calibri"/>
              <a:buNone/>
              <a:defRPr sz="4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p9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9"/>
          <p:cNvSpPr txBox="1">
            <a:spLocks noGrp="1"/>
          </p:cNvSpPr>
          <p:nvPr>
            <p:ph type="sldNum" idx="12"/>
          </p:nvPr>
        </p:nvSpPr>
        <p:spPr>
          <a:xfrm>
            <a:off x="11095176" y="6414760"/>
            <a:ext cx="258624" cy="2483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ctr" anchorCtr="0">
            <a:sp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‹nr.›</a:t>
            </a:fld>
            <a:endParaRPr sz="1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2E9FCD4-4292-40C3-BFAF-FA7A5BDB54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457DCC2-100D-4B6C-ACFD-F22D0428C94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2D0A097-8E74-418F-A984-69B08DBF1B7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5F6F25-C679-4F29-B660-D7FE4CC7249E}" type="datetimeFigureOut">
              <a:rPr lang="nl-NL" smtClean="0"/>
              <a:t>5-5-2026</a:t>
            </a:fld>
            <a:endParaRPr lang="nl-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974E84A-8BCE-4103-85F7-B64AD255B60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A6739C-4E02-4D1A-A561-F367A2D5465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B7460C-A16D-418D-BFB2-82A9ED3FCA2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179304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gradFill>
            <a:gsLst>
              <a:gs pos="0">
                <a:srgbClr val="D4E5F5"/>
              </a:gs>
              <a:gs pos="100000">
                <a:srgbClr val="70A4D5"/>
              </a:gs>
            </a:gsLst>
            <a:lin ang="5400012" scaled="0"/>
          </a:gradFill>
          <a:ln w="9525" cap="flat" cmpd="sng">
            <a:solidFill>
              <a:schemeClr val="accent1"/>
            </a:solidFill>
            <a:prstDash val="solid"/>
            <a:miter lim="8000"/>
            <a:headEnd type="none" w="sm" len="sm"/>
            <a:tailEnd type="none" w="sm" len="sm"/>
          </a:ln>
          <a:effectLst>
            <a:outerShdw blurRad="63500" dist="19050" dir="5400000" rotWithShape="0">
              <a:srgbClr val="000000">
                <a:alpha val="62352"/>
              </a:srgbClr>
            </a:outerShdw>
            <a:reflection endPos="30000" dist="38100" dir="5400000" fadeDir="5400012" sy="-100000" algn="bl" rotWithShape="0"/>
          </a:effectLst>
        </p:spPr>
        <p:txBody>
          <a:bodyPr spcFirstLastPara="1" wrap="square" lIns="45700" tIns="45700" rIns="45700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Calibri"/>
              <a:buNone/>
            </a:pPr>
            <a:endParaRPr sz="180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8" name="Google Shape;58;p1"/>
          <p:cNvSpPr txBox="1">
            <a:spLocks noGrp="1"/>
          </p:cNvSpPr>
          <p:nvPr>
            <p:ph type="title"/>
          </p:nvPr>
        </p:nvSpPr>
        <p:spPr>
          <a:xfrm>
            <a:off x="6568477" y="2501900"/>
            <a:ext cx="4645200" cy="294295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b" anchorCtr="0">
            <a:normAutofit fontScale="90000"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100"/>
              <a:buFont typeface="Calibri"/>
              <a:buNone/>
            </a:pPr>
            <a:br>
              <a:rPr lang="en-US" sz="3200" b="1" dirty="0">
                <a:solidFill>
                  <a:schemeClr val="lt1"/>
                </a:solidFill>
              </a:rPr>
            </a:br>
            <a:br>
              <a:rPr lang="en-US" sz="3200" b="1" dirty="0">
                <a:solidFill>
                  <a:schemeClr val="lt1"/>
                </a:solidFill>
              </a:rPr>
            </a:br>
            <a:br>
              <a:rPr lang="en-US" sz="3200" b="1" dirty="0">
                <a:solidFill>
                  <a:schemeClr val="lt1"/>
                </a:solidFill>
              </a:rPr>
            </a:br>
            <a:br>
              <a:rPr lang="en-US" sz="3200" b="1" dirty="0">
                <a:solidFill>
                  <a:schemeClr val="lt1"/>
                </a:solidFill>
              </a:rPr>
            </a:br>
            <a:br>
              <a:rPr lang="en-US" sz="3200" b="1" dirty="0">
                <a:solidFill>
                  <a:schemeClr val="lt1"/>
                </a:solidFill>
              </a:rPr>
            </a:br>
            <a:br>
              <a:rPr lang="en-US" sz="3200" b="1" dirty="0">
                <a:solidFill>
                  <a:schemeClr val="lt1"/>
                </a:solidFill>
              </a:rPr>
            </a:br>
            <a:br>
              <a:rPr lang="en-US" sz="3200" b="1" dirty="0">
                <a:solidFill>
                  <a:schemeClr val="lt1"/>
                </a:solidFill>
              </a:rPr>
            </a:br>
            <a:r>
              <a:rPr lang="en-US" sz="3200" b="1" dirty="0">
                <a:solidFill>
                  <a:schemeClr val="lt1"/>
                </a:solidFill>
              </a:rPr>
              <a:t>ETPP Annual meeting</a:t>
            </a:r>
            <a:br>
              <a:rPr lang="en-US" sz="3200" b="1" dirty="0">
                <a:solidFill>
                  <a:schemeClr val="lt1"/>
                </a:solidFill>
              </a:rPr>
            </a:br>
            <a:r>
              <a:rPr lang="en-US" sz="3200" b="1" dirty="0">
                <a:solidFill>
                  <a:schemeClr val="lt1"/>
                </a:solidFill>
              </a:rPr>
              <a:t>5-7 May 2026</a:t>
            </a:r>
            <a:br>
              <a:rPr lang="en-US" sz="3200" b="1" dirty="0">
                <a:solidFill>
                  <a:schemeClr val="lt1"/>
                </a:solidFill>
              </a:rPr>
            </a:br>
            <a:br>
              <a:rPr lang="en-US" sz="3200" b="1" dirty="0">
                <a:solidFill>
                  <a:schemeClr val="lt1"/>
                </a:solidFill>
              </a:rPr>
            </a:br>
            <a:br>
              <a:rPr lang="en-US" sz="2000" b="1" dirty="0">
                <a:solidFill>
                  <a:schemeClr val="lt1"/>
                </a:solidFill>
              </a:rPr>
            </a:br>
            <a:r>
              <a:rPr lang="en-US" sz="2000" b="1" dirty="0">
                <a:solidFill>
                  <a:schemeClr val="lt1"/>
                </a:solidFill>
              </a:rPr>
              <a:t>Progress update</a:t>
            </a:r>
            <a:br>
              <a:rPr lang="en-US" sz="3400" b="1" dirty="0">
                <a:solidFill>
                  <a:schemeClr val="lt1"/>
                </a:solidFill>
              </a:rPr>
            </a:br>
            <a:endParaRPr sz="6100" dirty="0">
              <a:solidFill>
                <a:schemeClr val="lt1"/>
              </a:solidFill>
            </a:endParaRPr>
          </a:p>
        </p:txBody>
      </p:sp>
      <p:sp>
        <p:nvSpPr>
          <p:cNvPr id="59" name="Google Shape;59;p1"/>
          <p:cNvSpPr txBox="1">
            <a:spLocks noGrp="1"/>
          </p:cNvSpPr>
          <p:nvPr>
            <p:ph type="body" idx="1"/>
          </p:nvPr>
        </p:nvSpPr>
        <p:spPr>
          <a:xfrm>
            <a:off x="7077702" y="5537117"/>
            <a:ext cx="4645251" cy="11478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None/>
            </a:pPr>
            <a:r>
              <a:rPr kumimoji="0" lang="en-US" sz="1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rPr>
              <a:t>ET-PP WP2: governance and legal aspects</a:t>
            </a:r>
            <a:br>
              <a:rPr kumimoji="0" lang="en-US" sz="1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rPr>
            </a:br>
            <a:r>
              <a:rPr kumimoji="0" lang="en-US" sz="1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rPr>
              <a:t>Miriam Roelofs, WP2 work package leader </a:t>
            </a:r>
            <a:endParaRPr dirty="0"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FFFFFF"/>
              </a:buClr>
              <a:buSzPts val="2000"/>
              <a:buNone/>
            </a:pPr>
            <a:r>
              <a:rPr lang="en-US" sz="2000" dirty="0">
                <a:solidFill>
                  <a:srgbClr val="FFFFFF"/>
                </a:solidFill>
              </a:rPr>
              <a:t>Grant agreement: Nº 101079696</a:t>
            </a:r>
            <a:endParaRPr dirty="0"/>
          </a:p>
        </p:txBody>
      </p:sp>
      <p:sp>
        <p:nvSpPr>
          <p:cNvPr id="60" name="Google Shape;60;p1"/>
          <p:cNvSpPr/>
          <p:nvPr/>
        </p:nvSpPr>
        <p:spPr>
          <a:xfrm flipH="1">
            <a:off x="0" y="0"/>
            <a:ext cx="6172783" cy="6858001"/>
          </a:xfrm>
          <a:custGeom>
            <a:avLst/>
            <a:gdLst/>
            <a:ahLst/>
            <a:cxnLst/>
            <a:rect l="l" t="t" r="r" b="b"/>
            <a:pathLst>
              <a:path w="21600" h="21600" extrusionOk="0">
                <a:moveTo>
                  <a:pt x="21600" y="0"/>
                </a:moveTo>
                <a:lnTo>
                  <a:pt x="242" y="0"/>
                </a:lnTo>
                <a:lnTo>
                  <a:pt x="123" y="841"/>
                </a:lnTo>
                <a:cubicBezTo>
                  <a:pt x="42" y="1562"/>
                  <a:pt x="0" y="2293"/>
                  <a:pt x="0" y="3033"/>
                </a:cubicBezTo>
                <a:cubicBezTo>
                  <a:pt x="0" y="10800"/>
                  <a:pt x="4591" y="17602"/>
                  <a:pt x="11464" y="21361"/>
                </a:cubicBezTo>
                <a:lnTo>
                  <a:pt x="11925" y="21600"/>
                </a:lnTo>
                <a:lnTo>
                  <a:pt x="21600" y="21600"/>
                </a:lnTo>
                <a:close/>
              </a:path>
            </a:pathLst>
          </a:custGeom>
          <a:solidFill>
            <a:srgbClr val="FFFFFF">
              <a:alpha val="80000"/>
            </a:srgbClr>
          </a:solidFill>
          <a:ln>
            <a:noFill/>
          </a:ln>
        </p:spPr>
        <p:txBody>
          <a:bodyPr spcFirstLastPara="1" wrap="square" lIns="45700" tIns="45700" rIns="45700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Calibri"/>
              <a:buNone/>
            </a:pPr>
            <a:endParaRPr sz="180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1" name="Google Shape;61;p1"/>
          <p:cNvSpPr/>
          <p:nvPr/>
        </p:nvSpPr>
        <p:spPr>
          <a:xfrm>
            <a:off x="0" y="0"/>
            <a:ext cx="6024155" cy="6858001"/>
          </a:xfrm>
          <a:custGeom>
            <a:avLst/>
            <a:gdLst/>
            <a:ahLst/>
            <a:cxnLst/>
            <a:rect l="l" t="t" r="r" b="b"/>
            <a:pathLst>
              <a:path w="21600" h="21600" extrusionOk="0">
                <a:moveTo>
                  <a:pt x="0" y="0"/>
                </a:moveTo>
                <a:lnTo>
                  <a:pt x="21348" y="0"/>
                </a:lnTo>
                <a:lnTo>
                  <a:pt x="21477" y="895"/>
                </a:lnTo>
                <a:cubicBezTo>
                  <a:pt x="21558" y="1598"/>
                  <a:pt x="21600" y="2311"/>
                  <a:pt x="21600" y="3033"/>
                </a:cubicBezTo>
                <a:cubicBezTo>
                  <a:pt x="21600" y="10972"/>
                  <a:pt x="16563" y="17877"/>
                  <a:pt x="9143" y="21418"/>
                </a:cubicBezTo>
                <a:lnTo>
                  <a:pt x="8738" y="21600"/>
                </a:lnTo>
                <a:lnTo>
                  <a:pt x="0" y="2160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45700" tIns="45700" rIns="45700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Calibri"/>
              <a:buNone/>
            </a:pPr>
            <a:endParaRPr sz="180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62" name="Google Shape;62;p1" descr="Imagen 13"/>
          <p:cNvPicPr preferRelativeResize="0"/>
          <p:nvPr/>
        </p:nvPicPr>
        <p:blipFill rotWithShape="1">
          <a:blip r:embed="rId3">
            <a:alphaModFix/>
          </a:blip>
          <a:srcRect l="15989" r="16111"/>
          <a:stretch/>
        </p:blipFill>
        <p:spPr>
          <a:xfrm>
            <a:off x="419381" y="781645"/>
            <a:ext cx="4047844" cy="394965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"/>
          <p:cNvSpPr txBox="1"/>
          <p:nvPr/>
        </p:nvSpPr>
        <p:spPr>
          <a:xfrm>
            <a:off x="68223" y="15702"/>
            <a:ext cx="5912902" cy="3330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08080"/>
              </a:buClr>
              <a:buSzPts val="1800"/>
              <a:buFont typeface="Calibri"/>
              <a:buNone/>
            </a:pPr>
            <a:r>
              <a:rPr lang="en-US" sz="1800" b="1" i="0" u="none" strike="noStrike" cap="none">
                <a:solidFill>
                  <a:srgbClr val="808080"/>
                </a:solidFill>
                <a:latin typeface="Calibri"/>
                <a:ea typeface="Calibri"/>
                <a:cs typeface="Calibri"/>
                <a:sym typeface="Calibri"/>
              </a:rPr>
              <a:t>Project: 101079696 — ET-PP — HORIZON-INFRA-2021-DEV-02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" name="Google Shape;64;p1"/>
          <p:cNvSpPr txBox="1"/>
          <p:nvPr/>
        </p:nvSpPr>
        <p:spPr>
          <a:xfrm>
            <a:off x="267587" y="5537117"/>
            <a:ext cx="2971018" cy="7013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08080"/>
              </a:buClr>
              <a:buSzPts val="1800"/>
              <a:buFont typeface="Calibri"/>
              <a:buNone/>
            </a:pPr>
            <a:r>
              <a:rPr lang="en-US" sz="1800" b="1" i="0" u="none" strike="noStrike" cap="none">
                <a:solidFill>
                  <a:srgbClr val="808080"/>
                </a:solidFill>
                <a:latin typeface="Calibri"/>
                <a:ea typeface="Calibri"/>
                <a:cs typeface="Calibri"/>
                <a:sym typeface="Calibri"/>
              </a:rPr>
              <a:t>Horizon Europe: Coordination 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808080"/>
              </a:buClr>
              <a:buSzPts val="1800"/>
              <a:buFont typeface="Calibri"/>
              <a:buNone/>
            </a:pPr>
            <a:r>
              <a:rPr lang="en-US" sz="1800" b="1" i="0" u="none" strike="noStrike" cap="none">
                <a:solidFill>
                  <a:srgbClr val="808080"/>
                </a:solidFill>
                <a:latin typeface="Calibri"/>
                <a:ea typeface="Calibri"/>
                <a:cs typeface="Calibri"/>
                <a:sym typeface="Calibri"/>
              </a:rPr>
              <a:t>and Support Actions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65" name="Google Shape;65;p1" title="03_ET_vertical-for_light_backgrounds_and_digital purposes.jpg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9307275" y="208675"/>
            <a:ext cx="2649352" cy="252538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Title 27">
            <a:extLst>
              <a:ext uri="{FF2B5EF4-FFF2-40B4-BE49-F238E27FC236}">
                <a16:creationId xmlns:a16="http://schemas.microsoft.com/office/drawing/2014/main" id="{97949F3B-6020-4AE0-B152-55162480FC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5350" y="461352"/>
            <a:ext cx="10515600" cy="764381"/>
          </a:xfrm>
        </p:spPr>
        <p:txBody>
          <a:bodyPr>
            <a:normAutofit/>
          </a:bodyPr>
          <a:lstStyle/>
          <a:p>
            <a:r>
              <a:rPr lang="nl-NL" sz="3200" b="1" dirty="0">
                <a:solidFill>
                  <a:srgbClr val="1318F5"/>
                </a:solidFill>
                <a:latin typeface="+mn-lt"/>
                <a:cs typeface="Schibsted Grotesk" pitchFamily="2" charset="0"/>
              </a:rPr>
              <a:t>ET-PP WP2 </a:t>
            </a:r>
            <a:r>
              <a:rPr lang="nl-NL" sz="3200" b="1" dirty="0" err="1">
                <a:solidFill>
                  <a:srgbClr val="1318F5"/>
                </a:solidFill>
                <a:latin typeface="+mn-lt"/>
                <a:cs typeface="Schibsted Grotesk" pitchFamily="2" charset="0"/>
              </a:rPr>
              <a:t>Governance</a:t>
            </a:r>
            <a:r>
              <a:rPr lang="nl-NL" sz="3200" b="1" dirty="0">
                <a:solidFill>
                  <a:srgbClr val="1318F5"/>
                </a:solidFill>
                <a:latin typeface="+mn-lt"/>
                <a:cs typeface="Schibsted Grotesk" pitchFamily="2" charset="0"/>
              </a:rPr>
              <a:t> and </a:t>
            </a:r>
            <a:r>
              <a:rPr lang="nl-NL" sz="3200" b="1" dirty="0" err="1">
                <a:solidFill>
                  <a:srgbClr val="1318F5"/>
                </a:solidFill>
                <a:latin typeface="+mn-lt"/>
                <a:cs typeface="Schibsted Grotesk" pitchFamily="2" charset="0"/>
              </a:rPr>
              <a:t>legal</a:t>
            </a:r>
            <a:r>
              <a:rPr lang="nl-NL" sz="3200" b="1" dirty="0">
                <a:solidFill>
                  <a:srgbClr val="1318F5"/>
                </a:solidFill>
                <a:latin typeface="+mn-lt"/>
                <a:cs typeface="Schibsted Grotesk" pitchFamily="2" charset="0"/>
              </a:rPr>
              <a:t> </a:t>
            </a:r>
            <a:r>
              <a:rPr lang="nl-NL" sz="3200" b="1" dirty="0" err="1">
                <a:solidFill>
                  <a:srgbClr val="1318F5"/>
                </a:solidFill>
                <a:latin typeface="+mn-lt"/>
                <a:cs typeface="Schibsted Grotesk" pitchFamily="2" charset="0"/>
              </a:rPr>
              <a:t>aspects</a:t>
            </a:r>
            <a:endParaRPr lang="nl-NL" sz="3200" b="1" dirty="0">
              <a:solidFill>
                <a:srgbClr val="1318F5"/>
              </a:solidFill>
              <a:latin typeface="+mn-lt"/>
              <a:cs typeface="Schibsted Grotesk" pitchFamily="2" charset="0"/>
            </a:endParaRPr>
          </a:p>
        </p:txBody>
      </p:sp>
      <p:sp>
        <p:nvSpPr>
          <p:cNvPr id="29" name="Content Placeholder 28">
            <a:extLst>
              <a:ext uri="{FF2B5EF4-FFF2-40B4-BE49-F238E27FC236}">
                <a16:creationId xmlns:a16="http://schemas.microsoft.com/office/drawing/2014/main" id="{B15364EE-EA70-425E-B039-07BF9BEF4B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8600" y="1387930"/>
            <a:ext cx="11125200" cy="4661806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endParaRPr lang="nl-NL" sz="1700" b="1" i="0" u="none" strike="noStrike" baseline="0" dirty="0">
              <a:solidFill>
                <a:srgbClr val="1317F5"/>
              </a:solidFill>
              <a:latin typeface="Calibri" panose="020F0502020204030204" pitchFamily="34" charset="0"/>
            </a:endParaRPr>
          </a:p>
          <a:p>
            <a:pPr marL="0" indent="0">
              <a:buNone/>
            </a:pPr>
            <a:r>
              <a:rPr lang="nl-NL" sz="1700" b="1" i="0" u="none" strike="noStrike" baseline="0" dirty="0">
                <a:latin typeface="Calibri" panose="020F0502020204030204" pitchFamily="34" charset="0"/>
              </a:rPr>
              <a:t>Lead Nikhef</a:t>
            </a:r>
            <a:r>
              <a:rPr lang="nl-NL" sz="1700" b="1" i="0" u="none" strike="noStrike" baseline="0" dirty="0">
                <a:solidFill>
                  <a:srgbClr val="006FC0"/>
                </a:solidFill>
                <a:latin typeface="Calibri" panose="020F0502020204030204" pitchFamily="34" charset="0"/>
              </a:rPr>
              <a:t>, </a:t>
            </a:r>
            <a:r>
              <a:rPr lang="nl-NL" sz="1700" b="0" i="0" u="none" strike="noStrike" baseline="0" dirty="0">
                <a:solidFill>
                  <a:srgbClr val="131313"/>
                </a:solidFill>
                <a:latin typeface="Calibri" panose="020F0502020204030204" pitchFamily="34" charset="0"/>
              </a:rPr>
              <a:t>INFN, STFC</a:t>
            </a:r>
          </a:p>
          <a:p>
            <a:r>
              <a:rPr lang="nl-NL" sz="1700" b="0" i="0" u="none" strike="noStrike" baseline="0" dirty="0">
                <a:solidFill>
                  <a:srgbClr val="131313"/>
                </a:solidFill>
                <a:latin typeface="Calibri" panose="020F0502020204030204" pitchFamily="34" charset="0"/>
              </a:rPr>
              <a:t>Nikhef team:   Miriam Roelofs, Hans Chang</a:t>
            </a:r>
          </a:p>
          <a:p>
            <a:r>
              <a:rPr lang="it-IT" sz="1700" b="0" i="0" u="none" strike="noStrike" baseline="0" dirty="0">
                <a:solidFill>
                  <a:srgbClr val="131313"/>
                </a:solidFill>
                <a:latin typeface="Calibri" panose="020F0502020204030204" pitchFamily="34" charset="0"/>
              </a:rPr>
              <a:t>INFN team:      Monique Bossi, Federico Ferrini</a:t>
            </a:r>
          </a:p>
          <a:p>
            <a:r>
              <a:rPr lang="pl-PL" sz="17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STFC team:      Laura Woodward, Jamie Parkin</a:t>
            </a:r>
            <a:endParaRPr lang="nl-NL" sz="1700" b="0" i="0" u="none" strike="noStrike" baseline="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nl-NL" sz="1700" b="1" i="0" u="none" strike="noStrike" baseline="0" dirty="0" err="1">
                <a:latin typeface="Calibri" panose="020F0502020204030204" pitchFamily="34" charset="0"/>
              </a:rPr>
              <a:t>Invitation</a:t>
            </a:r>
            <a:r>
              <a:rPr lang="nl-NL" sz="1700" b="1" i="0" u="none" strike="noStrike" baseline="0" dirty="0">
                <a:latin typeface="Calibri" panose="020F0502020204030204" pitchFamily="34" charset="0"/>
              </a:rPr>
              <a:t> </a:t>
            </a:r>
            <a:r>
              <a:rPr lang="nl-NL" sz="1700" b="1" i="0" u="none" strike="noStrike" baseline="0" dirty="0" err="1">
                <a:latin typeface="Calibri" panose="020F0502020204030204" pitchFamily="34" charset="0"/>
              </a:rPr>
              <a:t>to</a:t>
            </a:r>
            <a:r>
              <a:rPr lang="nl-NL" sz="1700" b="1" i="0" u="none" strike="noStrike" baseline="0" dirty="0">
                <a:latin typeface="Calibri" panose="020F0502020204030204" pitchFamily="34" charset="0"/>
              </a:rPr>
              <a:t>: </a:t>
            </a:r>
            <a:r>
              <a:rPr lang="nl-NL" sz="1700" b="0" i="1" u="none" strike="noStrike" baseline="0" dirty="0">
                <a:latin typeface="Calibri" panose="020F0502020204030204" pitchFamily="34" charset="0"/>
              </a:rPr>
              <a:t>ETO </a:t>
            </a:r>
            <a:r>
              <a:rPr lang="nl-NL" sz="1700" b="0" i="1" u="none" strike="noStrike" baseline="0" dirty="0" err="1">
                <a:latin typeface="Calibri" panose="020F0502020204030204" pitchFamily="34" charset="0"/>
              </a:rPr>
              <a:t>directorate</a:t>
            </a:r>
            <a:r>
              <a:rPr lang="nl-NL" sz="1700" b="0" i="1" u="none" strike="noStrike" baseline="0" dirty="0">
                <a:latin typeface="Calibri" panose="020F0502020204030204" pitchFamily="34" charset="0"/>
              </a:rPr>
              <a:t> (Fernando Ferroni), </a:t>
            </a:r>
            <a:r>
              <a:rPr lang="nl-NL" sz="1700" b="0" i="1" u="none" strike="noStrike" baseline="0" dirty="0" err="1">
                <a:latin typeface="Calibri" panose="020F0502020204030204" pitchFamily="34" charset="0"/>
              </a:rPr>
              <a:t>secretary</a:t>
            </a:r>
            <a:r>
              <a:rPr lang="nl-NL" sz="1700" b="0" i="1" u="none" strike="noStrike" baseline="0" dirty="0">
                <a:latin typeface="Calibri" panose="020F0502020204030204" pitchFamily="34" charset="0"/>
              </a:rPr>
              <a:t> BGR (Jerome </a:t>
            </a:r>
            <a:r>
              <a:rPr lang="nl-NL" sz="1700" b="0" i="1" u="none" strike="noStrike" baseline="0" dirty="0" err="1">
                <a:latin typeface="Calibri" panose="020F0502020204030204" pitchFamily="34" charset="0"/>
              </a:rPr>
              <a:t>Pourbaix</a:t>
            </a:r>
            <a:r>
              <a:rPr lang="nl-NL" sz="1700" b="0" i="1" u="none" strike="noStrike" baseline="0" dirty="0">
                <a:latin typeface="Calibri" panose="020F0502020204030204" pitchFamily="34" charset="0"/>
              </a:rPr>
              <a:t>)</a:t>
            </a:r>
          </a:p>
          <a:p>
            <a:endParaRPr lang="nl-NL" sz="1700" b="0" i="1" u="none" strike="noStrike" baseline="0" dirty="0">
              <a:latin typeface="Calibri" panose="020F0502020204030204" pitchFamily="34" charset="0"/>
            </a:endParaRPr>
          </a:p>
          <a:p>
            <a:pPr marL="0" indent="0">
              <a:buNone/>
            </a:pPr>
            <a:r>
              <a:rPr lang="en-US" sz="1700" b="1" i="0" u="none" strike="noStrike" baseline="0" dirty="0">
                <a:latin typeface="Calibri" panose="020F0502020204030204" pitchFamily="34" charset="0"/>
              </a:rPr>
              <a:t>Interaction with ET Board of Governmental Representatives</a:t>
            </a:r>
          </a:p>
          <a:p>
            <a:pPr lvl="1"/>
            <a:r>
              <a:rPr lang="en-US" sz="1700" b="0" i="0" u="none" strike="noStrike" baseline="0" dirty="0">
                <a:solidFill>
                  <a:srgbClr val="131313"/>
                </a:solidFill>
                <a:latin typeface="Calibri" panose="020F0502020204030204" pitchFamily="34" charset="0"/>
              </a:rPr>
              <a:t>Input for discussions and interactions with BGR on governance requirements</a:t>
            </a:r>
          </a:p>
          <a:p>
            <a:pPr lvl="1"/>
            <a:r>
              <a:rPr lang="en-US" sz="1700" b="0" i="0" u="none" strike="noStrike" baseline="0" dirty="0">
                <a:solidFill>
                  <a:srgbClr val="131313"/>
                </a:solidFill>
                <a:latin typeface="Calibri" panose="020F0502020204030204" pitchFamily="34" charset="0"/>
              </a:rPr>
              <a:t>Information and support to BGR on preferred governance model and legal entity</a:t>
            </a:r>
            <a:endParaRPr lang="en-US" sz="1700" dirty="0">
              <a:solidFill>
                <a:srgbClr val="131313"/>
              </a:solidFill>
              <a:latin typeface="Calibri" panose="020F0502020204030204" pitchFamily="34" charset="0"/>
            </a:endParaRPr>
          </a:p>
          <a:p>
            <a:pPr lvl="1"/>
            <a:endParaRPr lang="en-US" sz="1700" b="0" i="0" u="none" strike="noStrike" baseline="0" dirty="0">
              <a:solidFill>
                <a:srgbClr val="131313"/>
              </a:solidFill>
              <a:latin typeface="Calibri" panose="020F0502020204030204" pitchFamily="34" charset="0"/>
            </a:endParaRPr>
          </a:p>
          <a:p>
            <a:pPr marL="0" indent="0">
              <a:buNone/>
            </a:pPr>
            <a:r>
              <a:rPr lang="en-US" sz="1700" b="1" i="0" u="none" strike="noStrike" baseline="0" dirty="0">
                <a:solidFill>
                  <a:srgbClr val="131313"/>
                </a:solidFill>
                <a:latin typeface="Calibri" panose="020F0502020204030204" pitchFamily="34" charset="0"/>
              </a:rPr>
              <a:t>Interaction with ETO direct</a:t>
            </a:r>
            <a:r>
              <a:rPr lang="en-US" sz="1700" b="1" dirty="0">
                <a:solidFill>
                  <a:srgbClr val="131313"/>
                </a:solidFill>
                <a:latin typeface="Calibri" panose="020F0502020204030204" pitchFamily="34" charset="0"/>
              </a:rPr>
              <a:t>orate and ET Coordinators</a:t>
            </a:r>
            <a:endParaRPr lang="en-US" sz="1700" b="1" i="0" u="none" strike="noStrike" baseline="0" dirty="0">
              <a:solidFill>
                <a:srgbClr val="131313"/>
              </a:solidFill>
              <a:latin typeface="Calibri" panose="020F0502020204030204" pitchFamily="34" charset="0"/>
            </a:endParaRPr>
          </a:p>
          <a:p>
            <a:endParaRPr lang="en-US" sz="1700" b="1" i="0" u="none" strike="noStrike" baseline="0" dirty="0">
              <a:latin typeface="Calibri" panose="020F0502020204030204" pitchFamily="34" charset="0"/>
            </a:endParaRPr>
          </a:p>
          <a:p>
            <a:pPr marL="0" indent="0">
              <a:buNone/>
            </a:pPr>
            <a:r>
              <a:rPr lang="en-US" sz="1700" b="1" i="0" u="none" strike="noStrike" baseline="0" dirty="0">
                <a:latin typeface="Calibri" panose="020F0502020204030204" pitchFamily="34" charset="0"/>
              </a:rPr>
              <a:t>Exchange with other INFRADEV </a:t>
            </a:r>
            <a:r>
              <a:rPr lang="en-US" sz="1700" b="1" i="0" u="none" strike="noStrike" baseline="0" dirty="0" err="1">
                <a:latin typeface="Calibri" panose="020F0502020204030204" pitchFamily="34" charset="0"/>
              </a:rPr>
              <a:t>workpackages</a:t>
            </a:r>
            <a:r>
              <a:rPr lang="en-US" sz="1700" b="1" i="0" u="none" strike="noStrike" baseline="0" dirty="0">
                <a:latin typeface="Calibri" panose="020F0502020204030204" pitchFamily="34" charset="0"/>
              </a:rPr>
              <a:t>:</a:t>
            </a:r>
          </a:p>
          <a:p>
            <a:r>
              <a:rPr lang="nl-NL" sz="1700" b="0" i="0" u="none" strike="noStrike" baseline="0" dirty="0">
                <a:solidFill>
                  <a:srgbClr val="131313"/>
                </a:solidFill>
                <a:latin typeface="Calibri" panose="020F0502020204030204" pitchFamily="34" charset="0"/>
              </a:rPr>
              <a:t>Input </a:t>
            </a:r>
            <a:r>
              <a:rPr lang="nl-NL" sz="1700" b="0" i="0" u="none" strike="noStrike" baseline="0" dirty="0" err="1">
                <a:solidFill>
                  <a:srgbClr val="131313"/>
                </a:solidFill>
                <a:latin typeface="Calibri" panose="020F0502020204030204" pitchFamily="34" charset="0"/>
              </a:rPr>
              <a:t>for</a:t>
            </a:r>
            <a:r>
              <a:rPr lang="nl-NL" sz="1700" b="0" i="0" u="none" strike="noStrike" baseline="0" dirty="0">
                <a:solidFill>
                  <a:srgbClr val="131313"/>
                </a:solidFill>
                <a:latin typeface="Calibri" panose="020F0502020204030204" pitchFamily="34" charset="0"/>
              </a:rPr>
              <a:t> </a:t>
            </a:r>
            <a:r>
              <a:rPr lang="nl-NL" sz="1700" b="0" i="0" u="none" strike="noStrike" baseline="0" dirty="0" err="1">
                <a:solidFill>
                  <a:srgbClr val="131313"/>
                </a:solidFill>
                <a:latin typeface="Calibri" panose="020F0502020204030204" pitchFamily="34" charset="0"/>
              </a:rPr>
              <a:t>governance</a:t>
            </a:r>
            <a:r>
              <a:rPr lang="nl-NL" sz="1700" b="0" i="0" u="none" strike="noStrike" baseline="0" dirty="0">
                <a:solidFill>
                  <a:srgbClr val="131313"/>
                </a:solidFill>
                <a:latin typeface="Calibri" panose="020F0502020204030204" pitchFamily="34" charset="0"/>
              </a:rPr>
              <a:t> </a:t>
            </a:r>
            <a:r>
              <a:rPr lang="nl-NL" sz="1700" b="0" i="0" u="none" strike="noStrike" baseline="0" dirty="0" err="1">
                <a:solidFill>
                  <a:srgbClr val="131313"/>
                </a:solidFill>
                <a:latin typeface="Calibri" panose="020F0502020204030204" pitchFamily="34" charset="0"/>
              </a:rPr>
              <a:t>requirements</a:t>
            </a:r>
            <a:endParaRPr lang="nl-NL" sz="1700" b="0" i="0" u="none" strike="noStrike" baseline="0" dirty="0">
              <a:solidFill>
                <a:srgbClr val="131313"/>
              </a:solidFill>
              <a:latin typeface="Calibri" panose="020F0502020204030204" pitchFamily="34" charset="0"/>
            </a:endParaRPr>
          </a:p>
          <a:p>
            <a:r>
              <a:rPr lang="en-US" sz="1700" b="1" i="0" u="none" strike="noStrike" baseline="0" dirty="0">
                <a:solidFill>
                  <a:srgbClr val="1318F5"/>
                </a:solidFill>
                <a:latin typeface="Calibri" panose="020F0502020204030204" pitchFamily="34" charset="0"/>
              </a:rPr>
              <a:t>WP3, WP7</a:t>
            </a:r>
            <a:r>
              <a:rPr lang="en-US" sz="1700" b="0" i="0" u="none" strike="noStrike" baseline="0" dirty="0">
                <a:solidFill>
                  <a:srgbClr val="131313"/>
                </a:solidFill>
                <a:latin typeface="Calibri" panose="020F0502020204030204" pitchFamily="34" charset="0"/>
              </a:rPr>
              <a:t>: e.g. key elements for a financial model and procurement model</a:t>
            </a:r>
          </a:p>
          <a:p>
            <a:pPr>
              <a:buFont typeface="Wingdings" panose="05000000000000000000" pitchFamily="2" charset="2"/>
              <a:buChar char="§"/>
            </a:pPr>
            <a:endParaRPr lang="nl-NL" dirty="0">
              <a:solidFill>
                <a:srgbClr val="1318F5"/>
              </a:solidFill>
              <a:latin typeface="Schibsted Grotesk" pitchFamily="2" charset="0"/>
              <a:cs typeface="Schibsted Grotesk" pitchFamily="2" charset="0"/>
            </a:endParaRPr>
          </a:p>
        </p:txBody>
      </p:sp>
      <p:sp>
        <p:nvSpPr>
          <p:cNvPr id="16" name="Text Box 2">
            <a:extLst>
              <a:ext uri="{FF2B5EF4-FFF2-40B4-BE49-F238E27FC236}">
                <a16:creationId xmlns:a16="http://schemas.microsoft.com/office/drawing/2014/main" id="{88171D4E-A029-4BD6-AD78-E0FA31E8CBCF}"/>
              </a:ext>
            </a:extLst>
          </p:cNvPr>
          <p:cNvSpPr txBox="1">
            <a:spLocks/>
          </p:cNvSpPr>
          <p:nvPr/>
        </p:nvSpPr>
        <p:spPr bwMode="auto">
          <a:xfrm>
            <a:off x="233363" y="191294"/>
            <a:ext cx="2709069" cy="158570"/>
          </a:xfrm>
          <a:prstGeom prst="rect">
            <a:avLst/>
          </a:prstGeom>
          <a:noFill/>
          <a:ln w="12700">
            <a:noFill/>
            <a:miter lim="4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25400" tIns="25400" rIns="25400" bIns="25400">
            <a:spAutoFit/>
          </a:bodyPr>
          <a:lstStyle>
            <a:lvl1pPr defTabSz="323850"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1pPr>
            <a:lvl2pPr marL="742950" indent="-285750" defTabSz="323850"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2pPr>
            <a:lvl3pPr marL="1143000" indent="-228600" defTabSz="323850"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3pPr>
            <a:lvl4pPr marL="1600200" indent="-228600" defTabSz="323850"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4pPr>
            <a:lvl5pPr marL="2057400" indent="-228600" defTabSz="323850"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5pPr>
            <a:lvl6pPr marL="2514600" indent="-228600" defTabSz="32385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6pPr>
            <a:lvl7pPr marL="2971800" indent="-228600" defTabSz="32385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7pPr>
            <a:lvl8pPr marL="3429000" indent="-228600" defTabSz="32385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8pPr>
            <a:lvl9pPr marL="3886200" indent="-228600" defTabSz="32385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9pPr>
          </a:lstStyle>
          <a:p>
            <a:pPr marL="0" marR="0" lvl="0" indent="0" algn="l" defTabSz="323850" rtl="0" eaLnBrk="1" fontAlgn="auto" latinLnBrk="0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altLang="it-IT" sz="8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chibsted Grotesk Regular Regul" charset="0"/>
                <a:ea typeface="Schibsted Grotesk Regular Regul" charset="0"/>
                <a:cs typeface="Schibsted Grotesk Regular Regul" charset="0"/>
                <a:sym typeface="Schibsted Grotesk Regular Regul" charset="0"/>
              </a:rPr>
              <a:t>Einstein Telescope </a:t>
            </a:r>
          </a:p>
        </p:txBody>
      </p:sp>
      <p:sp>
        <p:nvSpPr>
          <p:cNvPr id="18" name="Line 4">
            <a:extLst>
              <a:ext uri="{FF2B5EF4-FFF2-40B4-BE49-F238E27FC236}">
                <a16:creationId xmlns:a16="http://schemas.microsoft.com/office/drawing/2014/main" id="{D74062E6-9690-4BBC-A66F-BA586A217EB6}"/>
              </a:ext>
            </a:extLst>
          </p:cNvPr>
          <p:cNvSpPr>
            <a:spLocks noChangeShapeType="1"/>
          </p:cNvSpPr>
          <p:nvPr/>
        </p:nvSpPr>
        <p:spPr bwMode="auto">
          <a:xfrm>
            <a:off x="228600" y="405607"/>
            <a:ext cx="116855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9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9" name="Line 5">
            <a:extLst>
              <a:ext uri="{FF2B5EF4-FFF2-40B4-BE49-F238E27FC236}">
                <a16:creationId xmlns:a16="http://schemas.microsoft.com/office/drawing/2014/main" id="{B4F3B14F-8DE1-48D1-9DB1-5582345C4536}"/>
              </a:ext>
            </a:extLst>
          </p:cNvPr>
          <p:cNvSpPr>
            <a:spLocks noChangeShapeType="1"/>
          </p:cNvSpPr>
          <p:nvPr/>
        </p:nvSpPr>
        <p:spPr bwMode="auto">
          <a:xfrm>
            <a:off x="228600" y="169863"/>
            <a:ext cx="116855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9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0" name="Line 6">
            <a:extLst>
              <a:ext uri="{FF2B5EF4-FFF2-40B4-BE49-F238E27FC236}">
                <a16:creationId xmlns:a16="http://schemas.microsoft.com/office/drawing/2014/main" id="{F1616139-19D7-46FC-95D4-D0BC865283EA}"/>
              </a:ext>
            </a:extLst>
          </p:cNvPr>
          <p:cNvSpPr>
            <a:spLocks noChangeShapeType="1"/>
          </p:cNvSpPr>
          <p:nvPr/>
        </p:nvSpPr>
        <p:spPr bwMode="auto">
          <a:xfrm>
            <a:off x="228600" y="1169988"/>
            <a:ext cx="116855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9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1" name="Line 7">
            <a:extLst>
              <a:ext uri="{FF2B5EF4-FFF2-40B4-BE49-F238E27FC236}">
                <a16:creationId xmlns:a16="http://schemas.microsoft.com/office/drawing/2014/main" id="{4A15D5C3-DABA-400C-83CE-0101051A5A4B}"/>
              </a:ext>
            </a:extLst>
          </p:cNvPr>
          <p:cNvSpPr>
            <a:spLocks noChangeShapeType="1"/>
          </p:cNvSpPr>
          <p:nvPr/>
        </p:nvSpPr>
        <p:spPr bwMode="auto">
          <a:xfrm>
            <a:off x="228600" y="6698457"/>
            <a:ext cx="116855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9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2" name="Line 8">
            <a:extLst>
              <a:ext uri="{FF2B5EF4-FFF2-40B4-BE49-F238E27FC236}">
                <a16:creationId xmlns:a16="http://schemas.microsoft.com/office/drawing/2014/main" id="{4FAE8385-9560-4F44-9BD8-72EE7F4967B9}"/>
              </a:ext>
            </a:extLst>
          </p:cNvPr>
          <p:cNvSpPr>
            <a:spLocks noChangeShapeType="1"/>
          </p:cNvSpPr>
          <p:nvPr/>
        </p:nvSpPr>
        <p:spPr bwMode="auto">
          <a:xfrm>
            <a:off x="228600" y="6289675"/>
            <a:ext cx="116855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9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36" name="Picture 35">
            <a:extLst>
              <a:ext uri="{FF2B5EF4-FFF2-40B4-BE49-F238E27FC236}">
                <a16:creationId xmlns:a16="http://schemas.microsoft.com/office/drawing/2014/main" id="{A76BA71C-17E8-4158-A3AC-C5351B78038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533" y="6362358"/>
            <a:ext cx="1538568" cy="2868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998389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5"/>
          <p:cNvSpPr txBox="1"/>
          <p:nvPr/>
        </p:nvSpPr>
        <p:spPr>
          <a:xfrm>
            <a:off x="4084319" y="6457701"/>
            <a:ext cx="4023362" cy="3077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tabLst/>
              <a:defRPr/>
            </a:pPr>
            <a:r>
              <a:rPr kumimoji="0" lang="en-US" sz="1400" b="0" i="1" u="none" strike="noStrike" kern="0" cap="none" spc="0" normalizeH="0" baseline="0" noProof="0" dirty="0">
                <a:ln>
                  <a:noFill/>
                </a:ln>
                <a:solidFill>
                  <a:srgbClr val="888888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rPr>
              <a:t>Project: 101079696 — ET-PP, 2nd review meeting</a:t>
            </a:r>
            <a:endParaRPr kumimoji="0" sz="1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9" name="Google Shape;99;p5"/>
          <p:cNvSpPr txBox="1">
            <a:spLocks noGrp="1"/>
          </p:cNvSpPr>
          <p:nvPr>
            <p:ph type="title"/>
          </p:nvPr>
        </p:nvSpPr>
        <p:spPr>
          <a:xfrm>
            <a:off x="166868" y="136525"/>
            <a:ext cx="8215132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Calibri"/>
              <a:buNone/>
            </a:pPr>
            <a:r>
              <a:rPr lang="en-US" sz="3200" b="1" i="0" u="none" strike="noStrike" cap="none" dirty="0">
                <a:solidFill>
                  <a:srgbClr val="1317F5"/>
                </a:solidFill>
                <a:latin typeface="Calibri"/>
                <a:ea typeface="Calibri"/>
                <a:cs typeface="Calibri"/>
                <a:sym typeface="Calibri"/>
              </a:rPr>
              <a:t>WP 2: Amendment Deliverables 2.3. and 2.4. </a:t>
            </a:r>
            <a:endParaRPr sz="3200" b="1" dirty="0">
              <a:solidFill>
                <a:srgbClr val="1317F5"/>
              </a:solidFill>
            </a:endParaRPr>
          </a:p>
        </p:txBody>
      </p:sp>
      <p:sp>
        <p:nvSpPr>
          <p:cNvPr id="100" name="Google Shape;100;p5"/>
          <p:cNvSpPr txBox="1"/>
          <p:nvPr/>
        </p:nvSpPr>
        <p:spPr>
          <a:xfrm>
            <a:off x="883919" y="6444169"/>
            <a:ext cx="26517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tabLst/>
              <a:defRPr/>
            </a:pPr>
            <a:r>
              <a:rPr kumimoji="0" lang="en-US" sz="1400" b="0" i="0" u="none" strike="noStrike" kern="0" cap="none" spc="0" normalizeH="0" baseline="0" noProof="0" dirty="0">
                <a:ln>
                  <a:noFill/>
                </a:ln>
                <a:solidFill>
                  <a:srgbClr val="888888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rPr>
              <a:t>15/05/2025</a:t>
            </a:r>
            <a:endParaRPr kumimoji="0" sz="1400" b="0" i="0" u="none" strike="noStrike" kern="0" cap="none" spc="0" normalizeH="0" baseline="0" noProof="0" dirty="0">
              <a:ln>
                <a:noFill/>
              </a:ln>
              <a:solidFill>
                <a:srgbClr val="888888"/>
              </a:solidFill>
              <a:effectLst/>
              <a:uLnTx/>
              <a:uFillTx/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1" name="Google Shape;101;p5"/>
          <p:cNvSpPr txBox="1"/>
          <p:nvPr/>
        </p:nvSpPr>
        <p:spPr>
          <a:xfrm>
            <a:off x="585495" y="1867380"/>
            <a:ext cx="10051701" cy="41575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spAutoFit/>
          </a:bodyPr>
          <a:lstStyle/>
          <a:p>
            <a:pPr marL="285750" marR="0" lvl="0" indent="-28575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rgbClr val="008B9F"/>
              </a:buClr>
              <a:buSzPct val="100000"/>
              <a:buFont typeface="Wingdings" panose="05000000000000000000" pitchFamily="2" charset="2"/>
              <a:buChar char="ü"/>
              <a:tabLst/>
              <a:defRPr/>
            </a:pPr>
            <a:r>
              <a:rPr kumimoji="0" lang="nl-NL" sz="1800" b="1" i="1" u="none" strike="noStrike" kern="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Calibri"/>
                <a:cs typeface="Arial"/>
                <a:sym typeface="Arial"/>
              </a:rPr>
              <a:t>2.1.  Report </a:t>
            </a:r>
            <a:r>
              <a:rPr kumimoji="0" lang="nl-NL" sz="1800" b="1" i="1" u="none" strike="noStrike" kern="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Calibri"/>
                <a:cs typeface="Arial"/>
                <a:sym typeface="Arial"/>
              </a:rPr>
              <a:t>providing</a:t>
            </a:r>
            <a:r>
              <a:rPr kumimoji="0" lang="nl-NL" sz="1800" b="1" i="1" u="none" strike="noStrike" kern="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Calibri"/>
                <a:cs typeface="Arial"/>
                <a:sym typeface="Arial"/>
              </a:rPr>
              <a:t> options </a:t>
            </a:r>
            <a:r>
              <a:rPr kumimoji="0" lang="nl-NL" sz="1800" b="1" i="1" u="none" strike="noStrike" kern="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Calibri"/>
                <a:cs typeface="Arial"/>
                <a:sym typeface="Arial"/>
              </a:rPr>
              <a:t>for</a:t>
            </a:r>
            <a:r>
              <a:rPr kumimoji="0" lang="nl-NL" sz="1800" b="1" i="1" u="none" strike="noStrike" kern="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Calibri"/>
                <a:cs typeface="Arial"/>
                <a:sym typeface="Arial"/>
              </a:rPr>
              <a:t> a </a:t>
            </a:r>
            <a:r>
              <a:rPr kumimoji="0" lang="nl-NL" sz="1800" b="1" i="1" u="none" strike="noStrike" kern="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Calibri"/>
                <a:cs typeface="Arial"/>
                <a:sym typeface="Arial"/>
              </a:rPr>
              <a:t>legal</a:t>
            </a:r>
            <a:r>
              <a:rPr kumimoji="0" lang="nl-NL" sz="1800" b="1" i="1" u="none" strike="noStrike" kern="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Calibri"/>
                <a:cs typeface="Arial"/>
                <a:sym typeface="Arial"/>
              </a:rPr>
              <a:t> </a:t>
            </a:r>
            <a:r>
              <a:rPr kumimoji="0" lang="nl-NL" sz="1800" b="1" i="1" u="none" strike="noStrike" kern="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Calibri"/>
                <a:cs typeface="Arial"/>
                <a:sym typeface="Arial"/>
              </a:rPr>
              <a:t>entity</a:t>
            </a:r>
            <a:r>
              <a:rPr kumimoji="0" lang="nl-NL" sz="1800" b="1" i="1" u="none" strike="noStrike" kern="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Calibri"/>
                <a:cs typeface="Arial"/>
                <a:sym typeface="Arial"/>
              </a:rPr>
              <a:t> (</a:t>
            </a:r>
            <a:r>
              <a:rPr kumimoji="0" lang="nl-NL" sz="1800" b="1" i="1" u="none" strike="noStrike" kern="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Calibri"/>
                <a:cs typeface="Arial"/>
                <a:sym typeface="Arial"/>
              </a:rPr>
              <a:t>October</a:t>
            </a:r>
            <a:r>
              <a:rPr kumimoji="0" lang="nl-NL" sz="1800" b="1" i="1" u="none" strike="noStrike" kern="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Calibri"/>
                <a:cs typeface="Arial"/>
                <a:sym typeface="Arial"/>
              </a:rPr>
              <a:t> 2023)</a:t>
            </a:r>
          </a:p>
          <a:p>
            <a:pPr marL="285750" marR="0" lvl="0" indent="-285750" algn="l" defTabSz="8255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en-US" sz="1800" b="1" i="1" u="none" strike="noStrike" kern="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Calibri"/>
                <a:cs typeface="Arial"/>
                <a:sym typeface="Arial"/>
              </a:rPr>
              <a:t>2.2.  Minutes of meetings with involved Ministries (BGR) and EC (October 2023</a:t>
            </a:r>
            <a:r>
              <a:rPr kumimoji="0" lang="en-US" sz="1800" b="1" i="1" u="none" strike="noStrike" kern="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Calibri"/>
                <a:cs typeface="Arial"/>
                <a:sym typeface="Wingdings" panose="05000000000000000000" pitchFamily="2" charset="2"/>
              </a:rPr>
              <a:t>)</a:t>
            </a:r>
            <a:r>
              <a:rPr kumimoji="0" lang="nl-NL" sz="1800" b="0" i="1" u="none" strike="noStrike" kern="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Calibri"/>
                <a:ea typeface="+mn-ea"/>
                <a:cs typeface="Arial"/>
                <a:sym typeface="Arial"/>
              </a:rPr>
              <a:t> </a:t>
            </a:r>
            <a:endParaRPr kumimoji="0" lang="nl-NL" sz="1800" b="0" i="1" u="none" strike="noStrike" kern="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alibri"/>
              <a:cs typeface="Arial"/>
              <a:sym typeface="Arial"/>
            </a:endParaRPr>
          </a:p>
          <a:p>
            <a:pPr marL="285750" marR="0" lvl="0" indent="-285750" algn="l" defTabSz="8255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nl-NL" sz="1800" b="1" i="1" u="none" strike="noStrike" kern="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Calibri"/>
                <a:ea typeface="+mn-ea"/>
                <a:cs typeface="Arial"/>
                <a:sym typeface="Arial"/>
              </a:rPr>
              <a:t>Revised</a:t>
            </a:r>
            <a:r>
              <a:rPr kumimoji="0" lang="nl-NL" sz="1800" b="1" i="1" u="none" strike="noStrike" kern="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Calibri"/>
                <a:ea typeface="+mn-ea"/>
                <a:cs typeface="Arial"/>
                <a:sym typeface="Arial"/>
              </a:rPr>
              <a:t> Del 2.1. </a:t>
            </a:r>
            <a:r>
              <a:rPr kumimoji="0" lang="nl-NL" sz="1800" b="1" i="1" u="none" strike="noStrike" kern="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Calibri"/>
                <a:ea typeface="+mn-ea"/>
                <a:cs typeface="Arial"/>
                <a:sym typeface="Arial"/>
              </a:rPr>
              <a:t>Study</a:t>
            </a:r>
            <a:r>
              <a:rPr kumimoji="0" lang="nl-NL" sz="1800" b="1" i="1" u="none" strike="noStrike" kern="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Calibri"/>
                <a:ea typeface="+mn-ea"/>
                <a:cs typeface="Arial"/>
                <a:sym typeface="Arial"/>
              </a:rPr>
              <a:t> and analysis on </a:t>
            </a:r>
            <a:r>
              <a:rPr kumimoji="0" lang="nl-NL" sz="1800" b="1" i="1" u="none" strike="noStrike" kern="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Calibri"/>
                <a:ea typeface="+mn-ea"/>
                <a:cs typeface="Arial"/>
                <a:sym typeface="Arial"/>
              </a:rPr>
              <a:t>governance</a:t>
            </a:r>
            <a:r>
              <a:rPr kumimoji="0" lang="nl-NL" sz="1800" b="1" i="1" u="none" strike="noStrike" kern="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Calibri"/>
                <a:ea typeface="+mn-ea"/>
                <a:cs typeface="Arial"/>
                <a:sym typeface="Arial"/>
              </a:rPr>
              <a:t>: </a:t>
            </a:r>
            <a:r>
              <a:rPr kumimoji="0" lang="nl-NL" sz="1800" b="1" i="1" u="none" strike="noStrike" kern="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Calibri"/>
                <a:ea typeface="+mn-ea"/>
                <a:cs typeface="Arial"/>
                <a:sym typeface="Arial"/>
              </a:rPr>
              <a:t>Intermediate</a:t>
            </a:r>
            <a:r>
              <a:rPr kumimoji="0" lang="nl-NL" sz="1800" b="1" i="1" u="none" strike="noStrike" kern="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Calibri"/>
                <a:ea typeface="+mn-ea"/>
                <a:cs typeface="Arial"/>
                <a:sym typeface="Arial"/>
              </a:rPr>
              <a:t> paper (</a:t>
            </a:r>
            <a:r>
              <a:rPr kumimoji="0" lang="nl-NL" sz="1800" b="1" i="1" u="none" strike="noStrike" kern="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Calibri"/>
                <a:ea typeface="+mn-ea"/>
                <a:cs typeface="Arial"/>
                <a:sym typeface="Arial"/>
              </a:rPr>
              <a:t>March</a:t>
            </a:r>
            <a:r>
              <a:rPr kumimoji="0" lang="nl-NL" sz="1800" b="1" i="1" u="none" strike="noStrike" kern="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Calibri"/>
                <a:ea typeface="+mn-ea"/>
                <a:cs typeface="Arial"/>
                <a:sym typeface="Arial"/>
              </a:rPr>
              <a:t> 2024)</a:t>
            </a:r>
          </a:p>
          <a:p>
            <a:pPr marL="285750" marR="0" lvl="0" indent="-28575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q"/>
              <a:tabLst/>
              <a:defRPr/>
            </a:pP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535353">
                    <a:lumMod val="60000"/>
                    <a:lumOff val="40000"/>
                  </a:srgbClr>
                </a:solidFill>
                <a:effectLst/>
                <a:uLnTx/>
                <a:uFillTx/>
                <a:latin typeface="Calibri"/>
                <a:cs typeface="Arial"/>
                <a:sym typeface="Arial"/>
              </a:rPr>
              <a:t>2.3. Legal documents and content for statutes (Q3 2025)</a:t>
            </a:r>
            <a:endParaRPr kumimoji="0" lang="nl-NL" sz="1800" b="0" i="0" u="none" strike="noStrike" kern="1200" cap="none" spc="0" normalizeH="0" baseline="0" noProof="0" dirty="0">
              <a:ln>
                <a:noFill/>
              </a:ln>
              <a:solidFill>
                <a:srgbClr val="535353">
                  <a:lumMod val="60000"/>
                  <a:lumOff val="40000"/>
                </a:srgbClr>
              </a:solidFill>
              <a:effectLst/>
              <a:uLnTx/>
              <a:uFillTx/>
              <a:latin typeface="Calibri"/>
              <a:cs typeface="Calibri"/>
              <a:sym typeface="Wingdings" panose="05000000000000000000" pitchFamily="2" charset="2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q"/>
              <a:tabLst/>
              <a:defRPr/>
            </a:pP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535353">
                    <a:lumMod val="60000"/>
                    <a:lumOff val="40000"/>
                  </a:srgbClr>
                </a:solidFill>
                <a:effectLst/>
                <a:uLnTx/>
                <a:uFillTx/>
                <a:latin typeface="Calibri"/>
                <a:cs typeface="Arial"/>
                <a:sym typeface="Arial"/>
              </a:rPr>
              <a:t>2.4.  Roadmap to establish the legal entity (Q3 2026)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cs typeface="Arial"/>
                <a:sym typeface="Arial"/>
              </a:rPr>
              <a:t>---------------------------------------------------------------------------------------------------------------------------------------</a:t>
            </a:r>
          </a:p>
          <a:p>
            <a:pPr marL="0" marR="0" lvl="0" indent="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130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US" sz="1800" b="1" i="0" u="none" strike="noStrike" kern="0" cap="none" spc="0" normalizeH="0" baseline="0" noProof="0" dirty="0">
                <a:ln>
                  <a:noFill/>
                </a:ln>
                <a:solidFill>
                  <a:srgbClr val="1317F5"/>
                </a:solidFill>
                <a:effectLst/>
                <a:uLnTx/>
                <a:uFillTx/>
                <a:latin typeface="Calibri"/>
                <a:cs typeface="Arial"/>
                <a:sym typeface="Arial"/>
              </a:rPr>
              <a:t>Amendment of Del. 2.3 and Del. 2.4.</a:t>
            </a:r>
          </a:p>
          <a:p>
            <a:pPr marL="285750" marR="0" lvl="0" indent="-28575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1300"/>
              </a:spcAft>
              <a:buClr>
                <a:srgbClr val="000000"/>
              </a:buClr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en-GB" sz="1800" b="1" i="0" u="none" strike="noStrike" kern="100" cap="none" spc="0" normalizeH="0" baseline="0" noProof="0" dirty="0">
                <a:ln>
                  <a:noFill/>
                </a:ln>
                <a:solidFill>
                  <a:srgbClr val="1317F5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sym typeface="Arial"/>
              </a:rPr>
              <a:t>Del. 2.3. Legal report on suitable intermediate legal entities for ET project in the jurisdictions of the potential host states: Belgium, Germany, Italy and </a:t>
            </a:r>
            <a:r>
              <a:rPr lang="en-GB" sz="1800" b="1" kern="100" dirty="0">
                <a:solidFill>
                  <a:srgbClr val="1317F5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Netherlands</a:t>
            </a:r>
            <a:r>
              <a:rPr kumimoji="0" lang="en-GB" sz="1800" b="1" i="0" u="none" strike="noStrike" kern="100" cap="none" spc="0" normalizeH="0" baseline="0" noProof="0" dirty="0">
                <a:ln>
                  <a:noFill/>
                </a:ln>
                <a:solidFill>
                  <a:srgbClr val="1317F5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sym typeface="Arial"/>
              </a:rPr>
              <a:t>  (</a:t>
            </a:r>
            <a:r>
              <a:rPr lang="en-GB" sz="1800" b="1" kern="100" dirty="0">
                <a:solidFill>
                  <a:srgbClr val="1317F5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April</a:t>
            </a:r>
            <a:r>
              <a:rPr kumimoji="0" lang="en-GB" sz="1800" b="1" i="0" u="none" strike="noStrike" kern="100" cap="none" spc="0" normalizeH="0" baseline="0" noProof="0" dirty="0">
                <a:ln>
                  <a:noFill/>
                </a:ln>
                <a:solidFill>
                  <a:srgbClr val="1317F5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sym typeface="Arial"/>
              </a:rPr>
              <a:t> 2026, pending)</a:t>
            </a:r>
          </a:p>
          <a:p>
            <a:pPr marL="285750" marR="0" lvl="0" indent="-28575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1300"/>
              </a:spcAft>
              <a:buClr>
                <a:srgbClr val="000000"/>
              </a:buClr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en-GB" sz="1800" b="1" i="0" u="none" strike="noStrike" kern="100" cap="none" spc="0" normalizeH="0" baseline="0" noProof="0" dirty="0">
                <a:ln>
                  <a:noFill/>
                </a:ln>
                <a:solidFill>
                  <a:srgbClr val="1317F5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sym typeface="Arial"/>
              </a:rPr>
              <a:t>Del. 2.4. Roadmap to establish an intermediate legal entity (July 2026)</a:t>
            </a:r>
            <a:endParaRPr kumimoji="0" lang="nl-NL" sz="1800" b="1" i="0" u="none" strike="noStrike" kern="100" cap="none" spc="0" normalizeH="0" baseline="0" noProof="0" dirty="0">
              <a:ln>
                <a:noFill/>
              </a:ln>
              <a:solidFill>
                <a:srgbClr val="1317F5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  <a:sym typeface="Arial"/>
            </a:endParaRPr>
          </a:p>
          <a:p>
            <a:pPr marL="0" marR="0" lvl="0" indent="0" algn="l" defTabSz="8255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100000"/>
              <a:buFont typeface="Arial"/>
              <a:buNone/>
              <a:tabLst/>
              <a:defRPr/>
            </a:pPr>
            <a:endParaRPr kumimoji="0" lang="en-US" sz="1600" b="0" i="0" u="none" strike="noStrike" kern="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  <a:cs typeface="Arial"/>
              <a:sym typeface="Arial"/>
            </a:endParaRPr>
          </a:p>
          <a:p>
            <a:pPr marL="0" marR="0" lvl="0" indent="0" algn="l" defTabSz="8255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100000"/>
              <a:buFont typeface="Arial"/>
              <a:buNone/>
              <a:tabLst/>
              <a:defRPr/>
            </a:pPr>
            <a:endParaRPr kumimoji="0" lang="nl-NL" sz="1700" b="0" i="1" u="none" strike="noStrike" kern="0" cap="none" spc="0" normalizeH="0" baseline="0" noProof="0" dirty="0">
              <a:ln>
                <a:noFill/>
              </a:ln>
              <a:solidFill>
                <a:srgbClr val="21AF8A"/>
              </a:solidFill>
              <a:effectLst/>
              <a:uLnTx/>
              <a:uFillTx/>
              <a:latin typeface="Calibri"/>
              <a:cs typeface="Arial"/>
              <a:sym typeface="Arial"/>
            </a:endParaRPr>
          </a:p>
        </p:txBody>
      </p:sp>
      <p:pic>
        <p:nvPicPr>
          <p:cNvPr id="102" name="Google Shape;102;p5" title="13_ET_horizontal-USE ONLY AS WEBSITE LOGO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770301" y="136530"/>
            <a:ext cx="3195075" cy="87832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1673579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7">
          <a:extLst>
            <a:ext uri="{FF2B5EF4-FFF2-40B4-BE49-F238E27FC236}">
              <a16:creationId xmlns:a16="http://schemas.microsoft.com/office/drawing/2014/main" id="{ED076EE9-4F09-D79E-9F9C-B807389859C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5">
            <a:extLst>
              <a:ext uri="{FF2B5EF4-FFF2-40B4-BE49-F238E27FC236}">
                <a16:creationId xmlns:a16="http://schemas.microsoft.com/office/drawing/2014/main" id="{C85DD7F4-9ED5-8A31-F31B-76E3AEA36CF6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66868" y="136525"/>
            <a:ext cx="8215132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Calibri"/>
              <a:buNone/>
            </a:pPr>
            <a:r>
              <a:rPr lang="en-US" sz="3200" b="1" dirty="0">
                <a:solidFill>
                  <a:srgbClr val="1317F5"/>
                </a:solidFill>
              </a:rPr>
              <a:t>Del. 2.3.</a:t>
            </a:r>
            <a:r>
              <a:rPr lang="en-US" sz="3200" b="1" i="0" u="none" strike="noStrike" cap="none" dirty="0">
                <a:solidFill>
                  <a:srgbClr val="1317F5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3200" b="1" dirty="0">
                <a:solidFill>
                  <a:srgbClr val="1317F5"/>
                </a:solidFill>
              </a:rPr>
              <a:t>R</a:t>
            </a:r>
            <a:r>
              <a:rPr lang="en-US" sz="3200" b="1" i="0" u="none" strike="noStrike" cap="none" dirty="0">
                <a:solidFill>
                  <a:srgbClr val="1317F5"/>
                </a:solidFill>
                <a:latin typeface="Calibri"/>
                <a:ea typeface="Calibri"/>
                <a:cs typeface="Calibri"/>
                <a:sym typeface="Calibri"/>
              </a:rPr>
              <a:t>eport by external legal expert  </a:t>
            </a:r>
            <a:endParaRPr sz="3200" b="1" dirty="0">
              <a:solidFill>
                <a:srgbClr val="1317F5"/>
              </a:solidFill>
            </a:endParaRPr>
          </a:p>
        </p:txBody>
      </p:sp>
      <p:sp>
        <p:nvSpPr>
          <p:cNvPr id="101" name="Google Shape;101;p5">
            <a:extLst>
              <a:ext uri="{FF2B5EF4-FFF2-40B4-BE49-F238E27FC236}">
                <a16:creationId xmlns:a16="http://schemas.microsoft.com/office/drawing/2014/main" id="{02C00907-D04D-D849-6519-9EA9753A8231}"/>
              </a:ext>
            </a:extLst>
          </p:cNvPr>
          <p:cNvSpPr txBox="1"/>
          <p:nvPr/>
        </p:nvSpPr>
        <p:spPr>
          <a:xfrm>
            <a:off x="250739" y="1379792"/>
            <a:ext cx="10512068" cy="42517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spAutoFit/>
          </a:bodyPr>
          <a:lstStyle/>
          <a:p>
            <a:pPr marL="285750" marR="0" lvl="0" indent="-285750" algn="l" defTabSz="8255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100000"/>
              <a:buFont typeface="Wingdings" panose="05000000000000000000" pitchFamily="2" charset="2"/>
              <a:buChar char="Ø"/>
              <a:tabLst/>
              <a:defRPr/>
            </a:pPr>
            <a:r>
              <a:rPr kumimoji="0" lang="en-GB" b="1" i="0" u="none" strike="noStrike" kern="100" cap="none" spc="0" normalizeH="0" baseline="0" noProof="0" dirty="0">
                <a:ln>
                  <a:noFill/>
                </a:ln>
                <a:solidFill>
                  <a:srgbClr val="1317F5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sym typeface="Arial"/>
              </a:rPr>
              <a:t>Legal report on suitable intermediate legal entities for ET project in the jurisdictions of the potential host states: Belgium, Germany,  Italy, Netherlands</a:t>
            </a:r>
            <a:r>
              <a:rPr kumimoji="0" lang="nl-NL" b="1" i="1" u="none" strike="noStrike" kern="0" cap="none" spc="0" normalizeH="0" baseline="0" noProof="0" dirty="0">
                <a:ln>
                  <a:noFill/>
                </a:ln>
                <a:solidFill>
                  <a:srgbClr val="1317F5"/>
                </a:solidFill>
                <a:effectLst/>
                <a:uLnTx/>
                <a:uFillTx/>
                <a:latin typeface="Calibri"/>
                <a:cs typeface="Arial"/>
                <a:sym typeface="Arial"/>
              </a:rPr>
              <a:t> </a:t>
            </a:r>
          </a:p>
          <a:p>
            <a:pPr marL="0" marR="0" lvl="0" indent="0" algn="l" defTabSz="8255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100000"/>
              <a:buFont typeface="Arial"/>
              <a:buNone/>
              <a:tabLst/>
              <a:defRPr/>
            </a:pPr>
            <a:endParaRPr lang="nl-NL" b="1" i="1" dirty="0">
              <a:solidFill>
                <a:srgbClr val="1317F5"/>
              </a:solidFill>
              <a:latin typeface="Calibri"/>
            </a:endParaRPr>
          </a:p>
          <a:p>
            <a:pPr marL="0" marR="0" lvl="0" indent="0" algn="l" defTabSz="8255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100000"/>
              <a:buFont typeface="Arial"/>
              <a:buNone/>
              <a:tabLst/>
              <a:defRPr/>
            </a:pPr>
            <a:r>
              <a:rPr kumimoji="0" lang="nl-NL" b="1" i="1" u="none" strike="noStrike" kern="0" cap="none" spc="0" normalizeH="0" baseline="0" noProof="0" dirty="0">
                <a:ln>
                  <a:noFill/>
                </a:ln>
                <a:solidFill>
                  <a:srgbClr val="1317F5"/>
                </a:solidFill>
                <a:effectLst/>
                <a:uLnTx/>
                <a:uFillTx/>
                <a:latin typeface="Calibri"/>
                <a:cs typeface="Arial"/>
                <a:sym typeface="Arial"/>
              </a:rPr>
              <a:t>Legal expert: Ohad </a:t>
            </a:r>
            <a:r>
              <a:rPr kumimoji="0" lang="nl-NL" b="1" i="1" u="none" strike="noStrike" kern="0" cap="none" spc="0" normalizeH="0" baseline="0" noProof="0" dirty="0" err="1">
                <a:ln>
                  <a:noFill/>
                </a:ln>
                <a:solidFill>
                  <a:srgbClr val="1317F5"/>
                </a:solidFill>
                <a:effectLst/>
                <a:uLnTx/>
                <a:uFillTx/>
                <a:latin typeface="Calibri"/>
                <a:cs typeface="Arial"/>
                <a:sym typeface="Arial"/>
              </a:rPr>
              <a:t>Graber</a:t>
            </a:r>
            <a:r>
              <a:rPr kumimoji="0" lang="nl-NL" b="1" i="1" u="none" strike="noStrike" kern="0" cap="none" spc="0" normalizeH="0" baseline="0" noProof="0" dirty="0">
                <a:ln>
                  <a:noFill/>
                </a:ln>
                <a:solidFill>
                  <a:srgbClr val="1317F5"/>
                </a:solidFill>
                <a:effectLst/>
                <a:uLnTx/>
                <a:uFillTx/>
                <a:latin typeface="Calibri"/>
                <a:cs typeface="Arial"/>
                <a:sym typeface="Arial"/>
              </a:rPr>
              <a:t>,  x-officio.eu</a:t>
            </a:r>
          </a:p>
          <a:p>
            <a:pPr marL="0" marR="0" lvl="0" indent="0" algn="l" defTabSz="8255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100000"/>
              <a:buFont typeface="Arial"/>
              <a:buNone/>
              <a:tabLst/>
              <a:defRPr/>
            </a:pPr>
            <a:endParaRPr kumimoji="0" lang="en-GB" b="1" i="0" u="none" strike="noStrike" kern="100" cap="none" spc="0" normalizeH="0" baseline="0" noProof="0" dirty="0">
              <a:ln>
                <a:noFill/>
              </a:ln>
              <a:solidFill>
                <a:srgbClr val="1317F5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  <a:sym typeface="Arial"/>
            </a:endParaRPr>
          </a:p>
          <a:p>
            <a:pPr marL="0" marR="0" lvl="0" indent="0" algn="l" defTabSz="8255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100000"/>
              <a:buFont typeface="Arial"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>
                <a:ln>
                  <a:noFill/>
                </a:ln>
                <a:solidFill>
                  <a:srgbClr val="1317F5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Purpose of intermediate legal entity: </a:t>
            </a:r>
            <a:r>
              <a:rPr kumimoji="0" lang="en-US" sz="12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execution of the ETO project plan </a:t>
            </a:r>
            <a:r>
              <a:rPr kumimoji="0" 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(Roadmap) in the pre-construction phase and preparation for the final legal entity (IGO, ERIC, hybrid). Not for profit entity.</a:t>
            </a:r>
          </a:p>
          <a:p>
            <a:pPr marL="0" marR="0" lvl="0" indent="0" algn="l" defTabSz="8255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100000"/>
              <a:buFont typeface="Arial"/>
              <a:buNone/>
              <a:tabLst/>
              <a:defRPr/>
            </a:pPr>
            <a:endParaRPr kumimoji="0" lang="en-US" sz="12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  <a:p>
            <a:pPr marR="868680" lvl="2">
              <a:lnSpc>
                <a:spcPct val="102000"/>
              </a:lnSpc>
              <a:spcBef>
                <a:spcPts val="1370"/>
              </a:spcBef>
              <a:spcAft>
                <a:spcPts val="1300"/>
              </a:spcAft>
              <a:buSzPts val="1200"/>
              <a:tabLst>
                <a:tab pos="719455" algn="l"/>
              </a:tabLst>
            </a:pPr>
            <a:r>
              <a:rPr kumimoji="0" lang="en-US" sz="1200" b="1" i="0" u="none" strike="noStrike" kern="0" cap="none" spc="0" normalizeH="0" baseline="0" noProof="0" dirty="0">
                <a:ln>
                  <a:noFill/>
                </a:ln>
                <a:solidFill>
                  <a:srgbClr val="1317F5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Key-elements to include in the analysis: </a:t>
            </a:r>
            <a:br>
              <a:rPr kumimoji="0" lang="en-US" sz="1200" b="1" i="0" u="none" strike="noStrike" kern="0" cap="none" spc="0" normalizeH="0" baseline="0" noProof="0" dirty="0">
                <a:ln>
                  <a:noFill/>
                </a:ln>
                <a:solidFill>
                  <a:srgbClr val="1317F5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</a:br>
            <a:r>
              <a:rPr kumimoji="0" lang="en-US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- </a:t>
            </a:r>
            <a:r>
              <a:rPr lang="en-US" sz="800" kern="0" spc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Legal personality in</a:t>
            </a:r>
            <a:r>
              <a:rPr lang="en-US" sz="800" kern="0" spc="-15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800" kern="0" spc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the</a:t>
            </a:r>
            <a:r>
              <a:rPr lang="en-US" sz="800" kern="0" spc="-2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800" kern="0" spc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EU</a:t>
            </a:r>
            <a:r>
              <a:rPr lang="en-US" sz="800" kern="0" spc="-15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800" kern="0" spc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Member</a:t>
            </a:r>
            <a:r>
              <a:rPr lang="en-US" sz="800" kern="0" spc="-15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800" kern="0" spc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States</a:t>
            </a:r>
            <a:r>
              <a:rPr lang="en-US" sz="800" kern="0" spc="-15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800" kern="0" spc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(multi-jurisdiction activities legal personality)</a:t>
            </a:r>
            <a:br>
              <a:rPr lang="en-US" sz="800" kern="0" spc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en-US" sz="800" kern="0" spc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- A</a:t>
            </a:r>
            <a:r>
              <a:rPr lang="en-US" sz="800" kern="0" spc="-2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800" kern="0" spc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flexible</a:t>
            </a:r>
            <a:r>
              <a:rPr lang="en-US" sz="800" kern="0" spc="-25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800" kern="0" spc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governance</a:t>
            </a:r>
            <a:r>
              <a:rPr lang="en-US" sz="800" kern="0" spc="-25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800" kern="0" spc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structure,</a:t>
            </a:r>
            <a:r>
              <a:rPr lang="en-US" sz="800" kern="0" spc="-2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800" kern="0" spc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allowing</a:t>
            </a:r>
            <a:r>
              <a:rPr lang="en-US" sz="800" kern="0" spc="-2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800" kern="0" spc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for</a:t>
            </a:r>
            <a:r>
              <a:rPr lang="en-US" sz="800" kern="0" spc="-2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800" kern="0" spc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oversight</a:t>
            </a:r>
            <a:r>
              <a:rPr lang="en-US" sz="800" kern="0" spc="-2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800" kern="0" spc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by</a:t>
            </a:r>
            <a:r>
              <a:rPr lang="en-US" sz="800" kern="0" spc="-2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800" kern="0" spc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financial</a:t>
            </a:r>
            <a:r>
              <a:rPr lang="en-US" sz="800" kern="0" spc="-2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800" kern="0" spc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stakeholders (BGR/Steering Committee)</a:t>
            </a:r>
            <a:br>
              <a:rPr lang="en-US" sz="800" kern="0" spc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en-US" sz="800" kern="0" spc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- Participation</a:t>
            </a:r>
            <a:r>
              <a:rPr lang="en-US" sz="800" kern="0" spc="-2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800" kern="0" spc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eligibility</a:t>
            </a:r>
            <a:r>
              <a:rPr lang="en-US" sz="800" kern="0" spc="-2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800" kern="0" spc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for</a:t>
            </a:r>
            <a:r>
              <a:rPr lang="en-US" sz="800" kern="0" spc="-2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800" kern="0" spc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foreign</a:t>
            </a:r>
            <a:r>
              <a:rPr lang="en-US" sz="800" kern="0" spc="-2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800" kern="0" spc="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organisations</a:t>
            </a:r>
            <a:r>
              <a:rPr lang="en-US" sz="800" kern="0" spc="-2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800" kern="0" spc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(EU</a:t>
            </a:r>
            <a:r>
              <a:rPr lang="en-US" sz="800" kern="0" spc="-2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800" kern="0" spc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and</a:t>
            </a:r>
            <a:r>
              <a:rPr lang="en-US" sz="800" kern="0" spc="-2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800" kern="0" spc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non-EU),</a:t>
            </a:r>
            <a:r>
              <a:rPr lang="en-US" sz="800" kern="0" spc="-2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800" kern="0" spc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including</a:t>
            </a:r>
            <a:r>
              <a:rPr lang="en-US" sz="800" kern="0" spc="-2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800" kern="0" spc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agencies and universities.</a:t>
            </a:r>
            <a:br>
              <a:rPr lang="nl-NL" sz="800" kern="1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nl-NL" sz="800" kern="1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800" kern="0" spc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Limited</a:t>
            </a:r>
            <a:r>
              <a:rPr lang="en-US" sz="800" kern="0" spc="-1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800" kern="0" spc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liability</a:t>
            </a:r>
            <a:r>
              <a:rPr lang="en-US" sz="800" kern="0" spc="-5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800" kern="0" spc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regime</a:t>
            </a:r>
            <a:r>
              <a:rPr lang="en-US" sz="800" kern="0" spc="-1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800" kern="0" spc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for</a:t>
            </a:r>
            <a:r>
              <a:rPr lang="en-US" sz="800" kern="0" spc="-5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800" kern="0" spc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participating</a:t>
            </a:r>
            <a:r>
              <a:rPr lang="en-US" sz="800" kern="0" spc="-5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800" kern="0" spc="-1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members/shareholders.</a:t>
            </a:r>
            <a:br>
              <a:rPr lang="nl-NL" sz="800" kern="1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nl-NL" sz="800" kern="1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800" kern="0" spc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Initial</a:t>
            </a:r>
            <a:r>
              <a:rPr lang="en-US" sz="800" kern="0" spc="-1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800" kern="0" spc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capital</a:t>
            </a:r>
            <a:r>
              <a:rPr lang="en-US" sz="800" kern="0" spc="-1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requirements.</a:t>
            </a:r>
            <a:br>
              <a:rPr lang="nl-NL" sz="800" kern="1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nl-NL" sz="800" kern="1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800" kern="0" spc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Tax</a:t>
            </a:r>
            <a:r>
              <a:rPr lang="en-US" sz="800" kern="0" spc="-1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800" kern="0" spc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benefits</a:t>
            </a:r>
            <a:r>
              <a:rPr lang="en-US" sz="800" kern="0" spc="-5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800" kern="0" spc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(exemption</a:t>
            </a:r>
            <a:r>
              <a:rPr lang="en-US" sz="800" kern="0" spc="-5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800" kern="0" spc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from</a:t>
            </a:r>
            <a:r>
              <a:rPr lang="en-US" sz="800" kern="0" spc="-5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800" kern="0" spc="-1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VAT).</a:t>
            </a:r>
            <a:br>
              <a:rPr lang="nl-NL" sz="800" kern="1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nl-NL" sz="800" kern="1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800" kern="0" spc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Exemption</a:t>
            </a:r>
            <a:r>
              <a:rPr lang="en-US" sz="800" kern="0" spc="-15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800" kern="0" spc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from</a:t>
            </a:r>
            <a:r>
              <a:rPr lang="en-US" sz="800" kern="0" spc="-5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800" kern="0" spc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the</a:t>
            </a:r>
            <a:r>
              <a:rPr lang="en-US" sz="800" kern="0" spc="-1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800" kern="0" spc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EU</a:t>
            </a:r>
            <a:r>
              <a:rPr lang="en-US" sz="800" kern="0" spc="-5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800" kern="0" spc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procurement </a:t>
            </a:r>
            <a:r>
              <a:rPr lang="en-US" sz="800" kern="0" spc="-1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rules.</a:t>
            </a:r>
            <a:br>
              <a:rPr lang="nl-NL" sz="800" kern="1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nl-NL" sz="800" kern="1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800" kern="0" spc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</a:t>
            </a:r>
            <a:r>
              <a:rPr lang="en-US" sz="800" kern="0" spc="-2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800" kern="0" spc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simple</a:t>
            </a:r>
            <a:r>
              <a:rPr lang="en-US" sz="800" kern="0" spc="-15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800" kern="0" spc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and</a:t>
            </a:r>
            <a:r>
              <a:rPr lang="en-US" sz="800" kern="0" spc="-5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800" kern="0" spc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fast</a:t>
            </a:r>
            <a:r>
              <a:rPr lang="en-US" sz="800" kern="0" spc="-1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800" kern="0" spc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establishment</a:t>
            </a:r>
            <a:r>
              <a:rPr lang="en-US" sz="800" kern="0" spc="-1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800" kern="0" spc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process</a:t>
            </a:r>
            <a:r>
              <a:rPr lang="en-US" sz="800" kern="0" spc="-1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800" kern="0" spc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and</a:t>
            </a:r>
            <a:r>
              <a:rPr lang="en-US" sz="800" kern="0" spc="-1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800" kern="0" spc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efficient</a:t>
            </a:r>
            <a:r>
              <a:rPr lang="en-US" sz="800" kern="0" spc="-1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800" kern="0" spc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day-to-day</a:t>
            </a:r>
            <a:r>
              <a:rPr lang="en-US" sz="800" kern="0" spc="-5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800" kern="0" spc="-1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administration.</a:t>
            </a:r>
            <a:br>
              <a:rPr lang="nl-NL" sz="800" kern="1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nl-NL" sz="800" kern="1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800" kern="0" spc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Strong</a:t>
            </a:r>
            <a:r>
              <a:rPr lang="en-US" sz="800" kern="0" spc="-2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800" kern="0" spc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European</a:t>
            </a:r>
            <a:r>
              <a:rPr lang="en-US" sz="800" kern="0" spc="-1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800" kern="0" spc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dimension</a:t>
            </a:r>
            <a:r>
              <a:rPr lang="en-US" sz="800" kern="0" spc="-5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800" kern="0" spc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/</a:t>
            </a:r>
            <a:r>
              <a:rPr lang="en-US" sz="800" kern="0" spc="-15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800" kern="0" spc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Precedents</a:t>
            </a:r>
            <a:r>
              <a:rPr lang="en-US" sz="800" kern="0" spc="-5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800" kern="0" spc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in</a:t>
            </a:r>
            <a:r>
              <a:rPr lang="en-US" sz="800" kern="0" spc="-1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800" kern="0" spc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the</a:t>
            </a:r>
            <a:r>
              <a:rPr lang="en-US" sz="800" kern="0" spc="-1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800" kern="0" spc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European</a:t>
            </a:r>
            <a:r>
              <a:rPr lang="en-US" sz="800" kern="0" spc="-1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800" kern="0" spc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research</a:t>
            </a:r>
            <a:r>
              <a:rPr lang="en-US" sz="800" kern="0" spc="-5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800" kern="0" spc="-1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landscape.</a:t>
            </a:r>
            <a:endParaRPr lang="nl-NL" sz="800" kern="100" spc="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8255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100000"/>
              <a:buFont typeface="Arial"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>
                <a:ln>
                  <a:noFill/>
                </a:ln>
                <a:solidFill>
                  <a:srgbClr val="1317F5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Suitable intermediate legal entities: </a:t>
            </a:r>
          </a:p>
          <a:p>
            <a:pPr marL="0" marR="0" lvl="0" indent="0" algn="l" defTabSz="8255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100000"/>
              <a:buFont typeface="Arial"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Belgium AISBL, Germany </a:t>
            </a:r>
            <a:r>
              <a:rPr kumimoji="0" lang="en-US" sz="1200" i="0" u="none" strike="noStrike" kern="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gGmbH</a:t>
            </a: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, Italy </a:t>
            </a:r>
            <a:r>
              <a:rPr kumimoji="0" lang="en-US" sz="1200" i="0" u="none" strike="noStrike" kern="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Foundazione</a:t>
            </a: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 </a:t>
            </a:r>
            <a:r>
              <a:rPr kumimoji="0" lang="en-US" sz="1200" i="0" u="none" strike="noStrike" kern="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Partecipa</a:t>
            </a:r>
            <a:r>
              <a:rPr lang="en-US" sz="1200" dirty="0">
                <a:solidFill>
                  <a:schemeClr val="tx1"/>
                </a:solidFill>
              </a:rPr>
              <a:t>z</a:t>
            </a:r>
            <a:r>
              <a:rPr kumimoji="0" lang="en-US" sz="1200" i="0" u="none" strike="noStrike" kern="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ione</a:t>
            </a: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, Netherlands </a:t>
            </a:r>
            <a:r>
              <a:rPr kumimoji="0" lang="en-US" sz="1200" i="0" u="none" strike="noStrike" kern="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Stichting</a:t>
            </a:r>
            <a:endParaRPr kumimoji="0" lang="en-US" sz="120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  <a:p>
            <a:pPr marL="285750" marR="0" lvl="0" indent="-285750" algn="l" defTabSz="8255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100000"/>
              <a:buFont typeface="Wingdings" panose="05000000000000000000" pitchFamily="2" charset="2"/>
              <a:buChar char="Ø"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Equally suitable</a:t>
            </a:r>
          </a:p>
          <a:p>
            <a:pPr marL="0" marR="0" lvl="0" indent="0" algn="l" defTabSz="8255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100000"/>
              <a:buFont typeface="Arial"/>
              <a:buNone/>
              <a:tabLst/>
              <a:defRPr/>
            </a:pPr>
            <a:r>
              <a:rPr kumimoji="0" lang="en-US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 </a:t>
            </a:r>
          </a:p>
        </p:txBody>
      </p:sp>
      <p:pic>
        <p:nvPicPr>
          <p:cNvPr id="102" name="Google Shape;102;p5" title="13_ET_horizontal-USE ONLY AS WEBSITE LOGO.png">
            <a:extLst>
              <a:ext uri="{FF2B5EF4-FFF2-40B4-BE49-F238E27FC236}">
                <a16:creationId xmlns:a16="http://schemas.microsoft.com/office/drawing/2014/main" id="{AC0AEF66-7AFD-CD56-3A21-3B374A1B4531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770301" y="136530"/>
            <a:ext cx="3195075" cy="87832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6375615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7">
          <a:extLst>
            <a:ext uri="{FF2B5EF4-FFF2-40B4-BE49-F238E27FC236}">
              <a16:creationId xmlns:a16="http://schemas.microsoft.com/office/drawing/2014/main" id="{66228528-6ADA-3DCC-9E1F-11FE138D4A3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5">
            <a:extLst>
              <a:ext uri="{FF2B5EF4-FFF2-40B4-BE49-F238E27FC236}">
                <a16:creationId xmlns:a16="http://schemas.microsoft.com/office/drawing/2014/main" id="{797D7515-C03D-0221-4424-E74CD017D575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66868" y="136525"/>
            <a:ext cx="8215132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Calibri"/>
              <a:buNone/>
            </a:pPr>
            <a:r>
              <a:rPr lang="en-US" sz="2400" b="1" dirty="0">
                <a:solidFill>
                  <a:srgbClr val="1317F5"/>
                </a:solidFill>
              </a:rPr>
              <a:t>Del. 2.4. Roadmap to establish an intermediate legal entity</a:t>
            </a:r>
            <a:r>
              <a:rPr lang="en-US" sz="2400" b="1" i="0" u="none" strike="noStrike" cap="none" dirty="0">
                <a:solidFill>
                  <a:srgbClr val="1317F5"/>
                </a:solidFill>
                <a:latin typeface="Calibri"/>
                <a:ea typeface="Calibri"/>
                <a:cs typeface="Calibri"/>
                <a:sym typeface="Calibri"/>
              </a:rPr>
              <a:t>  </a:t>
            </a:r>
            <a:endParaRPr sz="2400" b="1" dirty="0">
              <a:solidFill>
                <a:srgbClr val="1317F5"/>
              </a:solidFill>
            </a:endParaRPr>
          </a:p>
        </p:txBody>
      </p:sp>
      <p:sp>
        <p:nvSpPr>
          <p:cNvPr id="101" name="Google Shape;101;p5">
            <a:extLst>
              <a:ext uri="{FF2B5EF4-FFF2-40B4-BE49-F238E27FC236}">
                <a16:creationId xmlns:a16="http://schemas.microsoft.com/office/drawing/2014/main" id="{921AF11E-954D-BDF5-7584-61F043A5760B}"/>
              </a:ext>
            </a:extLst>
          </p:cNvPr>
          <p:cNvSpPr txBox="1"/>
          <p:nvPr/>
        </p:nvSpPr>
        <p:spPr>
          <a:xfrm>
            <a:off x="250739" y="1379792"/>
            <a:ext cx="10512068" cy="19799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nl-NL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 </a:t>
            </a:r>
            <a:r>
              <a:rPr kumimoji="0" lang="nl-NL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roadmap</a:t>
            </a:r>
            <a:r>
              <a:rPr kumimoji="0" lang="nl-NL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kumimoji="0" lang="nl-NL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will</a:t>
            </a:r>
            <a:r>
              <a:rPr kumimoji="0" lang="nl-NL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kumimoji="0" lang="nl-NL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describe</a:t>
            </a:r>
            <a:r>
              <a:rPr kumimoji="0" lang="nl-NL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a </a:t>
            </a:r>
            <a:r>
              <a:rPr kumimoji="0" lang="nl-NL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stepwise</a:t>
            </a:r>
            <a:r>
              <a:rPr kumimoji="0" lang="nl-NL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approach </a:t>
            </a:r>
            <a:r>
              <a:rPr kumimoji="0" lang="nl-NL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towards</a:t>
            </a:r>
            <a:r>
              <a:rPr kumimoji="0" lang="nl-NL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kumimoji="0" lang="nl-NL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an</a:t>
            </a:r>
            <a:r>
              <a:rPr kumimoji="0" lang="nl-NL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kumimoji="0" lang="nl-NL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intermediate</a:t>
            </a:r>
            <a:r>
              <a:rPr kumimoji="0" lang="nl-NL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kumimoji="0" lang="nl-NL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legal</a:t>
            </a:r>
            <a:r>
              <a:rPr kumimoji="0" lang="nl-NL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kumimoji="0" lang="nl-NL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entity</a:t>
            </a:r>
            <a:r>
              <a:rPr kumimoji="0" lang="nl-NL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 marR="0" lvl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nl-NL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R="0" lvl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nl-NL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Evolution</a:t>
            </a:r>
            <a:r>
              <a:rPr kumimoji="0" lang="nl-NL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nl-NL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from</a:t>
            </a:r>
            <a:r>
              <a:rPr kumimoji="0" lang="nl-NL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kumimoji="0" lang="nl-NL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MoU</a:t>
            </a:r>
            <a:r>
              <a:rPr kumimoji="0" lang="nl-NL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kumimoji="0" lang="nl-NL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based</a:t>
            </a:r>
            <a:r>
              <a:rPr kumimoji="0" lang="nl-NL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kumimoji="0" lang="nl-NL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organisation</a:t>
            </a:r>
            <a:r>
              <a:rPr kumimoji="0" lang="nl-NL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kumimoji="0" lang="nl-NL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into</a:t>
            </a:r>
            <a:r>
              <a:rPr kumimoji="0" lang="nl-NL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a </a:t>
            </a:r>
            <a:r>
              <a:rPr kumimoji="0" lang="nl-NL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legal</a:t>
            </a:r>
            <a:r>
              <a:rPr kumimoji="0" lang="nl-NL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kumimoji="0" lang="nl-NL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entity</a:t>
            </a:r>
            <a:r>
              <a:rPr kumimoji="0" lang="nl-NL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nl-NL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into</a:t>
            </a:r>
            <a:r>
              <a:rPr kumimoji="0" lang="nl-NL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a </a:t>
            </a:r>
            <a:r>
              <a:rPr kumimoji="0" lang="nl-NL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central</a:t>
            </a:r>
            <a:r>
              <a:rPr kumimoji="0" lang="nl-NL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kumimoji="0" lang="nl-NL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organisation</a:t>
            </a:r>
            <a:endParaRPr kumimoji="0" lang="nl-NL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102" name="Google Shape;102;p5" title="13_ET_horizontal-USE ONLY AS WEBSITE LOGO.png">
            <a:extLst>
              <a:ext uri="{FF2B5EF4-FFF2-40B4-BE49-F238E27FC236}">
                <a16:creationId xmlns:a16="http://schemas.microsoft.com/office/drawing/2014/main" id="{E2B591EE-2CC1-9F0F-04A9-39910C4F5D40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770301" y="136530"/>
            <a:ext cx="3195075" cy="87832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303816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9">
          <a:extLst>
            <a:ext uri="{FF2B5EF4-FFF2-40B4-BE49-F238E27FC236}">
              <a16:creationId xmlns:a16="http://schemas.microsoft.com/office/drawing/2014/main" id="{0B60DBB0-D5D7-7AF2-BECA-8A8DA707878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3">
            <a:extLst>
              <a:ext uri="{FF2B5EF4-FFF2-40B4-BE49-F238E27FC236}">
                <a16:creationId xmlns:a16="http://schemas.microsoft.com/office/drawing/2014/main" id="{03437312-3BB9-6100-73D3-25C8FA6847B5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014412" y="119564"/>
            <a:ext cx="7427343" cy="7293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Calibri"/>
              <a:buNone/>
            </a:pPr>
            <a:r>
              <a:rPr kumimoji="0" lang="nl-NL" sz="3200" b="1" i="0" u="none" strike="noStrike" kern="1200" cap="none" spc="0" normalizeH="0" baseline="0" noProof="0" dirty="0">
                <a:ln>
                  <a:noFill/>
                </a:ln>
                <a:solidFill>
                  <a:srgbClr val="1317F5"/>
                </a:solidFill>
                <a:effectLst/>
                <a:uLnTx/>
                <a:uFillTx/>
                <a:latin typeface="Univers" panose="020B0503020202020204"/>
                <a:ea typeface="+mj-ea"/>
                <a:cs typeface="+mj-cs"/>
              </a:rPr>
              <a:t>WP2</a:t>
            </a:r>
            <a:r>
              <a:rPr lang="nl-NL" sz="3200" b="1" kern="1200" dirty="0">
                <a:solidFill>
                  <a:srgbClr val="1317F5"/>
                </a:solidFill>
                <a:latin typeface="Univers" panose="020B0503020202020204"/>
                <a:ea typeface="+mj-ea"/>
                <a:cs typeface="+mj-cs"/>
              </a:rPr>
              <a:t> </a:t>
            </a:r>
            <a:r>
              <a:rPr lang="nl-NL" sz="3200" b="1" kern="1200" dirty="0" err="1">
                <a:solidFill>
                  <a:srgbClr val="1317F5"/>
                </a:solidFill>
                <a:latin typeface="Univers" panose="020B0503020202020204"/>
                <a:ea typeface="+mj-ea"/>
                <a:cs typeface="+mj-cs"/>
              </a:rPr>
              <a:t>activities</a:t>
            </a:r>
            <a:r>
              <a:rPr kumimoji="0" lang="nl-NL" sz="3200" b="1" i="0" u="none" strike="noStrike" kern="1200" cap="none" spc="0" normalizeH="0" baseline="0" noProof="0" dirty="0">
                <a:ln>
                  <a:noFill/>
                </a:ln>
                <a:solidFill>
                  <a:srgbClr val="1317F5"/>
                </a:solidFill>
                <a:effectLst/>
                <a:uLnTx/>
                <a:uFillTx/>
                <a:latin typeface="Univers" panose="020B0503020202020204"/>
                <a:ea typeface="+mj-ea"/>
                <a:cs typeface="+mj-cs"/>
              </a:rPr>
              <a:t> 2026</a:t>
            </a:r>
            <a:endParaRPr dirty="0">
              <a:solidFill>
                <a:srgbClr val="1317F5"/>
              </a:solidFill>
            </a:endParaRPr>
          </a:p>
        </p:txBody>
      </p:sp>
      <p:pic>
        <p:nvPicPr>
          <p:cNvPr id="83" name="Google Shape;83;p3" title="13_ET_horizontal-USE ONLY AS WEBSITE LOGO.png">
            <a:extLst>
              <a:ext uri="{FF2B5EF4-FFF2-40B4-BE49-F238E27FC236}">
                <a16:creationId xmlns:a16="http://schemas.microsoft.com/office/drawing/2014/main" id="{D23E5616-84F7-4A6E-AFD1-40235AD948B0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770301" y="136530"/>
            <a:ext cx="3195075" cy="878325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7D9761CA-A3AB-AAD1-5DF7-EE44F5202959}"/>
              </a:ext>
            </a:extLst>
          </p:cNvPr>
          <p:cNvSpPr txBox="1"/>
          <p:nvPr/>
        </p:nvSpPr>
        <p:spPr>
          <a:xfrm>
            <a:off x="789122" y="848897"/>
            <a:ext cx="9635038" cy="51816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Wingdings" panose="05000000000000000000" pitchFamily="2" charset="2"/>
              <a:buChar char="Ø"/>
              <a:tabLst/>
              <a:defRPr/>
            </a:pPr>
            <a:endParaRPr kumimoji="0" lang="en-US" sz="18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ea typeface="Calibri"/>
              <a:cs typeface="Calibri"/>
              <a:sym typeface="Calibri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Wingdings" panose="05000000000000000000" pitchFamily="2" charset="2"/>
              <a:buChar char="Ø"/>
              <a:tabLst/>
              <a:defRPr/>
            </a:pPr>
            <a:r>
              <a:rPr kumimoji="0" lang="en-US" sz="18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rPr>
              <a:t>Continue exchange and interaction with BGR</a:t>
            </a: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ea typeface="Calibri"/>
              <a:cs typeface="Calibri"/>
              <a:sym typeface="Calibri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800" b="1" i="0" u="none" strike="noStrike" kern="0" cap="none" spc="0" normalizeH="0" baseline="0" noProof="0" dirty="0">
                <a:ln>
                  <a:noFill/>
                </a:ln>
                <a:solidFill>
                  <a:srgbClr val="1317F5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rPr>
              <a:t>Providing input for discussion on intermediate legal entity BGR-12 (</a:t>
            </a:r>
            <a:r>
              <a:rPr lang="en-US" sz="1800" b="1" dirty="0">
                <a:solidFill>
                  <a:srgbClr val="1317F5"/>
                </a:solidFill>
                <a:latin typeface="Calibri"/>
                <a:ea typeface="Calibri"/>
                <a:cs typeface="Calibri"/>
                <a:sym typeface="Calibri"/>
              </a:rPr>
              <a:t>June</a:t>
            </a:r>
            <a:r>
              <a:rPr kumimoji="0" lang="en-US" sz="1800" b="1" i="0" u="none" strike="noStrike" kern="0" cap="none" spc="0" normalizeH="0" baseline="0" noProof="0" dirty="0">
                <a:ln>
                  <a:noFill/>
                </a:ln>
                <a:solidFill>
                  <a:srgbClr val="1317F5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rPr>
              <a:t> 2026)</a:t>
            </a:r>
          </a:p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ea typeface="Calibri"/>
              <a:cs typeface="Calibri"/>
              <a:sym typeface="Calibri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Wingdings" panose="05000000000000000000" pitchFamily="2" charset="2"/>
              <a:buChar char="Ø"/>
              <a:tabLst/>
              <a:defRPr/>
            </a:pPr>
            <a:r>
              <a:rPr kumimoji="0" lang="en-US" sz="18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rPr>
              <a:t>Support ETO directorate on legal and organizational aspects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rPr>
              <a:t>E.g. support transition from MoU towards intermediate legal entity</a:t>
            </a:r>
          </a:p>
          <a:p>
            <a:pPr marL="285750" lvl="4" indent="-285750">
              <a:buSzPts val="1800"/>
              <a:buFont typeface="Arial" panose="020B0604020202020204" pitchFamily="34" charset="0"/>
              <a:buChar char="•"/>
              <a:defRPr/>
            </a:pP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rPr>
              <a:t>           </a:t>
            </a:r>
            <a:r>
              <a:rPr kumimoji="0" lang="en-US" sz="1800" b="1" i="0" u="none" strike="noStrike" kern="0" cap="none" spc="0" normalizeH="0" baseline="0" noProof="0" dirty="0">
                <a:ln>
                  <a:noFill/>
                </a:ln>
                <a:solidFill>
                  <a:srgbClr val="1317F5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rPr>
              <a:t>Dis</a:t>
            </a:r>
            <a:r>
              <a:rPr lang="en-US" sz="1800" b="1" dirty="0" err="1">
                <a:solidFill>
                  <a:srgbClr val="1317F5"/>
                </a:solidFill>
                <a:latin typeface="Calibri"/>
                <a:ea typeface="Calibri"/>
                <a:cs typeface="Calibri"/>
                <a:sym typeface="Calibri"/>
              </a:rPr>
              <a:t>cussion</a:t>
            </a:r>
            <a:r>
              <a:rPr lang="en-US" sz="1800" b="1" dirty="0">
                <a:solidFill>
                  <a:srgbClr val="1317F5"/>
                </a:solidFill>
                <a:latin typeface="Calibri"/>
                <a:ea typeface="Calibri"/>
                <a:cs typeface="Calibri"/>
                <a:sym typeface="Calibri"/>
              </a:rPr>
              <a:t> on ETO organizational needs (30 January, 17 April)</a:t>
            </a:r>
            <a:endParaRPr kumimoji="0" lang="en-US" sz="1800" b="1" i="0" u="none" strike="noStrike" kern="0" cap="none" spc="0" normalizeH="0" baseline="0" noProof="0" dirty="0">
              <a:ln>
                <a:noFill/>
              </a:ln>
              <a:solidFill>
                <a:srgbClr val="1317F5"/>
              </a:solidFill>
              <a:effectLst/>
              <a:uLnTx/>
              <a:uFillTx/>
              <a:latin typeface="Calibri"/>
              <a:ea typeface="Calibri"/>
              <a:cs typeface="Calibri"/>
              <a:sym typeface="Calibri"/>
            </a:endParaRPr>
          </a:p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rPr>
              <a:t>	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Wingdings" panose="05000000000000000000" pitchFamily="2" charset="2"/>
              <a:buChar char="Ø"/>
              <a:tabLst/>
              <a:defRPr/>
            </a:pPr>
            <a:r>
              <a:rPr kumimoji="0" lang="en-US" sz="18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rPr>
              <a:t>Exchange with ETPP </a:t>
            </a:r>
            <a:r>
              <a:rPr kumimoji="0" lang="en-US" sz="1800" b="1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rPr>
              <a:t>workpackages</a:t>
            </a:r>
            <a:r>
              <a:rPr kumimoji="0" lang="en-US" sz="18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rPr>
              <a:t>: WP3 and WP7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tabLst/>
              <a:defRPr/>
            </a:pPr>
            <a:r>
              <a:rPr kumimoji="0" lang="en-US" sz="18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en-US" sz="1800" dirty="0">
                <a:latin typeface="Calibri"/>
                <a:ea typeface="Calibri"/>
                <a:cs typeface="Calibri"/>
                <a:sym typeface="Calibri"/>
              </a:rPr>
              <a:t>A</a:t>
            </a:r>
            <a:r>
              <a:rPr kumimoji="0" lang="en-US" sz="18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rPr>
              <a:t>lignment</a:t>
            </a: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rPr>
              <a:t> of activities and complementary deliverables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  <a:sym typeface="Arial"/>
            </a:endParaRPr>
          </a:p>
          <a:p>
            <a:pPr marL="0" marR="0" lvl="0" indent="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  <a:sym typeface="Arial"/>
            </a:endParaRPr>
          </a:p>
          <a:p>
            <a:pPr marL="0" marR="0" lvl="0" indent="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  <a:sym typeface="Arial"/>
            </a:endParaRPr>
          </a:p>
          <a:p>
            <a:pPr marL="0" marR="0" lvl="0" indent="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  <a:sym typeface="Arial"/>
            </a:endParaRPr>
          </a:p>
          <a:p>
            <a:pPr marL="0" marR="0" lvl="0" indent="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nl-NL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sym typeface="Arial"/>
              </a:rPr>
              <a:t> </a:t>
            </a:r>
            <a:endParaRPr kumimoji="0" lang="en-IT" sz="20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7059497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D00CD5E-49E8-37C2-034C-C2BAB581314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Title 27">
            <a:extLst>
              <a:ext uri="{FF2B5EF4-FFF2-40B4-BE49-F238E27FC236}">
                <a16:creationId xmlns:a16="http://schemas.microsoft.com/office/drawing/2014/main" id="{59648AA8-0C8B-05F7-951B-9F64285435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5350" y="461352"/>
            <a:ext cx="10515600" cy="764381"/>
          </a:xfrm>
        </p:spPr>
        <p:txBody>
          <a:bodyPr>
            <a:normAutofit/>
          </a:bodyPr>
          <a:lstStyle/>
          <a:p>
            <a:r>
              <a:rPr lang="nl-NL" sz="3200" b="1" dirty="0">
                <a:solidFill>
                  <a:srgbClr val="1318F5"/>
                </a:solidFill>
                <a:latin typeface="+mn-lt"/>
                <a:cs typeface="Schibsted Grotesk" pitchFamily="2" charset="0"/>
              </a:rPr>
              <a:t>WP2 timeline 2026</a:t>
            </a:r>
          </a:p>
        </p:txBody>
      </p:sp>
      <p:sp>
        <p:nvSpPr>
          <p:cNvPr id="29" name="Content Placeholder 28">
            <a:extLst>
              <a:ext uri="{FF2B5EF4-FFF2-40B4-BE49-F238E27FC236}">
                <a16:creationId xmlns:a16="http://schemas.microsoft.com/office/drawing/2014/main" id="{299D3A57-0592-216A-1BC3-21F1E8F73C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8600" y="1242671"/>
            <a:ext cx="11125200" cy="4807065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nl-NL" sz="1700" b="1" dirty="0">
              <a:solidFill>
                <a:srgbClr val="1317F5"/>
              </a:solidFill>
              <a:latin typeface="Calibri" panose="020F0502020204030204" pitchFamily="34" charset="0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nl-NL" sz="1600" b="1" dirty="0">
                <a:cs typeface="Schibsted Grotesk" pitchFamily="2" charset="0"/>
              </a:rPr>
              <a:t>Follow-up BGR-10: update </a:t>
            </a:r>
            <a:r>
              <a:rPr lang="nl-NL" sz="1600" b="1" dirty="0" err="1">
                <a:cs typeface="Schibsted Grotesk" pitchFamily="2" charset="0"/>
              </a:rPr>
              <a:t>and</a:t>
            </a:r>
            <a:r>
              <a:rPr lang="nl-NL" sz="1600" b="1" dirty="0">
                <a:cs typeface="Schibsted Grotesk" pitchFamily="2" charset="0"/>
              </a:rPr>
              <a:t> timeline</a:t>
            </a:r>
            <a:endParaRPr lang="nl-NL" sz="1600" dirty="0">
              <a:cs typeface="Schibsted Grotesk" pitchFamily="2" charset="0"/>
            </a:endParaRPr>
          </a:p>
          <a:p>
            <a:pPr lvl="2">
              <a:buFont typeface="Wingdings" panose="05000000000000000000" pitchFamily="2" charset="2"/>
              <a:buChar char="§"/>
            </a:pPr>
            <a:r>
              <a:rPr lang="nl-NL" sz="1600" dirty="0">
                <a:cs typeface="Schibsted Grotesk" pitchFamily="2" charset="0"/>
              </a:rPr>
              <a:t>Report </a:t>
            </a:r>
            <a:r>
              <a:rPr lang="nl-NL" sz="1600" dirty="0" err="1">
                <a:cs typeface="Schibsted Grotesk" pitchFamily="2" charset="0"/>
              </a:rPr>
              <a:t>external</a:t>
            </a:r>
            <a:r>
              <a:rPr lang="nl-NL" sz="1600" dirty="0">
                <a:cs typeface="Schibsted Grotesk" pitchFamily="2" charset="0"/>
              </a:rPr>
              <a:t> </a:t>
            </a:r>
            <a:r>
              <a:rPr lang="nl-NL" sz="1600" dirty="0" err="1">
                <a:cs typeface="Schibsted Grotesk" pitchFamily="2" charset="0"/>
              </a:rPr>
              <a:t>legal</a:t>
            </a:r>
            <a:r>
              <a:rPr lang="nl-NL" sz="1600" dirty="0">
                <a:cs typeface="Schibsted Grotesk" pitchFamily="2" charset="0"/>
              </a:rPr>
              <a:t> expert </a:t>
            </a:r>
            <a:r>
              <a:rPr lang="nl-NL" sz="1600" b="1" dirty="0">
                <a:solidFill>
                  <a:srgbClr val="1317F5"/>
                </a:solidFill>
                <a:cs typeface="Schibsted Grotesk" pitchFamily="2" charset="0"/>
              </a:rPr>
              <a:t>(ETPP Del.2.3., April)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nl-NL" sz="1600" dirty="0" err="1">
                <a:cs typeface="Schibsted Grotesk" pitchFamily="2" charset="0"/>
              </a:rPr>
              <a:t>Providing</a:t>
            </a:r>
            <a:r>
              <a:rPr lang="nl-NL" sz="1600" dirty="0">
                <a:cs typeface="Schibsted Grotesk" pitchFamily="2" charset="0"/>
              </a:rPr>
              <a:t> input (incl. report) </a:t>
            </a:r>
            <a:r>
              <a:rPr lang="nl-NL" sz="1600" dirty="0" err="1">
                <a:cs typeface="Schibsted Grotesk" pitchFamily="2" charset="0"/>
              </a:rPr>
              <a:t>for</a:t>
            </a:r>
            <a:r>
              <a:rPr lang="nl-NL" sz="1600" dirty="0">
                <a:cs typeface="Schibsted Grotesk" pitchFamily="2" charset="0"/>
              </a:rPr>
              <a:t> BGR-</a:t>
            </a:r>
            <a:r>
              <a:rPr lang="nl-NL" sz="1600" dirty="0" err="1">
                <a:cs typeface="Schibsted Grotesk" pitchFamily="2" charset="0"/>
              </a:rPr>
              <a:t>discussion</a:t>
            </a:r>
            <a:r>
              <a:rPr lang="nl-NL" sz="1600" dirty="0">
                <a:cs typeface="Schibsted Grotesk" pitchFamily="2" charset="0"/>
              </a:rPr>
              <a:t> on </a:t>
            </a:r>
            <a:r>
              <a:rPr lang="nl-NL" sz="1600" dirty="0" err="1">
                <a:cs typeface="Schibsted Grotesk" pitchFamily="2" charset="0"/>
              </a:rPr>
              <a:t>intermediate</a:t>
            </a:r>
            <a:r>
              <a:rPr lang="nl-NL" sz="1600" dirty="0">
                <a:cs typeface="Schibsted Grotesk" pitchFamily="2" charset="0"/>
              </a:rPr>
              <a:t> </a:t>
            </a:r>
            <a:r>
              <a:rPr lang="nl-NL" sz="1600" dirty="0" err="1">
                <a:cs typeface="Schibsted Grotesk" pitchFamily="2" charset="0"/>
              </a:rPr>
              <a:t>legal</a:t>
            </a:r>
            <a:r>
              <a:rPr lang="nl-NL" sz="1600" dirty="0">
                <a:cs typeface="Schibsted Grotesk" pitchFamily="2" charset="0"/>
              </a:rPr>
              <a:t> </a:t>
            </a:r>
            <a:r>
              <a:rPr lang="nl-NL" sz="1600" dirty="0" err="1">
                <a:cs typeface="Schibsted Grotesk" pitchFamily="2" charset="0"/>
              </a:rPr>
              <a:t>entities</a:t>
            </a:r>
            <a:r>
              <a:rPr lang="nl-NL" sz="1600" dirty="0">
                <a:cs typeface="Schibsted Grotesk" pitchFamily="2" charset="0"/>
              </a:rPr>
              <a:t> </a:t>
            </a:r>
            <a:r>
              <a:rPr lang="nl-NL" sz="1600" b="1" dirty="0">
                <a:solidFill>
                  <a:srgbClr val="1317F5"/>
                </a:solidFill>
                <a:cs typeface="Schibsted Grotesk" pitchFamily="2" charset="0"/>
              </a:rPr>
              <a:t>(BGR-12, </a:t>
            </a:r>
            <a:r>
              <a:rPr lang="nl-NL" sz="1600" b="1" dirty="0" err="1">
                <a:solidFill>
                  <a:srgbClr val="1317F5"/>
                </a:solidFill>
                <a:cs typeface="Schibsted Grotesk" pitchFamily="2" charset="0"/>
              </a:rPr>
              <a:t>June</a:t>
            </a:r>
            <a:r>
              <a:rPr lang="nl-NL" sz="1600" b="1" dirty="0">
                <a:solidFill>
                  <a:srgbClr val="1317F5"/>
                </a:solidFill>
                <a:cs typeface="Schibsted Grotesk" pitchFamily="2" charset="0"/>
              </a:rPr>
              <a:t>)</a:t>
            </a:r>
          </a:p>
          <a:p>
            <a:pPr marL="914400" lvl="2" indent="0">
              <a:buNone/>
            </a:pPr>
            <a:endParaRPr lang="nl-NL" sz="1600" b="1" dirty="0">
              <a:solidFill>
                <a:srgbClr val="1317F5"/>
              </a:solidFill>
              <a:cs typeface="Schibsted Grotesk" pitchFamily="2" charset="0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nl-NL" sz="1600" b="1" dirty="0">
                <a:solidFill>
                  <a:srgbClr val="1317F5"/>
                </a:solidFill>
                <a:cs typeface="Schibsted Grotesk" pitchFamily="2" charset="0"/>
              </a:rPr>
              <a:t>Joint </a:t>
            </a:r>
            <a:r>
              <a:rPr lang="nl-NL" sz="1600" b="1" dirty="0" err="1">
                <a:solidFill>
                  <a:srgbClr val="1317F5"/>
                </a:solidFill>
                <a:cs typeface="Schibsted Grotesk" pitchFamily="2" charset="0"/>
              </a:rPr>
              <a:t>session</a:t>
            </a:r>
            <a:r>
              <a:rPr lang="nl-NL" sz="1600" b="1" dirty="0">
                <a:solidFill>
                  <a:srgbClr val="1317F5"/>
                </a:solidFill>
                <a:cs typeface="Schibsted Grotesk" pitchFamily="2" charset="0"/>
              </a:rPr>
              <a:t> WP2-WP3, Barcelona</a:t>
            </a:r>
          </a:p>
          <a:p>
            <a:r>
              <a:rPr lang="nl-NL" sz="1600" dirty="0">
                <a:effectLst/>
                <a:ea typeface="Times New Roman" panose="02020603050405020304" pitchFamily="18" charset="0"/>
                <a:cs typeface="Aptos" panose="020B0004020202020204" pitchFamily="34" charset="0"/>
              </a:rPr>
              <a:t>Focus on  </a:t>
            </a:r>
            <a:r>
              <a:rPr lang="nl-NL" sz="1600" dirty="0" err="1">
                <a:effectLst/>
                <a:ea typeface="Times New Roman" panose="02020603050405020304" pitchFamily="18" charset="0"/>
                <a:cs typeface="Aptos" panose="020B0004020202020204" pitchFamily="34" charset="0"/>
              </a:rPr>
              <a:t>the</a:t>
            </a:r>
            <a:r>
              <a:rPr lang="nl-NL" sz="1600" dirty="0">
                <a:effectLst/>
                <a:ea typeface="Times New Roman" panose="02020603050405020304" pitchFamily="18" charset="0"/>
                <a:cs typeface="Aptos" panose="020B0004020202020204" pitchFamily="34" charset="0"/>
              </a:rPr>
              <a:t> </a:t>
            </a:r>
            <a:r>
              <a:rPr lang="nl-NL" sz="1600" dirty="0" err="1">
                <a:effectLst/>
                <a:ea typeface="Times New Roman" panose="02020603050405020304" pitchFamily="18" charset="0"/>
                <a:cs typeface="Aptos" panose="020B0004020202020204" pitchFamily="34" charset="0"/>
              </a:rPr>
              <a:t>final</a:t>
            </a:r>
            <a:r>
              <a:rPr lang="nl-NL" sz="1600" dirty="0">
                <a:effectLst/>
                <a:ea typeface="Times New Roman" panose="02020603050405020304" pitchFamily="18" charset="0"/>
                <a:cs typeface="Aptos" panose="020B0004020202020204" pitchFamily="34" charset="0"/>
              </a:rPr>
              <a:t> deliverables of WP2 </a:t>
            </a:r>
            <a:r>
              <a:rPr lang="nl-NL" sz="1600" dirty="0" err="1">
                <a:effectLst/>
                <a:ea typeface="Times New Roman" panose="02020603050405020304" pitchFamily="18" charset="0"/>
                <a:cs typeface="Aptos" panose="020B0004020202020204" pitchFamily="34" charset="0"/>
              </a:rPr>
              <a:t>and</a:t>
            </a:r>
            <a:r>
              <a:rPr lang="nl-NL" sz="1600" dirty="0">
                <a:effectLst/>
                <a:ea typeface="Times New Roman" panose="02020603050405020304" pitchFamily="18" charset="0"/>
                <a:cs typeface="Aptos" panose="020B0004020202020204" pitchFamily="34" charset="0"/>
              </a:rPr>
              <a:t> WP3  </a:t>
            </a:r>
            <a:r>
              <a:rPr lang="nl-NL" sz="1600" dirty="0" err="1">
                <a:effectLst/>
                <a:ea typeface="Times New Roman" panose="02020603050405020304" pitchFamily="18" charset="0"/>
                <a:cs typeface="Aptos" panose="020B0004020202020204" pitchFamily="34" charset="0"/>
              </a:rPr>
              <a:t>to</a:t>
            </a:r>
            <a:r>
              <a:rPr lang="nl-NL" sz="1600" dirty="0">
                <a:effectLst/>
                <a:ea typeface="Times New Roman" panose="02020603050405020304" pitchFamily="18" charset="0"/>
                <a:cs typeface="Aptos" panose="020B0004020202020204" pitchFamily="34" charset="0"/>
              </a:rPr>
              <a:t> </a:t>
            </a:r>
            <a:r>
              <a:rPr lang="nl-NL" sz="1600" dirty="0" err="1">
                <a:effectLst/>
                <a:ea typeface="Times New Roman" panose="02020603050405020304" pitchFamily="18" charset="0"/>
                <a:cs typeface="Aptos" panose="020B0004020202020204" pitchFamily="34" charset="0"/>
              </a:rPr>
              <a:t>ensure</a:t>
            </a:r>
            <a:r>
              <a:rPr lang="nl-NL" sz="1600" dirty="0">
                <a:effectLst/>
                <a:ea typeface="Times New Roman" panose="02020603050405020304" pitchFamily="18" charset="0"/>
                <a:cs typeface="Aptos" panose="020B0004020202020204" pitchFamily="34" charset="0"/>
              </a:rPr>
              <a:t> </a:t>
            </a:r>
            <a:r>
              <a:rPr lang="nl-NL" sz="1600" dirty="0" err="1">
                <a:effectLst/>
                <a:ea typeface="Times New Roman" panose="02020603050405020304" pitchFamily="18" charset="0"/>
                <a:cs typeface="Aptos" panose="020B0004020202020204" pitchFamily="34" charset="0"/>
              </a:rPr>
              <a:t>that</a:t>
            </a:r>
            <a:r>
              <a:rPr lang="nl-NL" sz="1600" dirty="0">
                <a:effectLst/>
                <a:ea typeface="Times New Roman" panose="02020603050405020304" pitchFamily="18" charset="0"/>
                <a:cs typeface="Aptos" panose="020B0004020202020204" pitchFamily="34" charset="0"/>
              </a:rPr>
              <a:t> </a:t>
            </a:r>
            <a:r>
              <a:rPr lang="nl-NL" sz="1600" dirty="0" err="1">
                <a:effectLst/>
                <a:ea typeface="Times New Roman" panose="02020603050405020304" pitchFamily="18" charset="0"/>
                <a:cs typeface="Aptos" panose="020B0004020202020204" pitchFamily="34" charset="0"/>
              </a:rPr>
              <a:t>the</a:t>
            </a:r>
            <a:r>
              <a:rPr lang="nl-NL" sz="1600" dirty="0">
                <a:effectLst/>
                <a:ea typeface="Times New Roman" panose="02020603050405020304" pitchFamily="18" charset="0"/>
                <a:cs typeface="Aptos" panose="020B0004020202020204" pitchFamily="34" charset="0"/>
              </a:rPr>
              <a:t> content is </a:t>
            </a:r>
            <a:r>
              <a:rPr lang="nl-NL" sz="1600" dirty="0" err="1">
                <a:effectLst/>
                <a:ea typeface="Times New Roman" panose="02020603050405020304" pitchFamily="18" charset="0"/>
                <a:cs typeface="Aptos" panose="020B0004020202020204" pitchFamily="34" charset="0"/>
              </a:rPr>
              <a:t>complementary</a:t>
            </a:r>
            <a:r>
              <a:rPr lang="nl-NL" sz="1600" dirty="0">
                <a:effectLst/>
                <a:ea typeface="Times New Roman" panose="02020603050405020304" pitchFamily="18" charset="0"/>
                <a:cs typeface="Aptos" panose="020B0004020202020204" pitchFamily="34" charset="0"/>
              </a:rPr>
              <a:t> </a:t>
            </a:r>
            <a:r>
              <a:rPr lang="nl-NL" sz="1600" dirty="0" err="1">
                <a:effectLst/>
                <a:ea typeface="Times New Roman" panose="02020603050405020304" pitchFamily="18" charset="0"/>
                <a:cs typeface="Aptos" panose="020B0004020202020204" pitchFamily="34" charset="0"/>
              </a:rPr>
              <a:t>and</a:t>
            </a:r>
            <a:r>
              <a:rPr lang="nl-NL" sz="1600" dirty="0">
                <a:effectLst/>
                <a:ea typeface="Times New Roman" panose="02020603050405020304" pitchFamily="18" charset="0"/>
                <a:cs typeface="Aptos" panose="020B0004020202020204" pitchFamily="34" charset="0"/>
              </a:rPr>
              <a:t> </a:t>
            </a:r>
            <a:r>
              <a:rPr lang="nl-NL" sz="1600" dirty="0" err="1">
                <a:effectLst/>
                <a:ea typeface="Times New Roman" panose="02020603050405020304" pitchFamily="18" charset="0"/>
                <a:cs typeface="Aptos" panose="020B0004020202020204" pitchFamily="34" charset="0"/>
              </a:rPr>
              <a:t>aligned</a:t>
            </a:r>
            <a:r>
              <a:rPr lang="nl-NL" sz="1600" dirty="0">
                <a:effectLst/>
                <a:ea typeface="Times New Roman" panose="02020603050405020304" pitchFamily="18" charset="0"/>
                <a:cs typeface="Aptos" panose="020B0004020202020204" pitchFamily="34" charset="0"/>
              </a:rPr>
              <a:t>.</a:t>
            </a:r>
            <a:endParaRPr lang="nl-NL" sz="1600" dirty="0">
              <a:effectLst/>
              <a:ea typeface="Calibri" panose="020F0502020204030204" pitchFamily="34" charset="0"/>
              <a:cs typeface="Aptos" panose="020B0004020202020204" pitchFamily="34" charset="0"/>
            </a:endParaRPr>
          </a:p>
          <a:p>
            <a:r>
              <a:rPr lang="nl-NL" sz="1600" dirty="0">
                <a:effectLst/>
                <a:ea typeface="Times New Roman" panose="02020603050405020304" pitchFamily="18" charset="0"/>
                <a:cs typeface="Aptos" panose="020B0004020202020204" pitchFamily="34" charset="0"/>
              </a:rPr>
              <a:t>Grant agreement:</a:t>
            </a:r>
            <a:endParaRPr lang="nl-NL" sz="1600" dirty="0">
              <a:effectLst/>
              <a:ea typeface="Calibri" panose="020F0502020204030204" pitchFamily="34" charset="0"/>
              <a:cs typeface="Aptos" panose="020B0004020202020204" pitchFamily="34" charset="0"/>
            </a:endParaRPr>
          </a:p>
          <a:p>
            <a:pPr>
              <a:buNone/>
            </a:pPr>
            <a:r>
              <a:rPr lang="nl-NL" sz="1600" dirty="0">
                <a:effectLst/>
                <a:ea typeface="Times New Roman" panose="02020603050405020304" pitchFamily="18" charset="0"/>
                <a:cs typeface="Aptos" panose="020B0004020202020204" pitchFamily="34" charset="0"/>
              </a:rPr>
              <a:t>(Del. 2.3. Legal report on </a:t>
            </a:r>
            <a:r>
              <a:rPr lang="nl-NL" sz="1600" dirty="0" err="1">
                <a:effectLst/>
                <a:ea typeface="Times New Roman" panose="02020603050405020304" pitchFamily="18" charset="0"/>
                <a:cs typeface="Aptos" panose="020B0004020202020204" pitchFamily="34" charset="0"/>
              </a:rPr>
              <a:t>intermediate</a:t>
            </a:r>
            <a:r>
              <a:rPr lang="nl-NL" sz="1600" dirty="0">
                <a:effectLst/>
                <a:ea typeface="Times New Roman" panose="02020603050405020304" pitchFamily="18" charset="0"/>
                <a:cs typeface="Aptos" panose="020B0004020202020204" pitchFamily="34" charset="0"/>
              </a:rPr>
              <a:t> </a:t>
            </a:r>
            <a:r>
              <a:rPr lang="nl-NL" sz="1600" dirty="0" err="1">
                <a:effectLst/>
                <a:ea typeface="Times New Roman" panose="02020603050405020304" pitchFamily="18" charset="0"/>
                <a:cs typeface="Aptos" panose="020B0004020202020204" pitchFamily="34" charset="0"/>
              </a:rPr>
              <a:t>legal</a:t>
            </a:r>
            <a:r>
              <a:rPr lang="nl-NL" sz="1600" dirty="0">
                <a:effectLst/>
                <a:ea typeface="Times New Roman" panose="02020603050405020304" pitchFamily="18" charset="0"/>
                <a:cs typeface="Aptos" panose="020B0004020202020204" pitchFamily="34" charset="0"/>
              </a:rPr>
              <a:t> </a:t>
            </a:r>
            <a:r>
              <a:rPr lang="nl-NL" sz="1600" dirty="0" err="1">
                <a:effectLst/>
                <a:ea typeface="Times New Roman" panose="02020603050405020304" pitchFamily="18" charset="0"/>
                <a:cs typeface="Aptos" panose="020B0004020202020204" pitchFamily="34" charset="0"/>
              </a:rPr>
              <a:t>entity</a:t>
            </a:r>
            <a:r>
              <a:rPr lang="nl-NL" sz="1600" dirty="0">
                <a:effectLst/>
                <a:ea typeface="Times New Roman" panose="02020603050405020304" pitchFamily="18" charset="0"/>
                <a:cs typeface="Aptos" panose="020B0004020202020204" pitchFamily="34" charset="0"/>
              </a:rPr>
              <a:t> --&gt; </a:t>
            </a:r>
            <a:r>
              <a:rPr lang="nl-NL" sz="1600" dirty="0" err="1">
                <a:effectLst/>
                <a:ea typeface="Times New Roman" panose="02020603050405020304" pitchFamily="18" charset="0"/>
                <a:cs typeface="Aptos" panose="020B0004020202020204" pitchFamily="34" charset="0"/>
              </a:rPr>
              <a:t>pending</a:t>
            </a:r>
            <a:r>
              <a:rPr lang="nl-NL" sz="1600" dirty="0">
                <a:effectLst/>
                <a:ea typeface="Times New Roman" panose="02020603050405020304" pitchFamily="18" charset="0"/>
                <a:cs typeface="Aptos" panose="020B0004020202020204" pitchFamily="34" charset="0"/>
              </a:rPr>
              <a:t> </a:t>
            </a:r>
            <a:r>
              <a:rPr lang="nl-NL" sz="1600" dirty="0" err="1">
                <a:effectLst/>
                <a:ea typeface="Times New Roman" panose="02020603050405020304" pitchFamily="18" charset="0"/>
                <a:cs typeface="Aptos" panose="020B0004020202020204" pitchFamily="34" charset="0"/>
              </a:rPr>
              <a:t>submission</a:t>
            </a:r>
            <a:r>
              <a:rPr lang="nl-NL" sz="1600" dirty="0">
                <a:effectLst/>
                <a:ea typeface="Times New Roman" panose="02020603050405020304" pitchFamily="18" charset="0"/>
                <a:cs typeface="Aptos" panose="020B0004020202020204" pitchFamily="34" charset="0"/>
              </a:rPr>
              <a:t>)</a:t>
            </a:r>
            <a:endParaRPr lang="nl-NL" sz="1600" dirty="0">
              <a:effectLst/>
              <a:ea typeface="Calibri" panose="020F0502020204030204" pitchFamily="34" charset="0"/>
              <a:cs typeface="Aptos" panose="020B0004020202020204" pitchFamily="34" charset="0"/>
            </a:endParaRPr>
          </a:p>
          <a:p>
            <a:pPr>
              <a:buNone/>
            </a:pPr>
            <a:r>
              <a:rPr lang="nl-NL" sz="1600" dirty="0">
                <a:effectLst/>
                <a:ea typeface="Times New Roman" panose="02020603050405020304" pitchFamily="18" charset="0"/>
                <a:cs typeface="Aptos" panose="020B0004020202020204" pitchFamily="34" charset="0"/>
              </a:rPr>
              <a:t>Del. 2.4. Roadmap </a:t>
            </a:r>
            <a:r>
              <a:rPr lang="nl-NL" sz="1600" dirty="0" err="1">
                <a:effectLst/>
                <a:ea typeface="Times New Roman" panose="02020603050405020304" pitchFamily="18" charset="0"/>
                <a:cs typeface="Aptos" panose="020B0004020202020204" pitchFamily="34" charset="0"/>
              </a:rPr>
              <a:t>to</a:t>
            </a:r>
            <a:r>
              <a:rPr lang="nl-NL" sz="1600" dirty="0">
                <a:effectLst/>
                <a:ea typeface="Times New Roman" panose="02020603050405020304" pitchFamily="18" charset="0"/>
                <a:cs typeface="Aptos" panose="020B0004020202020204" pitchFamily="34" charset="0"/>
              </a:rPr>
              <a:t> </a:t>
            </a:r>
            <a:r>
              <a:rPr lang="nl-NL" sz="1600" dirty="0" err="1">
                <a:effectLst/>
                <a:ea typeface="Times New Roman" panose="02020603050405020304" pitchFamily="18" charset="0"/>
                <a:cs typeface="Aptos" panose="020B0004020202020204" pitchFamily="34" charset="0"/>
              </a:rPr>
              <a:t>establish</a:t>
            </a:r>
            <a:r>
              <a:rPr lang="nl-NL" sz="1600" dirty="0">
                <a:effectLst/>
                <a:ea typeface="Times New Roman" panose="02020603050405020304" pitchFamily="18" charset="0"/>
                <a:cs typeface="Aptos" panose="020B0004020202020204" pitchFamily="34" charset="0"/>
              </a:rPr>
              <a:t> </a:t>
            </a:r>
            <a:r>
              <a:rPr lang="nl-NL" sz="1600" dirty="0" err="1">
                <a:effectLst/>
                <a:ea typeface="Times New Roman" panose="02020603050405020304" pitchFamily="18" charset="0"/>
                <a:cs typeface="Aptos" panose="020B0004020202020204" pitchFamily="34" charset="0"/>
              </a:rPr>
              <a:t>an</a:t>
            </a:r>
            <a:r>
              <a:rPr lang="nl-NL" sz="1600" dirty="0">
                <a:effectLst/>
                <a:ea typeface="Times New Roman" panose="02020603050405020304" pitchFamily="18" charset="0"/>
                <a:cs typeface="Aptos" panose="020B0004020202020204" pitchFamily="34" charset="0"/>
              </a:rPr>
              <a:t> </a:t>
            </a:r>
            <a:r>
              <a:rPr lang="nl-NL" sz="1600" dirty="0" err="1">
                <a:effectLst/>
                <a:ea typeface="Times New Roman" panose="02020603050405020304" pitchFamily="18" charset="0"/>
                <a:cs typeface="Aptos" panose="020B0004020202020204" pitchFamily="34" charset="0"/>
              </a:rPr>
              <a:t>intermediate</a:t>
            </a:r>
            <a:r>
              <a:rPr lang="nl-NL" sz="1600" dirty="0">
                <a:effectLst/>
                <a:ea typeface="Times New Roman" panose="02020603050405020304" pitchFamily="18" charset="0"/>
                <a:cs typeface="Aptos" panose="020B0004020202020204" pitchFamily="34" charset="0"/>
              </a:rPr>
              <a:t> </a:t>
            </a:r>
            <a:r>
              <a:rPr lang="nl-NL" sz="1600" dirty="0" err="1">
                <a:effectLst/>
                <a:ea typeface="Times New Roman" panose="02020603050405020304" pitchFamily="18" charset="0"/>
                <a:cs typeface="Aptos" panose="020B0004020202020204" pitchFamily="34" charset="0"/>
              </a:rPr>
              <a:t>legal</a:t>
            </a:r>
            <a:r>
              <a:rPr lang="nl-NL" sz="1600" dirty="0">
                <a:effectLst/>
                <a:ea typeface="Times New Roman" panose="02020603050405020304" pitchFamily="18" charset="0"/>
                <a:cs typeface="Aptos" panose="020B0004020202020204" pitchFamily="34" charset="0"/>
              </a:rPr>
              <a:t> </a:t>
            </a:r>
            <a:r>
              <a:rPr lang="nl-NL" sz="1600" dirty="0" err="1">
                <a:effectLst/>
                <a:ea typeface="Times New Roman" panose="02020603050405020304" pitchFamily="18" charset="0"/>
                <a:cs typeface="Aptos" panose="020B0004020202020204" pitchFamily="34" charset="0"/>
              </a:rPr>
              <a:t>entity</a:t>
            </a:r>
            <a:endParaRPr lang="nl-NL" sz="1600" dirty="0">
              <a:effectLst/>
              <a:ea typeface="Calibri" panose="020F0502020204030204" pitchFamily="34" charset="0"/>
              <a:cs typeface="Aptos" panose="020B0004020202020204" pitchFamily="34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nl-NL" sz="1600" dirty="0" err="1">
                <a:effectLst/>
                <a:ea typeface="Times New Roman" panose="02020603050405020304" pitchFamily="18" charset="0"/>
                <a:cs typeface="Aptos" panose="020B0004020202020204" pitchFamily="34" charset="0"/>
              </a:rPr>
              <a:t>Identify</a:t>
            </a:r>
            <a:r>
              <a:rPr lang="nl-NL" sz="1600" dirty="0">
                <a:effectLst/>
                <a:ea typeface="Times New Roman" panose="02020603050405020304" pitchFamily="18" charset="0"/>
                <a:cs typeface="Aptos" panose="020B0004020202020204" pitchFamily="34" charset="0"/>
              </a:rPr>
              <a:t> topics </a:t>
            </a:r>
            <a:r>
              <a:rPr lang="nl-NL" sz="1600" dirty="0" err="1">
                <a:effectLst/>
                <a:ea typeface="Times New Roman" panose="02020603050405020304" pitchFamily="18" charset="0"/>
                <a:cs typeface="Aptos" panose="020B0004020202020204" pitchFamily="34" charset="0"/>
              </a:rPr>
              <a:t>for</a:t>
            </a:r>
            <a:r>
              <a:rPr lang="nl-NL" sz="1600" dirty="0">
                <a:effectLst/>
                <a:ea typeface="Times New Roman" panose="02020603050405020304" pitchFamily="18" charset="0"/>
                <a:cs typeface="Aptos" panose="020B0004020202020204" pitchFamily="34" charset="0"/>
              </a:rPr>
              <a:t> </a:t>
            </a:r>
            <a:r>
              <a:rPr lang="nl-NL" sz="1600" dirty="0" err="1">
                <a:effectLst/>
                <a:ea typeface="Times New Roman" panose="02020603050405020304" pitchFamily="18" charset="0"/>
                <a:cs typeface="Aptos" panose="020B0004020202020204" pitchFamily="34" charset="0"/>
              </a:rPr>
              <a:t>alignment</a:t>
            </a:r>
            <a:r>
              <a:rPr lang="nl-NL" sz="1600" dirty="0">
                <a:effectLst/>
                <a:ea typeface="Times New Roman" panose="02020603050405020304" pitchFamily="18" charset="0"/>
                <a:cs typeface="Aptos" panose="020B0004020202020204" pitchFamily="34" charset="0"/>
              </a:rPr>
              <a:t> or </a:t>
            </a:r>
            <a:r>
              <a:rPr lang="nl-NL" sz="1600" dirty="0" err="1">
                <a:effectLst/>
                <a:ea typeface="Times New Roman" panose="02020603050405020304" pitchFamily="18" charset="0"/>
                <a:cs typeface="Aptos" panose="020B0004020202020204" pitchFamily="34" charset="0"/>
              </a:rPr>
              <a:t>complementarity</a:t>
            </a:r>
            <a:r>
              <a:rPr lang="nl-NL" sz="1600" dirty="0">
                <a:effectLst/>
                <a:ea typeface="Times New Roman" panose="02020603050405020304" pitchFamily="18" charset="0"/>
                <a:cs typeface="Aptos" panose="020B0004020202020204" pitchFamily="34" charset="0"/>
              </a:rPr>
              <a:t>.</a:t>
            </a:r>
            <a:endParaRPr lang="nl-NL" sz="1600" dirty="0">
              <a:effectLst/>
              <a:ea typeface="Calibri" panose="020F0502020204030204" pitchFamily="34" charset="0"/>
              <a:cs typeface="Aptos" panose="020B0004020202020204" pitchFamily="34" charset="0"/>
            </a:endParaRPr>
          </a:p>
          <a:p>
            <a:pPr marL="914400" lvl="2" indent="0">
              <a:buNone/>
            </a:pPr>
            <a:endParaRPr lang="nl-NL" sz="1400" b="1" dirty="0">
              <a:solidFill>
                <a:srgbClr val="1317F5"/>
              </a:solidFill>
              <a:latin typeface="Schibsted Grotesk" pitchFamily="2" charset="0"/>
              <a:cs typeface="Schibsted Grotesk" pitchFamily="2" charset="0"/>
            </a:endParaRPr>
          </a:p>
          <a:p>
            <a:pPr marL="0" indent="0">
              <a:buNone/>
            </a:pPr>
            <a:r>
              <a:rPr lang="nl-NL" sz="1600" b="1" dirty="0">
                <a:solidFill>
                  <a:srgbClr val="1318F5"/>
                </a:solidFill>
                <a:cs typeface="Schibsted Grotesk" pitchFamily="2" charset="0"/>
              </a:rPr>
              <a:t>Del.2.4. Roadmap </a:t>
            </a:r>
            <a:r>
              <a:rPr lang="nl-NL" sz="1600" b="1" dirty="0" err="1">
                <a:solidFill>
                  <a:srgbClr val="1318F5"/>
                </a:solidFill>
                <a:cs typeface="Schibsted Grotesk" pitchFamily="2" charset="0"/>
              </a:rPr>
              <a:t>to</a:t>
            </a:r>
            <a:r>
              <a:rPr lang="nl-NL" sz="1600" b="1" dirty="0">
                <a:solidFill>
                  <a:srgbClr val="1318F5"/>
                </a:solidFill>
                <a:cs typeface="Schibsted Grotesk" pitchFamily="2" charset="0"/>
              </a:rPr>
              <a:t> </a:t>
            </a:r>
            <a:r>
              <a:rPr lang="nl-NL" sz="1600" b="1" dirty="0" err="1">
                <a:solidFill>
                  <a:srgbClr val="1318F5"/>
                </a:solidFill>
                <a:cs typeface="Schibsted Grotesk" pitchFamily="2" charset="0"/>
              </a:rPr>
              <a:t>establish</a:t>
            </a:r>
            <a:r>
              <a:rPr lang="nl-NL" sz="1600" b="1" dirty="0">
                <a:solidFill>
                  <a:srgbClr val="1318F5"/>
                </a:solidFill>
                <a:cs typeface="Schibsted Grotesk" pitchFamily="2" charset="0"/>
              </a:rPr>
              <a:t> </a:t>
            </a:r>
            <a:r>
              <a:rPr lang="nl-NL" sz="1600" b="1" dirty="0" err="1">
                <a:solidFill>
                  <a:srgbClr val="1318F5"/>
                </a:solidFill>
                <a:cs typeface="Schibsted Grotesk" pitchFamily="2" charset="0"/>
              </a:rPr>
              <a:t>an</a:t>
            </a:r>
            <a:r>
              <a:rPr lang="nl-NL" sz="1600" b="1" dirty="0">
                <a:solidFill>
                  <a:srgbClr val="1318F5"/>
                </a:solidFill>
                <a:cs typeface="Schibsted Grotesk" pitchFamily="2" charset="0"/>
              </a:rPr>
              <a:t> </a:t>
            </a:r>
            <a:r>
              <a:rPr lang="nl-NL" sz="1600" b="1" dirty="0" err="1">
                <a:solidFill>
                  <a:srgbClr val="1318F5"/>
                </a:solidFill>
                <a:cs typeface="Schibsted Grotesk" pitchFamily="2" charset="0"/>
              </a:rPr>
              <a:t>intermediate</a:t>
            </a:r>
            <a:r>
              <a:rPr lang="nl-NL" sz="1600" b="1" dirty="0">
                <a:solidFill>
                  <a:srgbClr val="1318F5"/>
                </a:solidFill>
                <a:cs typeface="Schibsted Grotesk" pitchFamily="2" charset="0"/>
              </a:rPr>
              <a:t> </a:t>
            </a:r>
            <a:r>
              <a:rPr lang="nl-NL" sz="1600" b="1" dirty="0" err="1">
                <a:solidFill>
                  <a:srgbClr val="1318F5"/>
                </a:solidFill>
                <a:cs typeface="Schibsted Grotesk" pitchFamily="2" charset="0"/>
              </a:rPr>
              <a:t>legal</a:t>
            </a:r>
            <a:r>
              <a:rPr lang="nl-NL" sz="1600" b="1" dirty="0">
                <a:solidFill>
                  <a:srgbClr val="1318F5"/>
                </a:solidFill>
                <a:cs typeface="Schibsted Grotesk" pitchFamily="2" charset="0"/>
              </a:rPr>
              <a:t> </a:t>
            </a:r>
            <a:r>
              <a:rPr lang="nl-NL" sz="1600" b="1" dirty="0" err="1">
                <a:solidFill>
                  <a:srgbClr val="1318F5"/>
                </a:solidFill>
                <a:cs typeface="Schibsted Grotesk" pitchFamily="2" charset="0"/>
              </a:rPr>
              <a:t>entity</a:t>
            </a:r>
            <a:r>
              <a:rPr lang="nl-NL" sz="1600" b="1" dirty="0">
                <a:solidFill>
                  <a:srgbClr val="1318F5"/>
                </a:solidFill>
                <a:cs typeface="Schibsted Grotesk" pitchFamily="2" charset="0"/>
              </a:rPr>
              <a:t> (</a:t>
            </a:r>
            <a:r>
              <a:rPr lang="nl-NL" sz="1600" b="1" dirty="0" err="1">
                <a:solidFill>
                  <a:srgbClr val="1318F5"/>
                </a:solidFill>
                <a:cs typeface="Schibsted Grotesk" pitchFamily="2" charset="0"/>
              </a:rPr>
              <a:t>July</a:t>
            </a:r>
            <a:r>
              <a:rPr lang="nl-NL" sz="1600" b="1" dirty="0">
                <a:solidFill>
                  <a:srgbClr val="1318F5"/>
                </a:solidFill>
                <a:cs typeface="Schibsted Grotesk" pitchFamily="2" charset="0"/>
              </a:rPr>
              <a:t> 26)</a:t>
            </a:r>
          </a:p>
          <a:p>
            <a:pPr marL="0" indent="0">
              <a:buNone/>
            </a:pPr>
            <a:endParaRPr lang="nl-NL" dirty="0">
              <a:solidFill>
                <a:srgbClr val="1318F5"/>
              </a:solidFill>
              <a:latin typeface="Schibsted Grotesk" pitchFamily="2" charset="0"/>
              <a:cs typeface="Schibsted Grotesk" pitchFamily="2" charset="0"/>
            </a:endParaRPr>
          </a:p>
        </p:txBody>
      </p:sp>
      <p:sp>
        <p:nvSpPr>
          <p:cNvPr id="16" name="Text Box 2">
            <a:extLst>
              <a:ext uri="{FF2B5EF4-FFF2-40B4-BE49-F238E27FC236}">
                <a16:creationId xmlns:a16="http://schemas.microsoft.com/office/drawing/2014/main" id="{F855174B-3103-9629-E036-7BC0E902E987}"/>
              </a:ext>
            </a:extLst>
          </p:cNvPr>
          <p:cNvSpPr txBox="1">
            <a:spLocks/>
          </p:cNvSpPr>
          <p:nvPr/>
        </p:nvSpPr>
        <p:spPr bwMode="auto">
          <a:xfrm>
            <a:off x="233363" y="191294"/>
            <a:ext cx="2709069" cy="158570"/>
          </a:xfrm>
          <a:prstGeom prst="rect">
            <a:avLst/>
          </a:prstGeom>
          <a:noFill/>
          <a:ln w="12700">
            <a:noFill/>
            <a:miter lim="4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25400" tIns="25400" rIns="25400" bIns="25400">
            <a:spAutoFit/>
          </a:bodyPr>
          <a:lstStyle>
            <a:lvl1pPr defTabSz="323850"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1pPr>
            <a:lvl2pPr marL="742950" indent="-285750" defTabSz="323850"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2pPr>
            <a:lvl3pPr marL="1143000" indent="-228600" defTabSz="323850"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3pPr>
            <a:lvl4pPr marL="1600200" indent="-228600" defTabSz="323850"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4pPr>
            <a:lvl5pPr marL="2057400" indent="-228600" defTabSz="323850"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5pPr>
            <a:lvl6pPr marL="2514600" indent="-228600" defTabSz="32385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6pPr>
            <a:lvl7pPr marL="2971800" indent="-228600" defTabSz="32385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7pPr>
            <a:lvl8pPr marL="3429000" indent="-228600" defTabSz="32385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8pPr>
            <a:lvl9pPr marL="3886200" indent="-228600" defTabSz="32385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9pPr>
          </a:lstStyle>
          <a:p>
            <a:pPr marL="0" marR="0" lvl="0" indent="0" algn="l" defTabSz="323850" rtl="0" eaLnBrk="1" fontAlgn="auto" latinLnBrk="0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altLang="it-IT" sz="8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chibsted Grotesk Regular Regul" charset="0"/>
                <a:ea typeface="Schibsted Grotesk Regular Regul" charset="0"/>
                <a:cs typeface="Schibsted Grotesk Regular Regul" charset="0"/>
                <a:sym typeface="Schibsted Grotesk Regular Regul" charset="0"/>
              </a:rPr>
              <a:t>Einstein Telescope </a:t>
            </a:r>
          </a:p>
        </p:txBody>
      </p:sp>
      <p:sp>
        <p:nvSpPr>
          <p:cNvPr id="18" name="Line 4">
            <a:extLst>
              <a:ext uri="{FF2B5EF4-FFF2-40B4-BE49-F238E27FC236}">
                <a16:creationId xmlns:a16="http://schemas.microsoft.com/office/drawing/2014/main" id="{ADD1B910-BB56-2E2E-102D-0B6C8036E61F}"/>
              </a:ext>
            </a:extLst>
          </p:cNvPr>
          <p:cNvSpPr>
            <a:spLocks noChangeShapeType="1"/>
          </p:cNvSpPr>
          <p:nvPr/>
        </p:nvSpPr>
        <p:spPr bwMode="auto">
          <a:xfrm>
            <a:off x="228600" y="405607"/>
            <a:ext cx="116855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9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Arial"/>
              <a:sym typeface="Arial"/>
            </a:endParaRPr>
          </a:p>
        </p:txBody>
      </p:sp>
      <p:sp>
        <p:nvSpPr>
          <p:cNvPr id="19" name="Line 5">
            <a:extLst>
              <a:ext uri="{FF2B5EF4-FFF2-40B4-BE49-F238E27FC236}">
                <a16:creationId xmlns:a16="http://schemas.microsoft.com/office/drawing/2014/main" id="{06F35B7C-BA38-09D0-D3F2-0E62587408AA}"/>
              </a:ext>
            </a:extLst>
          </p:cNvPr>
          <p:cNvSpPr>
            <a:spLocks noChangeShapeType="1"/>
          </p:cNvSpPr>
          <p:nvPr/>
        </p:nvSpPr>
        <p:spPr bwMode="auto">
          <a:xfrm>
            <a:off x="228600" y="169863"/>
            <a:ext cx="116855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9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Arial"/>
              <a:sym typeface="Arial"/>
            </a:endParaRPr>
          </a:p>
        </p:txBody>
      </p:sp>
      <p:sp>
        <p:nvSpPr>
          <p:cNvPr id="20" name="Line 6">
            <a:extLst>
              <a:ext uri="{FF2B5EF4-FFF2-40B4-BE49-F238E27FC236}">
                <a16:creationId xmlns:a16="http://schemas.microsoft.com/office/drawing/2014/main" id="{FA0491C0-AB96-2783-243F-F8CD907279D3}"/>
              </a:ext>
            </a:extLst>
          </p:cNvPr>
          <p:cNvSpPr>
            <a:spLocks noChangeShapeType="1"/>
          </p:cNvSpPr>
          <p:nvPr/>
        </p:nvSpPr>
        <p:spPr bwMode="auto">
          <a:xfrm>
            <a:off x="228600" y="1169988"/>
            <a:ext cx="116855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9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Arial"/>
              <a:sym typeface="Arial"/>
            </a:endParaRPr>
          </a:p>
        </p:txBody>
      </p:sp>
      <p:sp>
        <p:nvSpPr>
          <p:cNvPr id="21" name="Line 7">
            <a:extLst>
              <a:ext uri="{FF2B5EF4-FFF2-40B4-BE49-F238E27FC236}">
                <a16:creationId xmlns:a16="http://schemas.microsoft.com/office/drawing/2014/main" id="{45163BCB-D4E1-DF31-37C7-69EAED4BCCAD}"/>
              </a:ext>
            </a:extLst>
          </p:cNvPr>
          <p:cNvSpPr>
            <a:spLocks noChangeShapeType="1"/>
          </p:cNvSpPr>
          <p:nvPr/>
        </p:nvSpPr>
        <p:spPr bwMode="auto">
          <a:xfrm>
            <a:off x="228600" y="6698457"/>
            <a:ext cx="116855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9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Arial"/>
              <a:sym typeface="Arial"/>
            </a:endParaRPr>
          </a:p>
        </p:txBody>
      </p:sp>
      <p:sp>
        <p:nvSpPr>
          <p:cNvPr id="22" name="Line 8">
            <a:extLst>
              <a:ext uri="{FF2B5EF4-FFF2-40B4-BE49-F238E27FC236}">
                <a16:creationId xmlns:a16="http://schemas.microsoft.com/office/drawing/2014/main" id="{06DDCE22-E874-FB15-C266-FC3BDA47F387}"/>
              </a:ext>
            </a:extLst>
          </p:cNvPr>
          <p:cNvSpPr>
            <a:spLocks noChangeShapeType="1"/>
          </p:cNvSpPr>
          <p:nvPr/>
        </p:nvSpPr>
        <p:spPr bwMode="auto">
          <a:xfrm>
            <a:off x="228600" y="6289675"/>
            <a:ext cx="116855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9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Arial"/>
              <a:sym typeface="Arial"/>
            </a:endParaRPr>
          </a:p>
        </p:txBody>
      </p:sp>
      <p:pic>
        <p:nvPicPr>
          <p:cNvPr id="36" name="Picture 35">
            <a:extLst>
              <a:ext uri="{FF2B5EF4-FFF2-40B4-BE49-F238E27FC236}">
                <a16:creationId xmlns:a16="http://schemas.microsoft.com/office/drawing/2014/main" id="{6947D467-39F2-A3E2-1DAD-565080C0713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533" y="6362358"/>
            <a:ext cx="1538568" cy="2868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4321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g34cce2674f7_0_18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gradFill>
            <a:gsLst>
              <a:gs pos="0">
                <a:srgbClr val="D4E5F5"/>
              </a:gs>
              <a:gs pos="100000">
                <a:srgbClr val="70A4D5"/>
              </a:gs>
            </a:gsLst>
            <a:lin ang="5400012" scaled="0"/>
          </a:gradFill>
          <a:ln w="9525" cap="flat" cmpd="sng">
            <a:solidFill>
              <a:schemeClr val="accent1"/>
            </a:solidFill>
            <a:prstDash val="solid"/>
            <a:miter lim="8000"/>
            <a:headEnd type="none" w="sm" len="sm"/>
            <a:tailEnd type="none" w="sm" len="sm"/>
          </a:ln>
          <a:effectLst>
            <a:outerShdw blurRad="63500" dist="19050" dir="5400000" rotWithShape="0">
              <a:srgbClr val="000000">
                <a:alpha val="62350"/>
              </a:srgbClr>
            </a:outerShdw>
            <a:reflection endPos="30000" dist="38100" dir="5400000" fadeDir="5400012" sy="-100000" algn="bl" rotWithShape="0"/>
          </a:effectLst>
        </p:spPr>
        <p:txBody>
          <a:bodyPr spcFirstLastPara="1" wrap="square" lIns="45700" tIns="45700" rIns="45700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Calibri"/>
              <a:buNone/>
            </a:pPr>
            <a:endParaRPr sz="180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8" name="Google Shape;128;g34cce2674f7_0_18"/>
          <p:cNvSpPr txBox="1">
            <a:spLocks noGrp="1"/>
          </p:cNvSpPr>
          <p:nvPr>
            <p:ph type="title"/>
          </p:nvPr>
        </p:nvSpPr>
        <p:spPr>
          <a:xfrm>
            <a:off x="6568477" y="2555858"/>
            <a:ext cx="4645200" cy="288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b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100"/>
              <a:buFont typeface="Calibri"/>
              <a:buNone/>
            </a:pPr>
            <a:r>
              <a:rPr lang="en-US" sz="3400" b="1" dirty="0">
                <a:solidFill>
                  <a:schemeClr val="lt1"/>
                </a:solidFill>
              </a:rPr>
              <a:t>ET-PP </a:t>
            </a:r>
            <a:r>
              <a:rPr lang="en-US" sz="3400" b="1" dirty="0">
                <a:solidFill>
                  <a:schemeClr val="bg1"/>
                </a:solidFill>
              </a:rPr>
              <a:t>WP2</a:t>
            </a:r>
            <a:br>
              <a:rPr lang="en-US" sz="3400" b="1" dirty="0">
                <a:solidFill>
                  <a:schemeClr val="lt1"/>
                </a:solidFill>
              </a:rPr>
            </a:br>
            <a:endParaRPr sz="6100" dirty="0">
              <a:solidFill>
                <a:schemeClr val="lt1"/>
              </a:solidFill>
            </a:endParaRPr>
          </a:p>
        </p:txBody>
      </p:sp>
      <p:sp>
        <p:nvSpPr>
          <p:cNvPr id="129" name="Google Shape;129;g34cce2674f7_0_18"/>
          <p:cNvSpPr txBox="1">
            <a:spLocks noGrp="1"/>
          </p:cNvSpPr>
          <p:nvPr>
            <p:ph type="body" idx="1"/>
          </p:nvPr>
        </p:nvSpPr>
        <p:spPr>
          <a:xfrm>
            <a:off x="7077702" y="5537117"/>
            <a:ext cx="4645200" cy="114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FFFFFF"/>
              </a:buClr>
              <a:buSzPts val="2000"/>
              <a:buNone/>
            </a:pPr>
            <a:r>
              <a:rPr lang="en-US" sz="2000" dirty="0">
                <a:solidFill>
                  <a:srgbClr val="FFFFFF"/>
                </a:solidFill>
              </a:rPr>
              <a:t>Grant agreement: Nº 101079696</a:t>
            </a:r>
            <a:endParaRPr dirty="0"/>
          </a:p>
        </p:txBody>
      </p:sp>
      <p:sp>
        <p:nvSpPr>
          <p:cNvPr id="130" name="Google Shape;130;g34cce2674f7_0_18"/>
          <p:cNvSpPr/>
          <p:nvPr/>
        </p:nvSpPr>
        <p:spPr>
          <a:xfrm flipH="1">
            <a:off x="-11" y="0"/>
            <a:ext cx="6172794" cy="6858000"/>
          </a:xfrm>
          <a:custGeom>
            <a:avLst/>
            <a:gdLst/>
            <a:ahLst/>
            <a:cxnLst/>
            <a:rect l="l" t="t" r="r" b="b"/>
            <a:pathLst>
              <a:path w="21600" h="21600" extrusionOk="0">
                <a:moveTo>
                  <a:pt x="21600" y="0"/>
                </a:moveTo>
                <a:lnTo>
                  <a:pt x="242" y="0"/>
                </a:lnTo>
                <a:lnTo>
                  <a:pt x="123" y="841"/>
                </a:lnTo>
                <a:cubicBezTo>
                  <a:pt x="42" y="1562"/>
                  <a:pt x="0" y="2293"/>
                  <a:pt x="0" y="3033"/>
                </a:cubicBezTo>
                <a:cubicBezTo>
                  <a:pt x="0" y="10800"/>
                  <a:pt x="4591" y="17602"/>
                  <a:pt x="11464" y="21361"/>
                </a:cubicBezTo>
                <a:lnTo>
                  <a:pt x="11925" y="21600"/>
                </a:lnTo>
                <a:lnTo>
                  <a:pt x="21600" y="21600"/>
                </a:lnTo>
                <a:close/>
              </a:path>
            </a:pathLst>
          </a:custGeom>
          <a:solidFill>
            <a:srgbClr val="FFFFFF">
              <a:alpha val="80000"/>
            </a:srgbClr>
          </a:solidFill>
          <a:ln>
            <a:noFill/>
          </a:ln>
        </p:spPr>
        <p:txBody>
          <a:bodyPr spcFirstLastPara="1" wrap="square" lIns="45700" tIns="45700" rIns="45700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Calibri"/>
              <a:buNone/>
            </a:pPr>
            <a:endParaRPr sz="180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1" name="Google Shape;131;g34cce2674f7_0_18"/>
          <p:cNvSpPr/>
          <p:nvPr/>
        </p:nvSpPr>
        <p:spPr>
          <a:xfrm>
            <a:off x="0" y="0"/>
            <a:ext cx="6024132" cy="6858000"/>
          </a:xfrm>
          <a:custGeom>
            <a:avLst/>
            <a:gdLst/>
            <a:ahLst/>
            <a:cxnLst/>
            <a:rect l="l" t="t" r="r" b="b"/>
            <a:pathLst>
              <a:path w="21600" h="21600" extrusionOk="0">
                <a:moveTo>
                  <a:pt x="0" y="0"/>
                </a:moveTo>
                <a:lnTo>
                  <a:pt x="21348" y="0"/>
                </a:lnTo>
                <a:lnTo>
                  <a:pt x="21477" y="895"/>
                </a:lnTo>
                <a:cubicBezTo>
                  <a:pt x="21558" y="1598"/>
                  <a:pt x="21600" y="2311"/>
                  <a:pt x="21600" y="3033"/>
                </a:cubicBezTo>
                <a:cubicBezTo>
                  <a:pt x="21600" y="10972"/>
                  <a:pt x="16563" y="17877"/>
                  <a:pt x="9143" y="21418"/>
                </a:cubicBezTo>
                <a:lnTo>
                  <a:pt x="8738" y="21600"/>
                </a:lnTo>
                <a:lnTo>
                  <a:pt x="0" y="2160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45700" tIns="45700" rIns="45700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Calibri"/>
              <a:buNone/>
            </a:pPr>
            <a:endParaRPr sz="180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32" name="Google Shape;132;g34cce2674f7_0_18" descr="Imagen 13"/>
          <p:cNvPicPr preferRelativeResize="0"/>
          <p:nvPr/>
        </p:nvPicPr>
        <p:blipFill rotWithShape="1">
          <a:blip r:embed="rId3">
            <a:alphaModFix/>
          </a:blip>
          <a:srcRect l="15989" r="16112"/>
          <a:stretch/>
        </p:blipFill>
        <p:spPr>
          <a:xfrm>
            <a:off x="419381" y="770070"/>
            <a:ext cx="4047844" cy="3949649"/>
          </a:xfrm>
          <a:prstGeom prst="rect">
            <a:avLst/>
          </a:prstGeom>
          <a:noFill/>
          <a:ln>
            <a:noFill/>
          </a:ln>
        </p:spPr>
      </p:pic>
      <p:sp>
        <p:nvSpPr>
          <p:cNvPr id="133" name="Google Shape;133;g34cce2674f7_0_18"/>
          <p:cNvSpPr txBox="1"/>
          <p:nvPr/>
        </p:nvSpPr>
        <p:spPr>
          <a:xfrm>
            <a:off x="68223" y="15702"/>
            <a:ext cx="5913000" cy="36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08080"/>
              </a:buClr>
              <a:buSzPts val="1800"/>
              <a:buFont typeface="Calibri"/>
              <a:buNone/>
            </a:pPr>
            <a:r>
              <a:rPr lang="en-US" sz="1800" b="1" i="0" u="none" strike="noStrike" cap="none">
                <a:solidFill>
                  <a:srgbClr val="808080"/>
                </a:solidFill>
                <a:latin typeface="Calibri"/>
                <a:ea typeface="Calibri"/>
                <a:cs typeface="Calibri"/>
                <a:sym typeface="Calibri"/>
              </a:rPr>
              <a:t>Project: 101079696 — ET-PP — HORIZON-INFRA-2021-DEV-02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4" name="Google Shape;134;g34cce2674f7_0_18"/>
          <p:cNvSpPr txBox="1"/>
          <p:nvPr/>
        </p:nvSpPr>
        <p:spPr>
          <a:xfrm>
            <a:off x="267587" y="5537117"/>
            <a:ext cx="2970900" cy="723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08080"/>
              </a:buClr>
              <a:buSzPts val="1800"/>
              <a:buFont typeface="Calibri"/>
              <a:buNone/>
            </a:pPr>
            <a:r>
              <a:rPr lang="en-US" sz="1800" b="1" i="0" u="none" strike="noStrike" cap="none">
                <a:solidFill>
                  <a:srgbClr val="808080"/>
                </a:solidFill>
                <a:latin typeface="Calibri"/>
                <a:ea typeface="Calibri"/>
                <a:cs typeface="Calibri"/>
                <a:sym typeface="Calibri"/>
              </a:rPr>
              <a:t>Horizon Europe: Coordination 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808080"/>
              </a:buClr>
              <a:buSzPts val="1800"/>
              <a:buFont typeface="Calibri"/>
              <a:buNone/>
            </a:pPr>
            <a:r>
              <a:rPr lang="en-US" sz="1800" b="1" i="0" u="none" strike="noStrike" cap="none">
                <a:solidFill>
                  <a:srgbClr val="808080"/>
                </a:solidFill>
                <a:latin typeface="Calibri"/>
                <a:ea typeface="Calibri"/>
                <a:cs typeface="Calibri"/>
                <a:sym typeface="Calibri"/>
              </a:rPr>
              <a:t>and Support Actions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35" name="Google Shape;135;g34cce2674f7_0_18" title="03_ET_vertical-for_light_backgrounds_and_digital purposes.jpg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9307275" y="208675"/>
            <a:ext cx="2649352" cy="271025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000FF"/>
      </a:hlink>
      <a:folHlink>
        <a:srgbClr val="FF00FF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e Office">
  <a:themeElements>
    <a:clrScheme name="Tema de Offic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000FF"/>
      </a:hlink>
      <a:folHlink>
        <a:srgbClr val="FF00FF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Metadata/LabelInfo.xml><?xml version="1.0" encoding="utf-8"?>
<clbl:labelList xmlns:clbl="http://schemas.microsoft.com/office/2020/mipLabelMetadata">
  <clbl:label id="{81e63bdd-534e-4aaf-855a-4c017eec7126}" enabled="0" method="" siteId="{81e63bdd-534e-4aaf-855a-4c017eec7126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14693</TotalTime>
  <Words>790</Words>
  <Application>Microsoft Office PowerPoint</Application>
  <PresentationFormat>Breedbeeld</PresentationFormat>
  <Paragraphs>91</Paragraphs>
  <Slides>8</Slides>
  <Notes>7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8</vt:i4>
      </vt:variant>
      <vt:variant>
        <vt:lpstr>Thema</vt:lpstr>
      </vt:variant>
      <vt:variant>
        <vt:i4>2</vt:i4>
      </vt:variant>
      <vt:variant>
        <vt:lpstr>Diatitels</vt:lpstr>
      </vt:variant>
      <vt:variant>
        <vt:i4>8</vt:i4>
      </vt:variant>
    </vt:vector>
  </HeadingPairs>
  <TitlesOfParts>
    <vt:vector size="18" baseType="lpstr">
      <vt:lpstr>Arial</vt:lpstr>
      <vt:lpstr>Calibri</vt:lpstr>
      <vt:lpstr>Calibri Light</vt:lpstr>
      <vt:lpstr>Schibsted Grotesk</vt:lpstr>
      <vt:lpstr>Schibsted Grotesk Regular Regul</vt:lpstr>
      <vt:lpstr>Times New Roman</vt:lpstr>
      <vt:lpstr>Univers</vt:lpstr>
      <vt:lpstr>Wingdings</vt:lpstr>
      <vt:lpstr>Tema de Office</vt:lpstr>
      <vt:lpstr>Office Theme</vt:lpstr>
      <vt:lpstr>       ETPP Annual meeting 5-7 May 2026   Progress update </vt:lpstr>
      <vt:lpstr>ET-PP WP2 Governance and legal aspects</vt:lpstr>
      <vt:lpstr>WP 2: Amendment Deliverables 2.3. and 2.4. </vt:lpstr>
      <vt:lpstr>Del. 2.3. Report by external legal expert  </vt:lpstr>
      <vt:lpstr>Del. 2.4. Roadmap to establish an intermediate legal entity  </vt:lpstr>
      <vt:lpstr>WP2 activities 2026</vt:lpstr>
      <vt:lpstr>WP2 timeline 2026</vt:lpstr>
      <vt:lpstr>ET-PP WP2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Roelofs, M.E.H. [Miriam]</dc:creator>
  <cp:lastModifiedBy>Roelofs, M.E.H. [Miriam]</cp:lastModifiedBy>
  <cp:revision>21</cp:revision>
  <dcterms:modified xsi:type="dcterms:W3CDTF">2026-05-05T06:34:36Z</dcterms:modified>
</cp:coreProperties>
</file>