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5" r:id="rId2"/>
    <p:sldId id="1244" r:id="rId3"/>
    <p:sldId id="262" r:id="rId4"/>
    <p:sldId id="1815" r:id="rId5"/>
    <p:sldId id="797" r:id="rId6"/>
    <p:sldId id="1841" r:id="rId7"/>
    <p:sldId id="1645" r:id="rId8"/>
    <p:sldId id="958" r:id="rId9"/>
  </p:sldIdLst>
  <p:sldSz cx="12192000" cy="6858000"/>
  <p:notesSz cx="7099300" cy="10234613"/>
  <p:embeddedFontLst>
    <p:embeddedFont>
      <p:font typeface="Funnel Display" pitchFamily="2" charset="0"/>
      <p:regular r:id="rId12"/>
      <p:bold r:id="rId13"/>
    </p:embeddedFont>
    <p:embeddedFont>
      <p:font typeface="Host Grotesk" panose="020B0504030402000203" pitchFamily="34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Galler" initials="RG" lastIdx="3" clrIdx="0">
    <p:extLst>
      <p:ext uri="{19B8F6BF-5375-455C-9EA6-DF929625EA0E}">
        <p15:presenceInfo xmlns:p15="http://schemas.microsoft.com/office/powerpoint/2012/main" userId="S-1-5-21-86171694-1802254274-1878469284-28285" providerId="AD"/>
      </p:ext>
    </p:extLst>
  </p:cmAuthor>
  <p:cmAuthor id="2" name="Robert GALLER" initials="RG" lastIdx="1" clrIdx="1">
    <p:extLst>
      <p:ext uri="{19B8F6BF-5375-455C-9EA6-DF929625EA0E}">
        <p15:presenceInfo xmlns:p15="http://schemas.microsoft.com/office/powerpoint/2012/main" userId="60d695446536b2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6635" autoAdjust="0"/>
    <p:restoredTop sz="96622" autoAdjust="0"/>
  </p:normalViewPr>
  <p:slideViewPr>
    <p:cSldViewPr snapToGrid="0">
      <p:cViewPr varScale="1">
        <p:scale>
          <a:sx n="113" d="100"/>
          <a:sy n="113" d="100"/>
        </p:scale>
        <p:origin x="114" y="3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706" y="8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387BF21-9413-4DE2-BC77-372C603A75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endParaRPr lang="de-AT" dirty="0">
              <a:latin typeface="Host Grotesk" panose="020B0504030402000203" pitchFamily="34" charset="77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97F5AE6-DD2A-457A-B833-FD6E86F8D0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fld id="{0649641D-3713-411C-BF51-9D55AD28352A}" type="datetimeFigureOut">
              <a:rPr lang="de-AT" smtClean="0">
                <a:latin typeface="Host Grotesk" panose="020B0504030402000203" pitchFamily="34" charset="77"/>
              </a:rPr>
              <a:t>06.05.2026</a:t>
            </a:fld>
            <a:endParaRPr lang="de-AT" dirty="0">
              <a:latin typeface="Host Grotesk" panose="020B0504030402000203" pitchFamily="34" charset="77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E6413E9-38C6-49A8-9561-8E5992E3D8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de-AT" dirty="0">
              <a:latin typeface="Host Grotesk" panose="020B0504030402000203" pitchFamily="34" charset="77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4B84A4B-B3F7-42CF-8A87-7EF1766951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fld id="{F32AA41C-CCA1-40A7-8196-AF4C15E3D521}" type="slidenum">
              <a:rPr lang="de-AT" smtClean="0">
                <a:latin typeface="Host Grotesk" panose="020B0504030402000203" pitchFamily="34" charset="77"/>
              </a:rPr>
              <a:t>‹Nr.›</a:t>
            </a:fld>
            <a:endParaRPr lang="de-AT" dirty="0">
              <a:latin typeface="Host Grotesk" panose="020B050403040200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62259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 b="0" i="0">
                <a:latin typeface="Host Grotesk" panose="020B0504030402000203" pitchFamily="34" charset="77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 b="0" i="0">
                <a:latin typeface="Host Grotesk" panose="020B0504030402000203" pitchFamily="34" charset="77"/>
              </a:defRPr>
            </a:lvl1pPr>
          </a:lstStyle>
          <a:p>
            <a:fld id="{93D78463-016B-4B84-8B8C-B548F64DAEB2}" type="datetimeFigureOut">
              <a:rPr lang="de-AT" smtClean="0"/>
              <a:pPr/>
              <a:t>06.05.2026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 b="0" i="0">
                <a:latin typeface="Host Grotesk" panose="020B0504030402000203" pitchFamily="34" charset="77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 b="0" i="0">
                <a:latin typeface="Host Grotesk" panose="020B0504030402000203" pitchFamily="34" charset="77"/>
              </a:defRPr>
            </a:lvl1pPr>
          </a:lstStyle>
          <a:p>
            <a:fld id="{0EA04A45-DD74-4A0E-A117-2EF96470CD14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03953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ost Grotesk" panose="020B0504030402000203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ost Grotesk" panose="020B0504030402000203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ost Grotesk" panose="020B0504030402000203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ost Grotesk" panose="020B0504030402000203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ost Grotesk" panose="020B0504030402000203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DC77-5E73-4D07-AA20-AD68DE9E3A24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556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_dunkel_ohne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g">
            <a:extLst>
              <a:ext uri="{FF2B5EF4-FFF2-40B4-BE49-F238E27FC236}">
                <a16:creationId xmlns:a16="http://schemas.microsoft.com/office/drawing/2014/main" id="{913FCD7C-6AB4-4CB2-A620-50F9F0769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22125FF0-8932-4A1D-AEBF-8BFA7E713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92A2AA78-FADA-4C9D-920F-97F95683153E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8" name="Fußzeilenplatzhalter">
            <a:extLst>
              <a:ext uri="{FF2B5EF4-FFF2-40B4-BE49-F238E27FC236}">
                <a16:creationId xmlns:a16="http://schemas.microsoft.com/office/drawing/2014/main" id="{0797EAD3-C89B-425A-6D33-288C5ED8A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457950"/>
            <a:ext cx="5029201" cy="365125"/>
          </a:xfrm>
          <a:prstGeom prst="rect">
            <a:avLst/>
          </a:prstGeom>
        </p:spPr>
        <p:txBody>
          <a:bodyPr anchor="ctr"/>
          <a:lstStyle>
            <a:lvl1pPr>
              <a:defRPr lang="de-AT" sz="1000" b="0" i="0" kern="1200" dirty="0" smtClean="0">
                <a:solidFill>
                  <a:schemeClr val="bg1"/>
                </a:solidFill>
                <a:latin typeface="Host Grotesk" panose="020B0504030402000203" pitchFamily="34" charset="77"/>
                <a:ea typeface="+mn-ea"/>
                <a:cs typeface="+mn-cs"/>
              </a:defRPr>
            </a:lvl1pPr>
          </a:lstStyle>
          <a:p>
            <a:pPr algn="ctr"/>
            <a:r>
              <a:rPr lang="en-US" dirty="0"/>
              <a:t>Prof. Dr. Robert GALLER | Chair of Subsurface Engineering | </a:t>
            </a:r>
            <a:r>
              <a:rPr lang="en-US" dirty="0" err="1"/>
              <a:t>Zentrum</a:t>
            </a:r>
            <a:r>
              <a:rPr lang="en-US" dirty="0"/>
              <a:t> am Berg </a:t>
            </a:r>
            <a:endParaRPr lang="de-AT" dirty="0"/>
          </a:p>
        </p:txBody>
      </p:sp>
      <p:sp>
        <p:nvSpPr>
          <p:cNvPr id="3" name="Untertitel">
            <a:extLst>
              <a:ext uri="{FF2B5EF4-FFF2-40B4-BE49-F238E27FC236}">
                <a16:creationId xmlns:a16="http://schemas.microsoft.com/office/drawing/2014/main" id="{251111E8-88BD-44D6-AB51-45BB43F6E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AT" dirty="0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49913F50-D0B8-4189-B235-14C84B301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Funnel Display" pitchFamily="2" charset="0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13" name="Datumsplatzhalter">
            <a:extLst>
              <a:ext uri="{FF2B5EF4-FFF2-40B4-BE49-F238E27FC236}">
                <a16:creationId xmlns:a16="http://schemas.microsoft.com/office/drawing/2014/main" id="{C1F9D27C-8059-07F4-FB78-0F0906A19B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2492" y="6457950"/>
            <a:ext cx="2518907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ost Grotesk" panose="020B0504030402000203" pitchFamily="34" charset="77"/>
              </a:defRPr>
            </a:lvl1pPr>
          </a:lstStyle>
          <a:p>
            <a:r>
              <a:rPr lang="de-DE" dirty="0"/>
              <a:t>UNILEOBEN.AC.AT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39540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AFE57160-2FA1-4A69-B3AA-1FDDE9B53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1C8EECE4-14AA-4CCE-9D23-B5448B5AC30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42A014B9-C9E9-412E-91EE-78986A56D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5FD987E1-92A3-52EE-7139-BDCE3DEA1D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457949"/>
            <a:ext cx="5029201" cy="365125"/>
          </a:xfrm>
          <a:prstGeom prst="rect">
            <a:avLst/>
          </a:prstGeom>
        </p:spPr>
        <p:txBody>
          <a:bodyPr anchor="ctr"/>
          <a:lstStyle>
            <a:lvl1pPr>
              <a:defRPr lang="de-AT" sz="1000" b="0" i="0" kern="1200" dirty="0" smtClean="0">
                <a:solidFill>
                  <a:schemeClr val="bg1"/>
                </a:solidFill>
                <a:latin typeface="Host Grotesk" panose="020B0504030402000203" pitchFamily="34" charset="77"/>
                <a:ea typeface="+mn-ea"/>
                <a:cs typeface="+mn-cs"/>
              </a:defRPr>
            </a:lvl1pPr>
          </a:lstStyle>
          <a:p>
            <a:pPr algn="ctr"/>
            <a:r>
              <a:rPr lang="en-US" dirty="0"/>
              <a:t>Prof. Dr. Robert GALLER | Chair of Subsurface Engineering | </a:t>
            </a:r>
            <a:r>
              <a:rPr lang="en-US" dirty="0" err="1"/>
              <a:t>Zentrum</a:t>
            </a:r>
            <a:r>
              <a:rPr lang="en-US" dirty="0"/>
              <a:t> am Berg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8636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32DF5B-AD27-4869-A28F-E6365D867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617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Fußzeilenplatzhalter">
            <a:extLst>
              <a:ext uri="{FF2B5EF4-FFF2-40B4-BE49-F238E27FC236}">
                <a16:creationId xmlns:a16="http://schemas.microsoft.com/office/drawing/2014/main" id="{E7A66331-4408-CBA0-41E7-C02E5911EE41}"/>
              </a:ext>
            </a:extLst>
          </p:cNvPr>
          <p:cNvSpPr txBox="1">
            <a:spLocks/>
          </p:cNvSpPr>
          <p:nvPr userDrawn="1"/>
        </p:nvSpPr>
        <p:spPr>
          <a:xfrm>
            <a:off x="3581399" y="6457949"/>
            <a:ext cx="5029201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lang="de-AT" sz="1000" b="0" i="0" kern="1200" dirty="0" smtClean="0">
                <a:solidFill>
                  <a:schemeClr val="bg1"/>
                </a:solidFill>
                <a:latin typeface="Host Grotesk" panose="020B050403040200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Prof. Dr. Robert GALLER | Chair of Subsurface Engineering | Zentrum am Berg</a:t>
            </a:r>
          </a:p>
        </p:txBody>
      </p:sp>
    </p:spTree>
    <p:extLst>
      <p:ext uri="{BB962C8B-B14F-4D97-AF65-F5344CB8AC3E}">
        <p14:creationId xmlns:p14="http://schemas.microsoft.com/office/powerpoint/2010/main" val="198243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7ED0-8EB1-4117-AFEC-9CB535994398}" type="datetimeFigureOut">
              <a:rPr lang="en-GB" smtClean="0"/>
              <a:t>06/05/2026</a:t>
            </a:fld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D2BE-3C12-4230-9C67-39404B7A2F42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2" name="Fußzeilenplatzhalter">
            <a:extLst>
              <a:ext uri="{FF2B5EF4-FFF2-40B4-BE49-F238E27FC236}">
                <a16:creationId xmlns:a16="http://schemas.microsoft.com/office/drawing/2014/main" id="{545918CA-D894-5EA5-81EB-5F973239AD2F}"/>
              </a:ext>
            </a:extLst>
          </p:cNvPr>
          <p:cNvSpPr txBox="1">
            <a:spLocks/>
          </p:cNvSpPr>
          <p:nvPr userDrawn="1"/>
        </p:nvSpPr>
        <p:spPr>
          <a:xfrm>
            <a:off x="3581399" y="6483910"/>
            <a:ext cx="5029201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lang="de-AT" sz="1000" b="0" i="0" kern="1200" dirty="0" smtClean="0">
                <a:solidFill>
                  <a:schemeClr val="bg1"/>
                </a:solidFill>
                <a:latin typeface="Host Grotesk" panose="020B050403040200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Prof. Dr. Robert GALLER | Chair of Subsurface Engineering | </a:t>
            </a:r>
            <a:r>
              <a:rPr lang="en-US" dirty="0" err="1"/>
              <a:t>Zentrum</a:t>
            </a:r>
            <a:r>
              <a:rPr lang="en-US" dirty="0"/>
              <a:t> am Berg</a:t>
            </a:r>
          </a:p>
        </p:txBody>
      </p:sp>
    </p:spTree>
    <p:extLst>
      <p:ext uri="{BB962C8B-B14F-4D97-AF65-F5344CB8AC3E}">
        <p14:creationId xmlns:p14="http://schemas.microsoft.com/office/powerpoint/2010/main" val="144474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gif"/><Relationship Id="rId5" Type="http://schemas.openxmlformats.org/officeDocument/2006/relationships/theme" Target="../theme/theme1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EC7AD338-CA61-57AC-17E9-EAD90B2C1D5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6045200"/>
            <a:ext cx="12192000" cy="812800"/>
          </a:xfrm>
          <a:prstGeom prst="rect">
            <a:avLst/>
          </a:prstGeom>
        </p:spPr>
      </p:pic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0ABC47AE-F038-42F9-91B8-ECCC89DF2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79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Host Grotesk" panose="020B0504030402000203" pitchFamily="34" charset="77"/>
              </a:defRPr>
            </a:lvl1pPr>
          </a:lstStyle>
          <a:p>
            <a:fld id="{1C8EECE4-14AA-4CCE-9D23-B5448B5AC30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7" name="Fußzeilenplatzhalter">
            <a:extLst>
              <a:ext uri="{FF2B5EF4-FFF2-40B4-BE49-F238E27FC236}">
                <a16:creationId xmlns:a16="http://schemas.microsoft.com/office/drawing/2014/main" id="{CFADD62A-728B-BD82-DD69-199FC085B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457950"/>
            <a:ext cx="5029201" cy="365125"/>
          </a:xfrm>
          <a:prstGeom prst="rect">
            <a:avLst/>
          </a:prstGeom>
        </p:spPr>
        <p:txBody>
          <a:bodyPr anchor="ctr"/>
          <a:lstStyle>
            <a:lvl1pPr>
              <a:defRPr lang="de-AT" sz="1000" b="0" i="0" kern="1200" dirty="0" smtClean="0">
                <a:solidFill>
                  <a:schemeClr val="bg1"/>
                </a:solidFill>
                <a:latin typeface="Host Grotesk" panose="020B0504030402000203" pitchFamily="34" charset="77"/>
                <a:ea typeface="+mn-ea"/>
                <a:cs typeface="+mn-cs"/>
              </a:defRPr>
            </a:lvl1pPr>
          </a:lstStyle>
          <a:p>
            <a:pPr algn="ctr"/>
            <a:r>
              <a:rPr lang="en-US" dirty="0"/>
              <a:t>Prof. Dr. Robert GALLER | Chair of Subsurface Engineering | </a:t>
            </a:r>
            <a:r>
              <a:rPr lang="en-US" dirty="0" err="1"/>
              <a:t>Zentrum</a:t>
            </a:r>
            <a:r>
              <a:rPr lang="en-US" dirty="0"/>
              <a:t> am Berg</a:t>
            </a:r>
            <a:endParaRPr lang="de-AT" dirty="0"/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C6F2C4B8-BE91-4E55-A984-EAD253668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E5041AD-E111-90AD-0CC2-067F9590384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52199" y="230188"/>
            <a:ext cx="687219" cy="45910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83094A4-0E82-4D02-AB28-2B451907D4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550" y="230188"/>
            <a:ext cx="1472681" cy="46644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ADF1122-1C93-4639-997C-10043812B41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705" y="246854"/>
            <a:ext cx="457377" cy="45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50" r:id="rId2"/>
    <p:sldLayoutId id="2147483743" r:id="rId3"/>
    <p:sldLayoutId id="2147483744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Funnel Display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800" b="0" i="0" kern="1200">
          <a:solidFill>
            <a:schemeClr val="tx1"/>
          </a:solidFill>
          <a:latin typeface="Host Grotesk" panose="020B050403040200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400" b="0" i="0" kern="1200">
          <a:solidFill>
            <a:schemeClr val="tx1"/>
          </a:solidFill>
          <a:latin typeface="Host Grotesk" panose="020B050403040200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000" b="0" i="0" kern="1200">
          <a:solidFill>
            <a:schemeClr val="tx1"/>
          </a:solidFill>
          <a:latin typeface="Host Grotesk" panose="020B050403040200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Host Grotesk" panose="020B050403040200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Host Grotesk" panose="020B050403040200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wmf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skcon.a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zab.at/" TargetMode="External"/><Relationship Id="rId5" Type="http://schemas.openxmlformats.org/officeDocument/2006/relationships/hyperlink" Target="mailto:Robert.Galler@unileoben.ac.at" TargetMode="Externa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>
            <a:extLst>
              <a:ext uri="{FF2B5EF4-FFF2-40B4-BE49-F238E27FC236}">
                <a16:creationId xmlns:a16="http://schemas.microsoft.com/office/drawing/2014/main" id="{4BE6F9FD-3682-3D84-4BF7-B81534C4F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9431" y="3910755"/>
            <a:ext cx="6164569" cy="363682"/>
          </a:xfrm>
        </p:spPr>
        <p:txBody>
          <a:bodyPr>
            <a:noAutofit/>
          </a:bodyPr>
          <a:lstStyle/>
          <a:p>
            <a:pPr algn="ctr"/>
            <a:r>
              <a:rPr lang="de-AT" sz="1800" dirty="0"/>
              <a:t>Prof. Dr. Robert GALLER &amp; Dipl.-Ing. Daniel Schneider</a:t>
            </a:r>
          </a:p>
        </p:txBody>
      </p:sp>
      <p:sp>
        <p:nvSpPr>
          <p:cNvPr id="8" name="Untertitel 3">
            <a:extLst>
              <a:ext uri="{FF2B5EF4-FFF2-40B4-BE49-F238E27FC236}">
                <a16:creationId xmlns:a16="http://schemas.microsoft.com/office/drawing/2014/main" id="{3C92CA0E-F4E9-4AEB-BCD1-538C81557100}"/>
              </a:ext>
            </a:extLst>
          </p:cNvPr>
          <p:cNvSpPr txBox="1">
            <a:spLocks/>
          </p:cNvSpPr>
          <p:nvPr/>
        </p:nvSpPr>
        <p:spPr>
          <a:xfrm>
            <a:off x="2979431" y="4309451"/>
            <a:ext cx="6041744" cy="1122045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800" b="0" i="0" kern="1200">
                <a:solidFill>
                  <a:schemeClr val="bg1"/>
                </a:solidFill>
                <a:latin typeface="Host Grotesk" panose="020B0504030402000203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b="0" i="0" kern="1200">
                <a:solidFill>
                  <a:schemeClr val="tx1"/>
                </a:solidFill>
                <a:latin typeface="Host Grotesk" panose="020B0504030402000203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b="0" i="0" kern="1200">
                <a:solidFill>
                  <a:schemeClr val="tx1"/>
                </a:solidFill>
                <a:latin typeface="Host Grotesk" panose="020B0504030402000203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600" b="0" i="0" kern="1200">
                <a:solidFill>
                  <a:schemeClr val="tx1"/>
                </a:solidFill>
                <a:latin typeface="Host Grotesk" panose="020B0504030402000203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600" b="0" i="0" kern="1200">
                <a:solidFill>
                  <a:schemeClr val="tx1"/>
                </a:solidFill>
                <a:latin typeface="Host Grotesk" panose="020B0504030402000203" pitchFamily="34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600" dirty="0"/>
              <a:t>Chair of Subsurface Engineering &amp; </a:t>
            </a:r>
            <a:br>
              <a:rPr lang="en-US" sz="1600" dirty="0"/>
            </a:br>
            <a:r>
              <a:rPr lang="en-US" sz="1600" dirty="0"/>
              <a:t>Underground Research Center </a:t>
            </a:r>
            <a:r>
              <a:rPr lang="en-US" sz="1600" dirty="0" err="1"/>
              <a:t>ZaB</a:t>
            </a:r>
            <a:r>
              <a:rPr lang="en-US" sz="1600" dirty="0"/>
              <a:t> - </a:t>
            </a:r>
            <a:r>
              <a:rPr lang="en-US" sz="1600" dirty="0" err="1"/>
              <a:t>Zentrum</a:t>
            </a:r>
            <a:r>
              <a:rPr lang="en-US" sz="1600" dirty="0"/>
              <a:t> am Berg</a:t>
            </a:r>
          </a:p>
          <a:p>
            <a:pPr algn="ctr">
              <a:lnSpc>
                <a:spcPct val="100000"/>
              </a:lnSpc>
            </a:pPr>
            <a:r>
              <a:rPr lang="en-US" sz="1600" dirty="0" err="1"/>
              <a:t>Montanuniversität</a:t>
            </a:r>
            <a:r>
              <a:rPr lang="en-US" sz="1600" dirty="0"/>
              <a:t> </a:t>
            </a:r>
            <a:r>
              <a:rPr lang="en-US" sz="1600" dirty="0" err="1"/>
              <a:t>Leoben</a:t>
            </a:r>
            <a:r>
              <a:rPr lang="en-US" sz="1600" dirty="0"/>
              <a:t>, Austria</a:t>
            </a:r>
            <a:endParaRPr lang="de-AT" sz="1600" dirty="0"/>
          </a:p>
        </p:txBody>
      </p:sp>
      <p:pic>
        <p:nvPicPr>
          <p:cNvPr id="10" name="Grafik 10">
            <a:extLst>
              <a:ext uri="{FF2B5EF4-FFF2-40B4-BE49-F238E27FC236}">
                <a16:creationId xmlns:a16="http://schemas.microsoft.com/office/drawing/2014/main" id="{8DE6D2E7-60E9-49D3-8BA7-C9DE9507F12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09096" y="214756"/>
            <a:ext cx="1306582" cy="12052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D9FEE3-D566-47E8-85D3-EE6B08E7C1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0325" y="18060"/>
            <a:ext cx="2599490" cy="1361638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E1B5FD6-D86B-4BFA-BD52-5960B983ED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7" y="201991"/>
            <a:ext cx="1046376" cy="1050339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F5F58B84-42E0-4B4D-A538-AE0366FB9312}"/>
              </a:ext>
            </a:extLst>
          </p:cNvPr>
          <p:cNvSpPr txBox="1"/>
          <p:nvPr/>
        </p:nvSpPr>
        <p:spPr>
          <a:xfrm>
            <a:off x="3475291" y="2507999"/>
            <a:ext cx="51173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Host Grotesk" panose="020B0504030402000203" pitchFamily="34" charset="77"/>
              </a:rPr>
              <a:t>ET-COMPASS, </a:t>
            </a:r>
            <a:r>
              <a:rPr lang="de-AT" sz="3600" b="1" dirty="0">
                <a:solidFill>
                  <a:schemeClr val="bg1"/>
                </a:solidFill>
                <a:latin typeface="Funnel Display" pitchFamily="2" charset="0"/>
                <a:ea typeface="+mj-ea"/>
                <a:cs typeface="+mj-cs"/>
              </a:rPr>
              <a:t>Task 2.3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37DC2F9-C281-4768-8767-E534EB9E878B}"/>
              </a:ext>
            </a:extLst>
          </p:cNvPr>
          <p:cNvSpPr txBox="1"/>
          <p:nvPr/>
        </p:nvSpPr>
        <p:spPr>
          <a:xfrm>
            <a:off x="1850065" y="1813131"/>
            <a:ext cx="83678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Host Grotesk" panose="020B0504030402000203" pitchFamily="34" charset="77"/>
              </a:rPr>
              <a:t>Einstein Telescope Research Infrastructure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57B5658-7C34-4544-8F30-3A37E6671842}"/>
              </a:ext>
            </a:extLst>
          </p:cNvPr>
          <p:cNvSpPr txBox="1"/>
          <p:nvPr/>
        </p:nvSpPr>
        <p:spPr>
          <a:xfrm>
            <a:off x="419419" y="6128159"/>
            <a:ext cx="26395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Host Grotesk" panose="020B0504030402000203" pitchFamily="34" charset="77"/>
              </a:rPr>
              <a:t>5–7 </a:t>
            </a:r>
            <a:r>
              <a:rPr lang="it-IT" dirty="0" err="1">
                <a:solidFill>
                  <a:schemeClr val="bg1"/>
                </a:solidFill>
                <a:latin typeface="Host Grotesk" panose="020B0504030402000203" pitchFamily="34" charset="77"/>
              </a:rPr>
              <a:t>May</a:t>
            </a:r>
            <a:r>
              <a:rPr lang="it-IT" dirty="0">
                <a:solidFill>
                  <a:schemeClr val="bg1"/>
                </a:solidFill>
                <a:latin typeface="Host Grotesk" panose="020B0504030402000203" pitchFamily="34" charset="77"/>
              </a:rPr>
              <a:t> 2026</a:t>
            </a:r>
            <a:endParaRPr lang="de-AT" dirty="0">
              <a:solidFill>
                <a:schemeClr val="bg1"/>
              </a:solidFill>
              <a:latin typeface="Host Grotesk" panose="020B0504030402000203" pitchFamily="34" charset="77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F9E90B5-EF77-4221-9EA8-AB15ADA13633}"/>
              </a:ext>
            </a:extLst>
          </p:cNvPr>
          <p:cNvSpPr txBox="1"/>
          <p:nvPr/>
        </p:nvSpPr>
        <p:spPr>
          <a:xfrm>
            <a:off x="9789456" y="6129254"/>
            <a:ext cx="1981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dirty="0">
                <a:solidFill>
                  <a:schemeClr val="bg1"/>
                </a:solidFill>
                <a:latin typeface="Host Grotesk" panose="020B0504030402000203" pitchFamily="34" charset="77"/>
              </a:rPr>
              <a:t>ET-PP, </a:t>
            </a:r>
            <a:r>
              <a:rPr lang="it-IT" dirty="0" err="1">
                <a:solidFill>
                  <a:schemeClr val="bg1"/>
                </a:solidFill>
                <a:latin typeface="Host Grotesk" panose="020B0504030402000203" pitchFamily="34" charset="77"/>
              </a:rPr>
              <a:t>Barcelona</a:t>
            </a:r>
            <a:r>
              <a:rPr lang="it-IT" dirty="0">
                <a:solidFill>
                  <a:schemeClr val="bg1"/>
                </a:solidFill>
                <a:latin typeface="Host Grotesk" panose="020B0504030402000203" pitchFamily="34" charset="77"/>
              </a:rPr>
              <a:t> </a:t>
            </a:r>
            <a:r>
              <a:rPr lang="en-US" dirty="0">
                <a:solidFill>
                  <a:schemeClr val="bg1"/>
                </a:solidFill>
                <a:latin typeface="Host Grotesk" panose="020B0504030402000203" pitchFamily="34" charset="77"/>
              </a:rPr>
              <a:t> </a:t>
            </a:r>
            <a:endParaRPr lang="de-AT" dirty="0">
              <a:solidFill>
                <a:schemeClr val="bg1"/>
              </a:solidFill>
              <a:latin typeface="Host Grotesk" panose="020B050403040200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9943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DDF4754C-65F1-4B9A-9535-B08B4DF484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382788"/>
              </p:ext>
            </p:extLst>
          </p:nvPr>
        </p:nvGraphicFramePr>
        <p:xfrm>
          <a:off x="1308141" y="1038294"/>
          <a:ext cx="10332475" cy="5754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57845" imgH="3793961" progId="Word.Document.12">
                  <p:embed/>
                </p:oleObj>
              </mc:Choice>
              <mc:Fallback>
                <p:oleObj name="Document" r:id="rId2" imgW="5757845" imgH="3793961" progId="Word.Document.12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DDF4754C-65F1-4B9A-9535-B08B4DF484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08141" y="1038294"/>
                        <a:ext cx="10332475" cy="5754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EA311782-18CC-4AE2-A62E-F6BB663CB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51" y="1179488"/>
            <a:ext cx="1296144" cy="68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Project 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phases</a:t>
            </a:r>
            <a:endParaRPr kumimoji="0" lang="de-A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161F9F9-85AD-47CE-A951-668D064B6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861" y="173162"/>
            <a:ext cx="8817429" cy="68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Consideration</a:t>
            </a: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AT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of</a:t>
            </a: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AT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uncertainties</a:t>
            </a: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AT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related</a:t>
            </a: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AT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to</a:t>
            </a: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AT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cost</a:t>
            </a: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AT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estimation</a:t>
            </a: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528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7">
            <a:extLst>
              <a:ext uri="{FF2B5EF4-FFF2-40B4-BE49-F238E27FC236}">
                <a16:creationId xmlns:a16="http://schemas.microsoft.com/office/drawing/2014/main" id="{FAA8D2B6-E5EB-48D1-8836-A67E0E9E0B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942367"/>
              </p:ext>
            </p:extLst>
          </p:nvPr>
        </p:nvGraphicFramePr>
        <p:xfrm>
          <a:off x="5382252" y="4843790"/>
          <a:ext cx="2016125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401312" imgH="3314700" progId="Word.Document.8">
                  <p:embed/>
                </p:oleObj>
              </mc:Choice>
              <mc:Fallback>
                <p:oleObj name="Document" r:id="rId2" imgW="4401312" imgH="3314700" progId="Word.Document.8">
                  <p:embed/>
                  <p:pic>
                    <p:nvPicPr>
                      <p:cNvPr id="6" name="Object 37">
                        <a:extLst>
                          <a:ext uri="{FF2B5EF4-FFF2-40B4-BE49-F238E27FC236}">
                            <a16:creationId xmlns:a16="http://schemas.microsoft.com/office/drawing/2014/main" id="{FAA8D2B6-E5EB-48D1-8836-A67E0E9E0B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2252" y="4843790"/>
                        <a:ext cx="2016125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38" descr="bt_luft_2005-09-26_02_f">
            <a:extLst>
              <a:ext uri="{FF2B5EF4-FFF2-40B4-BE49-F238E27FC236}">
                <a16:creationId xmlns:a16="http://schemas.microsoft.com/office/drawing/2014/main" id="{CFC1C31C-6FE1-4373-877E-0F4E374FC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611" y="4802318"/>
            <a:ext cx="133032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9" descr="22a">
            <a:extLst>
              <a:ext uri="{FF2B5EF4-FFF2-40B4-BE49-F238E27FC236}">
                <a16:creationId xmlns:a16="http://schemas.microsoft.com/office/drawing/2014/main" id="{FBABFA37-DD57-43AF-9EE6-4F9E8A49C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86" y="1057405"/>
            <a:ext cx="216058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0" descr="Bild 04">
            <a:extLst>
              <a:ext uri="{FF2B5EF4-FFF2-40B4-BE49-F238E27FC236}">
                <a16:creationId xmlns:a16="http://schemas.microsoft.com/office/drawing/2014/main" id="{F7A8F5A8-7EB2-40BA-AD07-718F138C0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584" y="49343"/>
            <a:ext cx="20875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1" descr="DSCN1555">
            <a:extLst>
              <a:ext uri="{FF2B5EF4-FFF2-40B4-BE49-F238E27FC236}">
                <a16:creationId xmlns:a16="http://schemas.microsoft.com/office/drawing/2014/main" id="{7591B408-CEB7-4990-A246-A0A292BF5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829" y="3291018"/>
            <a:ext cx="23764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3" descr="BIL_10027_Bahntunnel_Grauholztunnel">
            <a:extLst>
              <a:ext uri="{FF2B5EF4-FFF2-40B4-BE49-F238E27FC236}">
                <a16:creationId xmlns:a16="http://schemas.microsoft.com/office/drawing/2014/main" id="{78DE9FBD-2983-4569-98E6-0FCBC738F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524" y="4802318"/>
            <a:ext cx="13589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5" descr="ETCS_L2_w_RBC">
            <a:extLst>
              <a:ext uri="{FF2B5EF4-FFF2-40B4-BE49-F238E27FC236}">
                <a16:creationId xmlns:a16="http://schemas.microsoft.com/office/drawing/2014/main" id="{D63197AD-FEC9-46B8-91EF-D6AF93C66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72" y="3291018"/>
            <a:ext cx="208756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47">
            <a:extLst>
              <a:ext uri="{FF2B5EF4-FFF2-40B4-BE49-F238E27FC236}">
                <a16:creationId xmlns:a16="http://schemas.microsoft.com/office/drawing/2014/main" id="{11B385B0-170A-41F2-AD30-BA356134E0DC}"/>
              </a:ext>
            </a:extLst>
          </p:cNvPr>
          <p:cNvGrpSpPr>
            <a:grpSpLocks/>
          </p:cNvGrpSpPr>
          <p:nvPr/>
        </p:nvGrpSpPr>
        <p:grpSpPr bwMode="auto">
          <a:xfrm>
            <a:off x="9700070" y="4862627"/>
            <a:ext cx="2232025" cy="1368425"/>
            <a:chOff x="98" y="672"/>
            <a:chExt cx="5594" cy="3484"/>
          </a:xfrm>
        </p:grpSpPr>
        <p:sp>
          <p:nvSpPr>
            <p:cNvPr id="14" name="Rectangle 48">
              <a:extLst>
                <a:ext uri="{FF2B5EF4-FFF2-40B4-BE49-F238E27FC236}">
                  <a16:creationId xmlns:a16="http://schemas.microsoft.com/office/drawing/2014/main" id="{47A548C3-0861-443D-B37A-6A3FAC8D8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" y="672"/>
              <a:ext cx="5594" cy="34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latin typeface="+mn-lt"/>
              </a:endParaRPr>
            </a:p>
          </p:txBody>
        </p:sp>
        <p:pic>
          <p:nvPicPr>
            <p:cNvPr id="15" name="Picture 49" descr="Nachgiebiger Ausbau">
              <a:extLst>
                <a:ext uri="{FF2B5EF4-FFF2-40B4-BE49-F238E27FC236}">
                  <a16:creationId xmlns:a16="http://schemas.microsoft.com/office/drawing/2014/main" id="{F156115E-688B-4146-A299-281B31C361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lum bright="-18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" y="709"/>
              <a:ext cx="5435" cy="3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52" descr="fasttunnel">
            <a:extLst>
              <a:ext uri="{FF2B5EF4-FFF2-40B4-BE49-F238E27FC236}">
                <a16:creationId xmlns:a16="http://schemas.microsoft.com/office/drawing/2014/main" id="{8C639E3B-6E1F-4505-9BF6-F53A08066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73" y="4802318"/>
            <a:ext cx="1871663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55" descr="Cunicolo_03">
            <a:extLst>
              <a:ext uri="{FF2B5EF4-FFF2-40B4-BE49-F238E27FC236}">
                <a16:creationId xmlns:a16="http://schemas.microsoft.com/office/drawing/2014/main" id="{4FD79B9F-342C-42DC-B2D3-50219A3C2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88" y="50930"/>
            <a:ext cx="2160587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Freihandform 18"/>
          <p:cNvSpPr/>
          <p:nvPr/>
        </p:nvSpPr>
        <p:spPr>
          <a:xfrm>
            <a:off x="7553358" y="2444779"/>
            <a:ext cx="1460329" cy="956370"/>
          </a:xfrm>
          <a:custGeom>
            <a:avLst/>
            <a:gdLst>
              <a:gd name="connsiteX0" fmla="*/ 0 w 1460329"/>
              <a:gd name="connsiteY0" fmla="*/ 478185 h 956370"/>
              <a:gd name="connsiteX1" fmla="*/ 730165 w 1460329"/>
              <a:gd name="connsiteY1" fmla="*/ 0 h 956370"/>
              <a:gd name="connsiteX2" fmla="*/ 1460330 w 1460329"/>
              <a:gd name="connsiteY2" fmla="*/ 478185 h 956370"/>
              <a:gd name="connsiteX3" fmla="*/ 730165 w 1460329"/>
              <a:gd name="connsiteY3" fmla="*/ 956370 h 956370"/>
              <a:gd name="connsiteX4" fmla="*/ 0 w 1460329"/>
              <a:gd name="connsiteY4" fmla="*/ 478185 h 95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329" h="956370">
                <a:moveTo>
                  <a:pt x="0" y="478185"/>
                </a:moveTo>
                <a:cubicBezTo>
                  <a:pt x="0" y="214091"/>
                  <a:pt x="326906" y="0"/>
                  <a:pt x="730165" y="0"/>
                </a:cubicBezTo>
                <a:cubicBezTo>
                  <a:pt x="1133424" y="0"/>
                  <a:pt x="1460330" y="214091"/>
                  <a:pt x="1460330" y="478185"/>
                </a:cubicBezTo>
                <a:cubicBezTo>
                  <a:pt x="1460330" y="742279"/>
                  <a:pt x="1133424" y="956370"/>
                  <a:pt x="730165" y="956370"/>
                </a:cubicBezTo>
                <a:cubicBezTo>
                  <a:pt x="326906" y="956370"/>
                  <a:pt x="0" y="742279"/>
                  <a:pt x="0" y="47818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8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210" tIns="146407" rIns="220210" bIns="146407" numCol="1" spcCol="127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1000" b="1" i="0" u="none" strike="noStrike" kern="1200" cap="none" normalizeH="0" baseline="0" dirty="0">
                <a:ln/>
                <a:solidFill>
                  <a:schemeClr val="tx1"/>
                </a:solidFill>
                <a:effectLst/>
                <a:latin typeface="+mn-lt"/>
              </a:rPr>
              <a:t>Underground</a:t>
            </a:r>
            <a:r>
              <a:rPr kumimoji="0" lang="de-AT" altLang="de-DE" sz="1000" b="1" i="0" u="none" strike="noStrike" kern="1200" cap="none" normalizeH="0" baseline="0" dirty="0">
                <a:ln/>
                <a:solidFill>
                  <a:srgbClr val="F70146"/>
                </a:solidFill>
                <a:effectLst/>
                <a:latin typeface="+mn-lt"/>
              </a:rPr>
              <a:t> </a:t>
            </a:r>
            <a:r>
              <a:rPr kumimoji="0" lang="de-AT" altLang="de-DE" sz="1000" b="1" i="0" u="none" strike="noStrike" kern="1200" cap="none" normalizeH="0" baseline="0" dirty="0" err="1">
                <a:ln/>
                <a:solidFill>
                  <a:schemeClr val="tx1"/>
                </a:solidFill>
                <a:effectLst/>
                <a:latin typeface="+mn-lt"/>
              </a:rPr>
              <a:t>construction</a:t>
            </a:r>
            <a:endParaRPr kumimoji="0" lang="en-US" altLang="de-DE" sz="10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Freihandform 19"/>
          <p:cNvSpPr/>
          <p:nvPr/>
        </p:nvSpPr>
        <p:spPr>
          <a:xfrm rot="16200000">
            <a:off x="7825816" y="2014952"/>
            <a:ext cx="863821" cy="31044"/>
          </a:xfrm>
          <a:custGeom>
            <a:avLst/>
            <a:gdLst>
              <a:gd name="connsiteX0" fmla="*/ 0 w 863821"/>
              <a:gd name="connsiteY0" fmla="*/ 15522 h 31044"/>
              <a:gd name="connsiteX1" fmla="*/ 863821 w 863821"/>
              <a:gd name="connsiteY1" fmla="*/ 15522 h 3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3821" h="31044">
                <a:moveTo>
                  <a:pt x="0" y="15522"/>
                </a:moveTo>
                <a:lnTo>
                  <a:pt x="863821" y="15522"/>
                </a:lnTo>
              </a:path>
            </a:pathLst>
          </a:custGeom>
          <a:noFill/>
        </p:spPr>
        <p:style>
          <a:lnRef idx="2">
            <a:schemeClr val="accent5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3014" tIns="-6073" rIns="423016" bIns="-607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AT" sz="500" kern="1200"/>
          </a:p>
        </p:txBody>
      </p:sp>
      <p:sp>
        <p:nvSpPr>
          <p:cNvPr id="21" name="Freihandform 20"/>
          <p:cNvSpPr/>
          <p:nvPr/>
        </p:nvSpPr>
        <p:spPr>
          <a:xfrm>
            <a:off x="7681002" y="642193"/>
            <a:ext cx="1153449" cy="956370"/>
          </a:xfrm>
          <a:custGeom>
            <a:avLst/>
            <a:gdLst>
              <a:gd name="connsiteX0" fmla="*/ 0 w 1153449"/>
              <a:gd name="connsiteY0" fmla="*/ 478185 h 956370"/>
              <a:gd name="connsiteX1" fmla="*/ 576725 w 1153449"/>
              <a:gd name="connsiteY1" fmla="*/ 0 h 956370"/>
              <a:gd name="connsiteX2" fmla="*/ 1153450 w 1153449"/>
              <a:gd name="connsiteY2" fmla="*/ 478185 h 956370"/>
              <a:gd name="connsiteX3" fmla="*/ 576725 w 1153449"/>
              <a:gd name="connsiteY3" fmla="*/ 956370 h 956370"/>
              <a:gd name="connsiteX4" fmla="*/ 0 w 1153449"/>
              <a:gd name="connsiteY4" fmla="*/ 478185 h 95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449" h="956370">
                <a:moveTo>
                  <a:pt x="0" y="478185"/>
                </a:moveTo>
                <a:cubicBezTo>
                  <a:pt x="0" y="214091"/>
                  <a:pt x="258209" y="0"/>
                  <a:pt x="576725" y="0"/>
                </a:cubicBezTo>
                <a:cubicBezTo>
                  <a:pt x="895241" y="0"/>
                  <a:pt x="1153450" y="214091"/>
                  <a:pt x="1153450" y="478185"/>
                </a:cubicBezTo>
                <a:cubicBezTo>
                  <a:pt x="1153450" y="742279"/>
                  <a:pt x="895241" y="956370"/>
                  <a:pt x="576725" y="956370"/>
                </a:cubicBezTo>
                <a:cubicBezTo>
                  <a:pt x="258209" y="956370"/>
                  <a:pt x="0" y="742279"/>
                  <a:pt x="0" y="47818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4634" tIns="145772" rIns="174634" bIns="145772" numCol="1" spcCol="127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1400" b="1" i="0" u="none" strike="noStrike" kern="1200" cap="none" normalizeH="0" baseline="0" dirty="0" err="1">
                <a:ln/>
                <a:solidFill>
                  <a:schemeClr val="tx1"/>
                </a:solidFill>
                <a:effectLst/>
                <a:latin typeface="+mn-lt"/>
              </a:rPr>
              <a:t>Safety</a:t>
            </a:r>
            <a:endParaRPr kumimoji="0" lang="de-AT" altLang="de-DE" sz="14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2" name="Freihandform 21"/>
          <p:cNvSpPr/>
          <p:nvPr/>
        </p:nvSpPr>
        <p:spPr>
          <a:xfrm rot="18600000">
            <a:off x="8479624" y="2227721"/>
            <a:ext cx="726460" cy="31044"/>
          </a:xfrm>
          <a:custGeom>
            <a:avLst/>
            <a:gdLst>
              <a:gd name="connsiteX0" fmla="*/ 0 w 726460"/>
              <a:gd name="connsiteY0" fmla="*/ 15522 h 31044"/>
              <a:gd name="connsiteX1" fmla="*/ 726460 w 726460"/>
              <a:gd name="connsiteY1" fmla="*/ 15522 h 3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6460" h="31044">
                <a:moveTo>
                  <a:pt x="0" y="15522"/>
                </a:moveTo>
                <a:lnTo>
                  <a:pt x="726460" y="15522"/>
                </a:lnTo>
              </a:path>
            </a:pathLst>
          </a:custGeom>
          <a:noFill/>
        </p:spPr>
        <p:style>
          <a:lnRef idx="2">
            <a:schemeClr val="accent5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7769" tIns="-2640" rIns="357767" bIns="-264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AT" sz="500" kern="1200"/>
          </a:p>
        </p:txBody>
      </p:sp>
      <p:sp>
        <p:nvSpPr>
          <p:cNvPr id="24" name="Freihandform 23"/>
          <p:cNvSpPr/>
          <p:nvPr/>
        </p:nvSpPr>
        <p:spPr>
          <a:xfrm rot="21058320">
            <a:off x="8964479" y="2776485"/>
            <a:ext cx="456564" cy="31044"/>
          </a:xfrm>
          <a:custGeom>
            <a:avLst/>
            <a:gdLst>
              <a:gd name="connsiteX0" fmla="*/ 0 w 456564"/>
              <a:gd name="connsiteY0" fmla="*/ 15522 h 31044"/>
              <a:gd name="connsiteX1" fmla="*/ 456564 w 456564"/>
              <a:gd name="connsiteY1" fmla="*/ 15522 h 3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6564" h="31044">
                <a:moveTo>
                  <a:pt x="0" y="15522"/>
                </a:moveTo>
                <a:lnTo>
                  <a:pt x="456564" y="15522"/>
                </a:lnTo>
              </a:path>
            </a:pathLst>
          </a:custGeom>
          <a:noFill/>
        </p:spPr>
        <p:style>
          <a:lnRef idx="2">
            <a:schemeClr val="accent5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9568" tIns="4108" rIns="229567" bIns="4107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AT" sz="500" kern="1200"/>
          </a:p>
        </p:txBody>
      </p:sp>
      <p:sp>
        <p:nvSpPr>
          <p:cNvPr id="25" name="Freihandform 24"/>
          <p:cNvSpPr/>
          <p:nvPr/>
        </p:nvSpPr>
        <p:spPr>
          <a:xfrm>
            <a:off x="9371095" y="2166913"/>
            <a:ext cx="1455729" cy="956370"/>
          </a:xfrm>
          <a:custGeom>
            <a:avLst/>
            <a:gdLst>
              <a:gd name="connsiteX0" fmla="*/ 0 w 1096210"/>
              <a:gd name="connsiteY0" fmla="*/ 478185 h 956370"/>
              <a:gd name="connsiteX1" fmla="*/ 548105 w 1096210"/>
              <a:gd name="connsiteY1" fmla="*/ 0 h 956370"/>
              <a:gd name="connsiteX2" fmla="*/ 1096210 w 1096210"/>
              <a:gd name="connsiteY2" fmla="*/ 478185 h 956370"/>
              <a:gd name="connsiteX3" fmla="*/ 548105 w 1096210"/>
              <a:gd name="connsiteY3" fmla="*/ 956370 h 956370"/>
              <a:gd name="connsiteX4" fmla="*/ 0 w 1096210"/>
              <a:gd name="connsiteY4" fmla="*/ 478185 h 95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6210" h="956370">
                <a:moveTo>
                  <a:pt x="0" y="478185"/>
                </a:moveTo>
                <a:cubicBezTo>
                  <a:pt x="0" y="214091"/>
                  <a:pt x="245395" y="0"/>
                  <a:pt x="548105" y="0"/>
                </a:cubicBezTo>
                <a:cubicBezTo>
                  <a:pt x="850815" y="0"/>
                  <a:pt x="1096210" y="214091"/>
                  <a:pt x="1096210" y="478185"/>
                </a:cubicBezTo>
                <a:cubicBezTo>
                  <a:pt x="1096210" y="742279"/>
                  <a:pt x="850815" y="956370"/>
                  <a:pt x="548105" y="956370"/>
                </a:cubicBezTo>
                <a:cubicBezTo>
                  <a:pt x="245395" y="956370"/>
                  <a:pt x="0" y="742279"/>
                  <a:pt x="0" y="47818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hueOff val="0"/>
              <a:satOff val="0"/>
              <a:lumOff val="0"/>
              <a:alphaOff val="-10000"/>
            </a:schemeClr>
          </a:fillRef>
          <a:effectRef idx="0">
            <a:schemeClr val="accent5">
              <a:alpha val="90000"/>
              <a:hueOff val="0"/>
              <a:satOff val="0"/>
              <a:lumOff val="0"/>
              <a:alphaOff val="-10000"/>
            </a:schemeClr>
          </a:effectRef>
          <a:fontRef idx="minor">
            <a:schemeClr val="lt1"/>
          </a:fontRef>
        </p:style>
        <p:txBody>
          <a:bodyPr spcFirstLastPara="0" vert="horz" wrap="square" lIns="166251" tIns="145772" rIns="166251" bIns="145772" numCol="1" spcCol="127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400" b="1" i="0" u="none" strike="noStrike" kern="1200" cap="none" normalizeH="0" baseline="0" dirty="0">
                <a:ln/>
                <a:solidFill>
                  <a:schemeClr val="tx1"/>
                </a:solidFill>
                <a:effectLst/>
                <a:latin typeface="+mn-lt"/>
              </a:rPr>
              <a:t>Alignment</a:t>
            </a:r>
          </a:p>
        </p:txBody>
      </p:sp>
      <p:sp>
        <p:nvSpPr>
          <p:cNvPr id="26" name="Freihandform 25"/>
          <p:cNvSpPr/>
          <p:nvPr/>
        </p:nvSpPr>
        <p:spPr>
          <a:xfrm rot="1887936">
            <a:off x="8756561" y="3374563"/>
            <a:ext cx="471392" cy="31044"/>
          </a:xfrm>
          <a:custGeom>
            <a:avLst/>
            <a:gdLst>
              <a:gd name="connsiteX0" fmla="*/ 0 w 471392"/>
              <a:gd name="connsiteY0" fmla="*/ 15522 h 31044"/>
              <a:gd name="connsiteX1" fmla="*/ 471392 w 471392"/>
              <a:gd name="connsiteY1" fmla="*/ 15522 h 3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1392" h="31044">
                <a:moveTo>
                  <a:pt x="0" y="15522"/>
                </a:moveTo>
                <a:lnTo>
                  <a:pt x="471392" y="15522"/>
                </a:lnTo>
              </a:path>
            </a:pathLst>
          </a:custGeom>
          <a:noFill/>
        </p:spPr>
        <p:style>
          <a:lnRef idx="2">
            <a:schemeClr val="accent5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610" tIns="3737" rIns="236612" bIns="3737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AT" sz="500" kern="1200"/>
          </a:p>
        </p:txBody>
      </p:sp>
      <p:sp>
        <p:nvSpPr>
          <p:cNvPr id="27" name="Freihandform 26"/>
          <p:cNvSpPr/>
          <p:nvPr/>
        </p:nvSpPr>
        <p:spPr>
          <a:xfrm>
            <a:off x="9073739" y="3253815"/>
            <a:ext cx="1548315" cy="956370"/>
          </a:xfrm>
          <a:custGeom>
            <a:avLst/>
            <a:gdLst>
              <a:gd name="connsiteX0" fmla="*/ 0 w 1548315"/>
              <a:gd name="connsiteY0" fmla="*/ 478185 h 956370"/>
              <a:gd name="connsiteX1" fmla="*/ 774158 w 1548315"/>
              <a:gd name="connsiteY1" fmla="*/ 0 h 956370"/>
              <a:gd name="connsiteX2" fmla="*/ 1548316 w 1548315"/>
              <a:gd name="connsiteY2" fmla="*/ 478185 h 956370"/>
              <a:gd name="connsiteX3" fmla="*/ 774158 w 1548315"/>
              <a:gd name="connsiteY3" fmla="*/ 956370 h 956370"/>
              <a:gd name="connsiteX4" fmla="*/ 0 w 1548315"/>
              <a:gd name="connsiteY4" fmla="*/ 478185 h 95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315" h="956370">
                <a:moveTo>
                  <a:pt x="0" y="478185"/>
                </a:moveTo>
                <a:cubicBezTo>
                  <a:pt x="0" y="214091"/>
                  <a:pt x="346602" y="0"/>
                  <a:pt x="774158" y="0"/>
                </a:cubicBezTo>
                <a:cubicBezTo>
                  <a:pt x="1201714" y="0"/>
                  <a:pt x="1548316" y="214091"/>
                  <a:pt x="1548316" y="478185"/>
                </a:cubicBezTo>
                <a:cubicBezTo>
                  <a:pt x="1548316" y="742279"/>
                  <a:pt x="1201714" y="956370"/>
                  <a:pt x="774158" y="956370"/>
                </a:cubicBezTo>
                <a:cubicBezTo>
                  <a:pt x="346602" y="956370"/>
                  <a:pt x="0" y="742279"/>
                  <a:pt x="0" y="47818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hueOff val="0"/>
              <a:satOff val="0"/>
              <a:lumOff val="0"/>
              <a:alphaOff val="-15000"/>
            </a:schemeClr>
          </a:fillRef>
          <a:effectRef idx="0">
            <a:schemeClr val="accent5">
              <a:alpha val="90000"/>
              <a:hueOff val="0"/>
              <a:satOff val="0"/>
              <a:lumOff val="0"/>
              <a:alphaOff val="-15000"/>
            </a:schemeClr>
          </a:effectRef>
          <a:fontRef idx="minor">
            <a:schemeClr val="lt1"/>
          </a:fontRef>
        </p:style>
        <p:txBody>
          <a:bodyPr spcFirstLastPara="0" vert="horz" wrap="square" lIns="232460" tIns="145772" rIns="232460" bIns="145772" numCol="1" spcCol="127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400" b="1" i="0" u="none" strike="noStrike" kern="1200" cap="none" normalizeH="0" baseline="0" dirty="0">
                <a:ln/>
                <a:solidFill>
                  <a:schemeClr val="tx1"/>
                </a:solidFill>
                <a:effectLst/>
                <a:latin typeface="+mn-lt"/>
              </a:rPr>
              <a:t>Vibrations</a:t>
            </a:r>
          </a:p>
        </p:txBody>
      </p:sp>
      <p:sp>
        <p:nvSpPr>
          <p:cNvPr id="28" name="Freihandform 27"/>
          <p:cNvSpPr/>
          <p:nvPr/>
        </p:nvSpPr>
        <p:spPr>
          <a:xfrm rot="4200000">
            <a:off x="8151075" y="3784304"/>
            <a:ext cx="838790" cy="31044"/>
          </a:xfrm>
          <a:custGeom>
            <a:avLst/>
            <a:gdLst>
              <a:gd name="connsiteX0" fmla="*/ 0 w 838790"/>
              <a:gd name="connsiteY0" fmla="*/ 15522 h 31044"/>
              <a:gd name="connsiteX1" fmla="*/ 838790 w 838790"/>
              <a:gd name="connsiteY1" fmla="*/ 15522 h 3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8790" h="31044">
                <a:moveTo>
                  <a:pt x="0" y="15522"/>
                </a:moveTo>
                <a:lnTo>
                  <a:pt x="838790" y="15522"/>
                </a:lnTo>
              </a:path>
            </a:pathLst>
          </a:custGeom>
          <a:noFill/>
        </p:spPr>
        <p:style>
          <a:lnRef idx="2">
            <a:schemeClr val="accent5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1126" tIns="-5448" rIns="411124" bIns="-544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AT" sz="500" kern="1200"/>
          </a:p>
        </p:txBody>
      </p:sp>
      <p:sp>
        <p:nvSpPr>
          <p:cNvPr id="29" name="Freihandform 28"/>
          <p:cNvSpPr/>
          <p:nvPr/>
        </p:nvSpPr>
        <p:spPr>
          <a:xfrm>
            <a:off x="8314293" y="4172806"/>
            <a:ext cx="1165157" cy="956370"/>
          </a:xfrm>
          <a:custGeom>
            <a:avLst/>
            <a:gdLst>
              <a:gd name="connsiteX0" fmla="*/ 0 w 1131950"/>
              <a:gd name="connsiteY0" fmla="*/ 478185 h 956370"/>
              <a:gd name="connsiteX1" fmla="*/ 565975 w 1131950"/>
              <a:gd name="connsiteY1" fmla="*/ 0 h 956370"/>
              <a:gd name="connsiteX2" fmla="*/ 1131950 w 1131950"/>
              <a:gd name="connsiteY2" fmla="*/ 478185 h 956370"/>
              <a:gd name="connsiteX3" fmla="*/ 565975 w 1131950"/>
              <a:gd name="connsiteY3" fmla="*/ 956370 h 956370"/>
              <a:gd name="connsiteX4" fmla="*/ 0 w 1131950"/>
              <a:gd name="connsiteY4" fmla="*/ 478185 h 95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950" h="956370">
                <a:moveTo>
                  <a:pt x="0" y="478185"/>
                </a:moveTo>
                <a:cubicBezTo>
                  <a:pt x="0" y="214091"/>
                  <a:pt x="253396" y="0"/>
                  <a:pt x="565975" y="0"/>
                </a:cubicBezTo>
                <a:cubicBezTo>
                  <a:pt x="878554" y="0"/>
                  <a:pt x="1131950" y="214091"/>
                  <a:pt x="1131950" y="478185"/>
                </a:cubicBezTo>
                <a:cubicBezTo>
                  <a:pt x="1131950" y="742279"/>
                  <a:pt x="878554" y="956370"/>
                  <a:pt x="565975" y="956370"/>
                </a:cubicBezTo>
                <a:cubicBezTo>
                  <a:pt x="253396" y="956370"/>
                  <a:pt x="0" y="742279"/>
                  <a:pt x="0" y="47818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hueOff val="0"/>
              <a:satOff val="0"/>
              <a:lumOff val="0"/>
              <a:alphaOff val="-20000"/>
            </a:schemeClr>
          </a:fillRef>
          <a:effectRef idx="0">
            <a:schemeClr val="accent5">
              <a:alpha val="90000"/>
              <a:hueOff val="0"/>
              <a:satOff val="0"/>
              <a:lumOff val="0"/>
              <a:alphaOff val="-20000"/>
            </a:schemeClr>
          </a:effectRef>
          <a:fontRef idx="minor">
            <a:schemeClr val="lt1"/>
          </a:fontRef>
        </p:style>
        <p:txBody>
          <a:bodyPr spcFirstLastPara="0" vert="horz" wrap="square" lIns="171485" tIns="145772" rIns="171485" bIns="145772" numCol="1" spcCol="127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400" b="1" i="0" u="none" strike="noStrike" kern="1200" cap="none" normalizeH="0" baseline="0" dirty="0">
                <a:ln/>
                <a:solidFill>
                  <a:schemeClr val="tx1"/>
                </a:solidFill>
                <a:effectLst/>
                <a:latin typeface="+mn-lt"/>
              </a:rPr>
              <a:t>Equipment</a:t>
            </a:r>
          </a:p>
        </p:txBody>
      </p:sp>
      <p:sp>
        <p:nvSpPr>
          <p:cNvPr id="30" name="Freihandform 29"/>
          <p:cNvSpPr/>
          <p:nvPr/>
        </p:nvSpPr>
        <p:spPr>
          <a:xfrm rot="17400000">
            <a:off x="7525817" y="3784142"/>
            <a:ext cx="838449" cy="31045"/>
          </a:xfrm>
          <a:custGeom>
            <a:avLst/>
            <a:gdLst>
              <a:gd name="connsiteX0" fmla="*/ 0 w 838448"/>
              <a:gd name="connsiteY0" fmla="*/ 15522 h 31044"/>
              <a:gd name="connsiteX1" fmla="*/ 838448 w 838448"/>
              <a:gd name="connsiteY1" fmla="*/ 15522 h 3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8448" h="31044">
                <a:moveTo>
                  <a:pt x="838448" y="15522"/>
                </a:moveTo>
                <a:lnTo>
                  <a:pt x="0" y="15522"/>
                </a:lnTo>
              </a:path>
            </a:pathLst>
          </a:custGeom>
          <a:noFill/>
        </p:spPr>
        <p:style>
          <a:lnRef idx="2">
            <a:schemeClr val="accent5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0961" tIns="-5439" rIns="410965" bIns="-543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AT" sz="500" kern="1200"/>
          </a:p>
        </p:txBody>
      </p:sp>
      <p:sp>
        <p:nvSpPr>
          <p:cNvPr id="31" name="Freihandform 30"/>
          <p:cNvSpPr/>
          <p:nvPr/>
        </p:nvSpPr>
        <p:spPr>
          <a:xfrm>
            <a:off x="7064547" y="4172806"/>
            <a:ext cx="1141275" cy="956370"/>
          </a:xfrm>
          <a:custGeom>
            <a:avLst/>
            <a:gdLst>
              <a:gd name="connsiteX0" fmla="*/ 0 w 1141275"/>
              <a:gd name="connsiteY0" fmla="*/ 478185 h 956370"/>
              <a:gd name="connsiteX1" fmla="*/ 570638 w 1141275"/>
              <a:gd name="connsiteY1" fmla="*/ 0 h 956370"/>
              <a:gd name="connsiteX2" fmla="*/ 1141276 w 1141275"/>
              <a:gd name="connsiteY2" fmla="*/ 478185 h 956370"/>
              <a:gd name="connsiteX3" fmla="*/ 570638 w 1141275"/>
              <a:gd name="connsiteY3" fmla="*/ 956370 h 956370"/>
              <a:gd name="connsiteX4" fmla="*/ 0 w 1141275"/>
              <a:gd name="connsiteY4" fmla="*/ 478185 h 95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275" h="956370">
                <a:moveTo>
                  <a:pt x="0" y="478185"/>
                </a:moveTo>
                <a:cubicBezTo>
                  <a:pt x="0" y="214091"/>
                  <a:pt x="255483" y="0"/>
                  <a:pt x="570638" y="0"/>
                </a:cubicBezTo>
                <a:cubicBezTo>
                  <a:pt x="885793" y="0"/>
                  <a:pt x="1141276" y="214091"/>
                  <a:pt x="1141276" y="478185"/>
                </a:cubicBezTo>
                <a:cubicBezTo>
                  <a:pt x="1141276" y="742279"/>
                  <a:pt x="885793" y="956370"/>
                  <a:pt x="570638" y="956370"/>
                </a:cubicBezTo>
                <a:cubicBezTo>
                  <a:pt x="255483" y="956370"/>
                  <a:pt x="0" y="742279"/>
                  <a:pt x="0" y="47818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hueOff val="0"/>
              <a:satOff val="0"/>
              <a:lumOff val="0"/>
              <a:alphaOff val="-25000"/>
            </a:schemeClr>
          </a:fillRef>
          <a:effectRef idx="0">
            <a:schemeClr val="accent5">
              <a:alpha val="90000"/>
              <a:hueOff val="0"/>
              <a:satOff val="0"/>
              <a:lumOff val="0"/>
              <a:alphaOff val="-25000"/>
            </a:schemeClr>
          </a:effectRef>
          <a:fontRef idx="minor">
            <a:schemeClr val="lt1"/>
          </a:fontRef>
        </p:style>
        <p:txBody>
          <a:bodyPr spcFirstLastPara="0" vert="horz" wrap="square" lIns="172851" tIns="145772" rIns="172851" bIns="145772" numCol="1" spcCol="127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400" b="1" i="0" u="none" strike="noStrike" kern="1200" cap="none" normalizeH="0" baseline="0" dirty="0">
                <a:ln/>
                <a:solidFill>
                  <a:schemeClr val="tx1"/>
                </a:solidFill>
                <a:effectLst/>
                <a:latin typeface="+mn-lt"/>
              </a:rPr>
              <a:t>Geology</a:t>
            </a:r>
          </a:p>
        </p:txBody>
      </p:sp>
      <p:sp>
        <p:nvSpPr>
          <p:cNvPr id="32" name="Freihandform 31"/>
          <p:cNvSpPr/>
          <p:nvPr/>
        </p:nvSpPr>
        <p:spPr>
          <a:xfrm rot="19800000">
            <a:off x="7190578" y="3380452"/>
            <a:ext cx="556728" cy="31045"/>
          </a:xfrm>
          <a:custGeom>
            <a:avLst/>
            <a:gdLst>
              <a:gd name="connsiteX0" fmla="*/ 0 w 556728"/>
              <a:gd name="connsiteY0" fmla="*/ 15522 h 31044"/>
              <a:gd name="connsiteX1" fmla="*/ 556728 w 556728"/>
              <a:gd name="connsiteY1" fmla="*/ 15522 h 3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6728" h="31044">
                <a:moveTo>
                  <a:pt x="556728" y="15522"/>
                </a:moveTo>
                <a:lnTo>
                  <a:pt x="0" y="15522"/>
                </a:lnTo>
              </a:path>
            </a:pathLst>
          </a:custGeom>
          <a:noFill/>
        </p:spPr>
        <p:style>
          <a:lnRef idx="2">
            <a:schemeClr val="accent5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7145" tIns="1604" rIns="277146" bIns="160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AT" sz="500" kern="1200"/>
          </a:p>
        </p:txBody>
      </p:sp>
      <p:sp>
        <p:nvSpPr>
          <p:cNvPr id="33" name="Freihandform 32"/>
          <p:cNvSpPr/>
          <p:nvPr/>
        </p:nvSpPr>
        <p:spPr>
          <a:xfrm>
            <a:off x="5848482" y="3372481"/>
            <a:ext cx="1560155" cy="956370"/>
          </a:xfrm>
          <a:custGeom>
            <a:avLst/>
            <a:gdLst>
              <a:gd name="connsiteX0" fmla="*/ 0 w 1454486"/>
              <a:gd name="connsiteY0" fmla="*/ 478185 h 956370"/>
              <a:gd name="connsiteX1" fmla="*/ 727243 w 1454486"/>
              <a:gd name="connsiteY1" fmla="*/ 0 h 956370"/>
              <a:gd name="connsiteX2" fmla="*/ 1454486 w 1454486"/>
              <a:gd name="connsiteY2" fmla="*/ 478185 h 956370"/>
              <a:gd name="connsiteX3" fmla="*/ 727243 w 1454486"/>
              <a:gd name="connsiteY3" fmla="*/ 956370 h 956370"/>
              <a:gd name="connsiteX4" fmla="*/ 0 w 1454486"/>
              <a:gd name="connsiteY4" fmla="*/ 478185 h 95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4486" h="956370">
                <a:moveTo>
                  <a:pt x="0" y="478185"/>
                </a:moveTo>
                <a:cubicBezTo>
                  <a:pt x="0" y="214091"/>
                  <a:pt x="325598" y="0"/>
                  <a:pt x="727243" y="0"/>
                </a:cubicBezTo>
                <a:cubicBezTo>
                  <a:pt x="1128888" y="0"/>
                  <a:pt x="1454486" y="214091"/>
                  <a:pt x="1454486" y="478185"/>
                </a:cubicBezTo>
                <a:cubicBezTo>
                  <a:pt x="1454486" y="742279"/>
                  <a:pt x="1128888" y="956370"/>
                  <a:pt x="727243" y="956370"/>
                </a:cubicBezTo>
                <a:cubicBezTo>
                  <a:pt x="325598" y="956370"/>
                  <a:pt x="0" y="742279"/>
                  <a:pt x="0" y="47818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hueOff val="0"/>
              <a:satOff val="0"/>
              <a:lumOff val="0"/>
              <a:alphaOff val="-30000"/>
            </a:schemeClr>
          </a:fillRef>
          <a:effectRef idx="0">
            <a:schemeClr val="accent5">
              <a:alpha val="90000"/>
              <a:hueOff val="0"/>
              <a:satOff val="0"/>
              <a:lumOff val="0"/>
              <a:alphaOff val="-30000"/>
            </a:schemeClr>
          </a:effectRef>
          <a:fontRef idx="minor">
            <a:schemeClr val="lt1"/>
          </a:fontRef>
        </p:style>
        <p:txBody>
          <a:bodyPr spcFirstLastPara="0" vert="horz" wrap="square" lIns="218720" tIns="145772" rIns="218720" bIns="145772" numCol="1" spcCol="127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400" b="1" i="0" u="none" strike="noStrike" kern="1200" cap="none" normalizeH="0" baseline="0" dirty="0">
                <a:ln/>
                <a:solidFill>
                  <a:schemeClr val="tx1"/>
                </a:solidFill>
                <a:effectLst/>
                <a:latin typeface="+mn-lt"/>
              </a:rPr>
              <a:t>Hydrogeology</a:t>
            </a:r>
          </a:p>
        </p:txBody>
      </p:sp>
      <p:sp>
        <p:nvSpPr>
          <p:cNvPr id="34" name="Freihandform 33"/>
          <p:cNvSpPr/>
          <p:nvPr/>
        </p:nvSpPr>
        <p:spPr>
          <a:xfrm rot="600000">
            <a:off x="7180258" y="2768145"/>
            <a:ext cx="375262" cy="31045"/>
          </a:xfrm>
          <a:custGeom>
            <a:avLst/>
            <a:gdLst>
              <a:gd name="connsiteX0" fmla="*/ 0 w 375262"/>
              <a:gd name="connsiteY0" fmla="*/ 15522 h 31044"/>
              <a:gd name="connsiteX1" fmla="*/ 375262 w 375262"/>
              <a:gd name="connsiteY1" fmla="*/ 15522 h 3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262" h="31044">
                <a:moveTo>
                  <a:pt x="375262" y="15522"/>
                </a:moveTo>
                <a:lnTo>
                  <a:pt x="0" y="15522"/>
                </a:lnTo>
              </a:path>
            </a:pathLst>
          </a:custGeom>
          <a:noFill/>
        </p:spPr>
        <p:style>
          <a:lnRef idx="2">
            <a:schemeClr val="accent5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950" tIns="6141" rIns="190948" bIns="614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AT" sz="500" kern="1200"/>
          </a:p>
        </p:txBody>
      </p:sp>
      <p:sp>
        <p:nvSpPr>
          <p:cNvPr id="35" name="Freihandform 34"/>
          <p:cNvSpPr/>
          <p:nvPr/>
        </p:nvSpPr>
        <p:spPr>
          <a:xfrm>
            <a:off x="5720706" y="2146312"/>
            <a:ext cx="1488963" cy="956370"/>
          </a:xfrm>
          <a:custGeom>
            <a:avLst/>
            <a:gdLst>
              <a:gd name="connsiteX0" fmla="*/ 0 w 1488963"/>
              <a:gd name="connsiteY0" fmla="*/ 478185 h 956370"/>
              <a:gd name="connsiteX1" fmla="*/ 744482 w 1488963"/>
              <a:gd name="connsiteY1" fmla="*/ 0 h 956370"/>
              <a:gd name="connsiteX2" fmla="*/ 1488964 w 1488963"/>
              <a:gd name="connsiteY2" fmla="*/ 478185 h 956370"/>
              <a:gd name="connsiteX3" fmla="*/ 744482 w 1488963"/>
              <a:gd name="connsiteY3" fmla="*/ 956370 h 956370"/>
              <a:gd name="connsiteX4" fmla="*/ 0 w 1488963"/>
              <a:gd name="connsiteY4" fmla="*/ 478185 h 95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8963" h="956370">
                <a:moveTo>
                  <a:pt x="0" y="478185"/>
                </a:moveTo>
                <a:cubicBezTo>
                  <a:pt x="0" y="214091"/>
                  <a:pt x="333316" y="0"/>
                  <a:pt x="744482" y="0"/>
                </a:cubicBezTo>
                <a:cubicBezTo>
                  <a:pt x="1155648" y="0"/>
                  <a:pt x="1488964" y="214091"/>
                  <a:pt x="1488964" y="478185"/>
                </a:cubicBezTo>
                <a:cubicBezTo>
                  <a:pt x="1488964" y="742279"/>
                  <a:pt x="1155648" y="956370"/>
                  <a:pt x="744482" y="956370"/>
                </a:cubicBezTo>
                <a:cubicBezTo>
                  <a:pt x="333316" y="956370"/>
                  <a:pt x="0" y="742279"/>
                  <a:pt x="0" y="47818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hueOff val="0"/>
              <a:satOff val="0"/>
              <a:lumOff val="0"/>
              <a:alphaOff val="-35000"/>
            </a:schemeClr>
          </a:fillRef>
          <a:effectRef idx="0">
            <a:schemeClr val="accent5">
              <a:alpha val="90000"/>
              <a:hueOff val="0"/>
              <a:satOff val="0"/>
              <a:lumOff val="0"/>
              <a:alphaOff val="-35000"/>
            </a:schemeClr>
          </a:effectRef>
          <a:fontRef idx="minor">
            <a:schemeClr val="lt1"/>
          </a:fontRef>
        </p:style>
        <p:txBody>
          <a:bodyPr spcFirstLastPara="0" vert="horz" wrap="square" lIns="223769" tIns="145772" rIns="223769" bIns="145772" numCol="1" spcCol="127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400" b="1" i="0" u="none" strike="noStrike" kern="1200" cap="none" normalizeH="0" baseline="0" dirty="0">
                <a:ln/>
                <a:solidFill>
                  <a:schemeClr val="tx1"/>
                </a:solidFill>
                <a:effectLst/>
                <a:latin typeface="+mn-lt"/>
              </a:rPr>
              <a:t>Construction</a:t>
            </a:r>
            <a:r>
              <a:rPr kumimoji="0" lang="en-US" altLang="de-DE" sz="1400" b="1" i="0" u="none" strike="noStrike" kern="1200" cap="none" normalizeH="0" baseline="0" dirty="0">
                <a:ln/>
                <a:solidFill>
                  <a:srgbClr val="F70146"/>
                </a:solidFill>
                <a:effectLst/>
                <a:latin typeface="+mn-lt"/>
              </a:rPr>
              <a:t> </a:t>
            </a:r>
            <a:r>
              <a:rPr kumimoji="0" lang="en-US" altLang="de-DE" sz="1400" b="1" i="0" u="none" strike="noStrike" kern="1200" cap="none" normalizeH="0" baseline="0" dirty="0">
                <a:ln/>
                <a:solidFill>
                  <a:schemeClr val="tx1"/>
                </a:solidFill>
                <a:effectLst/>
                <a:latin typeface="+mn-lt"/>
              </a:rPr>
              <a:t>method</a:t>
            </a:r>
          </a:p>
        </p:txBody>
      </p:sp>
      <p:sp>
        <p:nvSpPr>
          <p:cNvPr id="36" name="Freihandform 35"/>
          <p:cNvSpPr/>
          <p:nvPr/>
        </p:nvSpPr>
        <p:spPr>
          <a:xfrm rot="3000000">
            <a:off x="7276844" y="2212553"/>
            <a:ext cx="766058" cy="31045"/>
          </a:xfrm>
          <a:custGeom>
            <a:avLst/>
            <a:gdLst>
              <a:gd name="connsiteX0" fmla="*/ 0 w 766058"/>
              <a:gd name="connsiteY0" fmla="*/ 15522 h 31044"/>
              <a:gd name="connsiteX1" fmla="*/ 766058 w 766058"/>
              <a:gd name="connsiteY1" fmla="*/ 15522 h 3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6058" h="31044">
                <a:moveTo>
                  <a:pt x="766058" y="15522"/>
                </a:moveTo>
                <a:lnTo>
                  <a:pt x="0" y="15522"/>
                </a:lnTo>
              </a:path>
            </a:pathLst>
          </a:custGeom>
          <a:noFill/>
        </p:spPr>
        <p:style>
          <a:lnRef idx="2">
            <a:schemeClr val="accent5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76577" tIns="-3629" rIns="376578" bIns="-362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AT" sz="500" kern="1200"/>
          </a:p>
        </p:txBody>
      </p:sp>
      <p:sp>
        <p:nvSpPr>
          <p:cNvPr id="37" name="Freihandform 36"/>
          <p:cNvSpPr/>
          <p:nvPr/>
        </p:nvSpPr>
        <p:spPr>
          <a:xfrm>
            <a:off x="6390180" y="1068037"/>
            <a:ext cx="1256405" cy="956370"/>
          </a:xfrm>
          <a:custGeom>
            <a:avLst/>
            <a:gdLst>
              <a:gd name="connsiteX0" fmla="*/ 0 w 1117710"/>
              <a:gd name="connsiteY0" fmla="*/ 478185 h 956370"/>
              <a:gd name="connsiteX1" fmla="*/ 558855 w 1117710"/>
              <a:gd name="connsiteY1" fmla="*/ 0 h 956370"/>
              <a:gd name="connsiteX2" fmla="*/ 1117710 w 1117710"/>
              <a:gd name="connsiteY2" fmla="*/ 478185 h 956370"/>
              <a:gd name="connsiteX3" fmla="*/ 558855 w 1117710"/>
              <a:gd name="connsiteY3" fmla="*/ 956370 h 956370"/>
              <a:gd name="connsiteX4" fmla="*/ 0 w 1117710"/>
              <a:gd name="connsiteY4" fmla="*/ 478185 h 95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7710" h="956370">
                <a:moveTo>
                  <a:pt x="0" y="478185"/>
                </a:moveTo>
                <a:cubicBezTo>
                  <a:pt x="0" y="214091"/>
                  <a:pt x="250208" y="0"/>
                  <a:pt x="558855" y="0"/>
                </a:cubicBezTo>
                <a:cubicBezTo>
                  <a:pt x="867502" y="0"/>
                  <a:pt x="1117710" y="214091"/>
                  <a:pt x="1117710" y="478185"/>
                </a:cubicBezTo>
                <a:cubicBezTo>
                  <a:pt x="1117710" y="742279"/>
                  <a:pt x="867502" y="956370"/>
                  <a:pt x="558855" y="956370"/>
                </a:cubicBezTo>
                <a:cubicBezTo>
                  <a:pt x="250208" y="956370"/>
                  <a:pt x="0" y="742279"/>
                  <a:pt x="0" y="47818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5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169400" tIns="145772" rIns="169400" bIns="145772" numCol="1" spcCol="127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1400" b="1" i="0" u="none" strike="noStrike" kern="1200" cap="none" normalizeH="0" baseline="0" dirty="0" err="1">
                <a:ln/>
                <a:solidFill>
                  <a:schemeClr val="tx1"/>
                </a:solidFill>
                <a:effectLst/>
                <a:latin typeface="+mn-lt"/>
              </a:rPr>
              <a:t>And</a:t>
            </a:r>
            <a:r>
              <a:rPr kumimoji="0" lang="de-AT" altLang="de-DE" sz="1400" b="1" i="0" u="none" strike="noStrike" kern="1200" cap="none" normalizeH="0" baseline="0" dirty="0">
                <a:ln/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de-AT" altLang="de-DE" sz="1400" b="1" i="0" u="none" strike="noStrike" kern="1200" cap="none" normalizeH="0" baseline="0" dirty="0" err="1">
                <a:ln/>
                <a:solidFill>
                  <a:schemeClr val="tx1"/>
                </a:solidFill>
                <a:effectLst/>
                <a:latin typeface="+mn-lt"/>
              </a:rPr>
              <a:t>many</a:t>
            </a:r>
            <a:r>
              <a:rPr kumimoji="0" lang="de-AT" altLang="de-DE" sz="1400" b="1" i="0" u="none" strike="noStrike" kern="1200" cap="none" normalizeH="0" baseline="0" dirty="0">
                <a:ln/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de-AT" altLang="de-DE" sz="1400" b="1" i="0" u="none" strike="noStrike" kern="1200" cap="none" normalizeH="0" baseline="0" dirty="0" err="1">
                <a:ln/>
                <a:solidFill>
                  <a:schemeClr val="tx1"/>
                </a:solidFill>
                <a:effectLst/>
                <a:latin typeface="+mn-lt"/>
              </a:rPr>
              <a:t>more</a:t>
            </a:r>
            <a:r>
              <a:rPr kumimoji="0" lang="de-AT" altLang="de-DE" sz="1400" b="1" i="0" u="none" strike="noStrike" kern="1200" cap="none" normalizeH="0" baseline="0" dirty="0">
                <a:ln/>
                <a:solidFill>
                  <a:schemeClr val="tx1"/>
                </a:solidFill>
                <a:effectLst/>
                <a:latin typeface="+mn-lt"/>
              </a:rPr>
              <a:t>…</a:t>
            </a:r>
          </a:p>
        </p:txBody>
      </p:sp>
      <p:sp>
        <p:nvSpPr>
          <p:cNvPr id="38" name="Freihandform 37"/>
          <p:cNvSpPr/>
          <p:nvPr/>
        </p:nvSpPr>
        <p:spPr>
          <a:xfrm>
            <a:off x="8868868" y="1153605"/>
            <a:ext cx="1510179" cy="956370"/>
          </a:xfrm>
          <a:custGeom>
            <a:avLst/>
            <a:gdLst>
              <a:gd name="connsiteX0" fmla="*/ 0 w 1455729"/>
              <a:gd name="connsiteY0" fmla="*/ 478185 h 956370"/>
              <a:gd name="connsiteX1" fmla="*/ 727865 w 1455729"/>
              <a:gd name="connsiteY1" fmla="*/ 0 h 956370"/>
              <a:gd name="connsiteX2" fmla="*/ 1455730 w 1455729"/>
              <a:gd name="connsiteY2" fmla="*/ 478185 h 956370"/>
              <a:gd name="connsiteX3" fmla="*/ 727865 w 1455729"/>
              <a:gd name="connsiteY3" fmla="*/ 956370 h 956370"/>
              <a:gd name="connsiteX4" fmla="*/ 0 w 1455729"/>
              <a:gd name="connsiteY4" fmla="*/ 478185 h 95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5729" h="956370">
                <a:moveTo>
                  <a:pt x="0" y="478185"/>
                </a:moveTo>
                <a:cubicBezTo>
                  <a:pt x="0" y="214091"/>
                  <a:pt x="325876" y="0"/>
                  <a:pt x="727865" y="0"/>
                </a:cubicBezTo>
                <a:cubicBezTo>
                  <a:pt x="1129854" y="0"/>
                  <a:pt x="1455730" y="214091"/>
                  <a:pt x="1455730" y="478185"/>
                </a:cubicBezTo>
                <a:cubicBezTo>
                  <a:pt x="1455730" y="742279"/>
                  <a:pt x="1129854" y="956370"/>
                  <a:pt x="727865" y="956370"/>
                </a:cubicBezTo>
                <a:cubicBezTo>
                  <a:pt x="325876" y="956370"/>
                  <a:pt x="0" y="742279"/>
                  <a:pt x="0" y="47818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hueOff val="0"/>
              <a:satOff val="0"/>
              <a:lumOff val="0"/>
              <a:alphaOff val="-5000"/>
            </a:schemeClr>
          </a:fillRef>
          <a:effectRef idx="0">
            <a:schemeClr val="accent5">
              <a:alpha val="90000"/>
              <a:hueOff val="0"/>
              <a:satOff val="0"/>
              <a:lumOff val="0"/>
              <a:alphaOff val="-5000"/>
            </a:schemeClr>
          </a:effectRef>
          <a:fontRef idx="minor">
            <a:schemeClr val="lt1"/>
          </a:fontRef>
        </p:style>
        <p:txBody>
          <a:bodyPr spcFirstLastPara="0" vert="horz" wrap="square" lIns="218902" tIns="145772" rIns="218902" bIns="145772" numCol="1" spcCol="127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1400" b="1" i="0" u="none" strike="noStrike" kern="1200" cap="none" normalizeH="0" baseline="0" dirty="0" err="1">
                <a:ln/>
                <a:solidFill>
                  <a:schemeClr val="tx1"/>
                </a:solidFill>
                <a:effectLst/>
                <a:latin typeface="+mn-lt"/>
              </a:rPr>
              <a:t>Aerodynamics</a:t>
            </a:r>
            <a:endParaRPr kumimoji="0" lang="de-AT" altLang="de-DE" sz="14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9" name="Titel 1">
            <a:extLst>
              <a:ext uri="{FF2B5EF4-FFF2-40B4-BE49-F238E27FC236}">
                <a16:creationId xmlns:a16="http://schemas.microsoft.com/office/drawing/2014/main" id="{71EBB431-C4EA-4C91-9FB3-86BD0B70A91F}"/>
              </a:ext>
            </a:extLst>
          </p:cNvPr>
          <p:cNvSpPr txBox="1">
            <a:spLocks/>
          </p:cNvSpPr>
          <p:nvPr/>
        </p:nvSpPr>
        <p:spPr bwMode="auto">
          <a:xfrm>
            <a:off x="5065076" y="96750"/>
            <a:ext cx="5842895" cy="48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altLang="de-DE" sz="2800" b="1" dirty="0" err="1">
                <a:latin typeface="+mn-lt"/>
              </a:rPr>
              <a:t>Where</a:t>
            </a:r>
            <a:r>
              <a:rPr lang="de-DE" altLang="de-DE" sz="2800" b="1" dirty="0">
                <a:latin typeface="+mn-lt"/>
              </a:rPr>
              <a:t> </a:t>
            </a:r>
            <a:r>
              <a:rPr lang="de-DE" altLang="de-DE" sz="2800" b="1" dirty="0" err="1">
                <a:latin typeface="+mn-lt"/>
              </a:rPr>
              <a:t>are</a:t>
            </a:r>
            <a:r>
              <a:rPr lang="de-DE" altLang="de-DE" sz="2800" b="1" dirty="0">
                <a:latin typeface="+mn-lt"/>
              </a:rPr>
              <a:t> </a:t>
            </a:r>
            <a:r>
              <a:rPr lang="de-DE" altLang="de-DE" sz="2800" b="1" dirty="0" err="1">
                <a:latin typeface="+mn-lt"/>
              </a:rPr>
              <a:t>uncertainties</a:t>
            </a:r>
            <a:r>
              <a:rPr lang="de-DE" altLang="de-DE" sz="2800" b="1" dirty="0">
                <a:latin typeface="+mn-lt"/>
              </a:rPr>
              <a:t> </a:t>
            </a:r>
            <a:r>
              <a:rPr lang="de-DE" altLang="de-DE" sz="2800" b="1" dirty="0" err="1">
                <a:latin typeface="+mn-lt"/>
              </a:rPr>
              <a:t>coming</a:t>
            </a:r>
            <a:r>
              <a:rPr lang="de-DE" altLang="de-DE" sz="2800" b="1" dirty="0">
                <a:latin typeface="+mn-lt"/>
              </a:rPr>
              <a:t> </a:t>
            </a:r>
            <a:r>
              <a:rPr lang="de-DE" altLang="de-DE" sz="2800" b="1" dirty="0" err="1">
                <a:latin typeface="+mn-lt"/>
              </a:rPr>
              <a:t>from</a:t>
            </a:r>
            <a:r>
              <a:rPr lang="de-DE" altLang="de-DE" sz="2800" b="1" dirty="0">
                <a:latin typeface="+mn-lt"/>
              </a:rPr>
              <a:t>?</a:t>
            </a:r>
            <a:endParaRPr lang="de-AT" altLang="de-DE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411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10971510" y="6586538"/>
            <a:ext cx="1545610" cy="18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0" fontAlgn="base" latinLnBrk="0" hangingPunct="0">
              <a:lnSpc>
                <a:spcPts val="143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ea typeface="Verdana" panose="020B0604030504040204" pitchFamily="34" charset="0"/>
                <a:cs typeface="Calibri"/>
                <a:hlinkClick r:id="rId3"/>
              </a:rPr>
              <a:t>w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ea typeface="Verdana" panose="020B0604030504040204" pitchFamily="34" charset="0"/>
                <a:cs typeface="Calibri"/>
                <a:hlinkClick r:id="rId3"/>
              </a:rPr>
              <a:t>w</a:t>
            </a:r>
            <a:r>
              <a:rPr kumimoji="0" sz="1400" b="0" i="0" u="none" strike="noStrike" kern="1200" cap="none" spc="-8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ea typeface="Verdana" panose="020B0604030504040204" pitchFamily="34" charset="0"/>
                <a:cs typeface="Calibri"/>
                <a:hlinkClick r:id="rId3"/>
              </a:rPr>
              <a:t>w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ea typeface="Verdana" panose="020B0604030504040204" pitchFamily="34" charset="0"/>
                <a:cs typeface="Calibri"/>
                <a:hlinkClick r:id="rId3"/>
              </a:rPr>
              <a:t>.ris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ea typeface="Verdana" panose="020B0604030504040204" pitchFamily="34" charset="0"/>
                <a:cs typeface="Calibri"/>
                <a:hlinkClick r:id="rId3"/>
              </a:rPr>
              <a:t>k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ea typeface="Verdana" panose="020B0604030504040204" pitchFamily="34" charset="0"/>
                <a:cs typeface="Calibri"/>
                <a:hlinkClick r:id="rId3"/>
              </a:rPr>
              <a:t>c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ea typeface="Verdana" panose="020B0604030504040204" pitchFamily="34" charset="0"/>
                <a:cs typeface="Calibri"/>
                <a:hlinkClick r:id="rId3"/>
              </a:rPr>
              <a:t>on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ea typeface="Verdana" panose="020B0604030504040204" pitchFamily="34" charset="0"/>
                <a:cs typeface="Calibri"/>
                <a:hlinkClick r:id="rId3"/>
              </a:rPr>
              <a:t>.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ea typeface="Verdana" panose="020B0604030504040204" pitchFamily="34" charset="0"/>
                <a:cs typeface="Calibri"/>
                <a:hlinkClick r:id="rId3"/>
              </a:rPr>
              <a:t>a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ea typeface="Verdana" panose="020B0604030504040204" pitchFamily="34" charset="0"/>
                <a:cs typeface="Calibri"/>
                <a:hlinkClick r:id="rId3"/>
              </a:rPr>
              <a:t>t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Verdana" panose="020B0604030504040204" pitchFamily="34" charset="0"/>
              <a:cs typeface="Calibri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708583" y="412357"/>
            <a:ext cx="4838150" cy="54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SzPct val="80000"/>
            </a:pPr>
            <a:r>
              <a:rPr lang="en-GB" sz="2800" b="1" kern="0" dirty="0">
                <a:solidFill>
                  <a:srgbClr val="1D1D1B"/>
                </a:solidFill>
              </a:rPr>
              <a:t>How to deal with uncertainties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6FDD75C-A1AC-22BF-AA72-8B77CE7E7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612" y="1071154"/>
            <a:ext cx="11728092" cy="5119032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FD486F9B-80FF-D1F6-65E3-6B92C476E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1341" y="1232518"/>
            <a:ext cx="3887047" cy="1318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70146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70146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70146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70146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70146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70146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70146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7014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No</a:t>
            </a:r>
            <a:r>
              <a:rPr kumimoji="0" lang="de-DE" altLang="de-DE" sz="20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de-DE" altLang="de-DE" sz="2000" b="1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construction</a:t>
            </a:r>
            <a:r>
              <a:rPr kumimoji="0" lang="de-DE" altLang="de-DE" sz="20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de-DE" altLang="de-DE" sz="2000" b="1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project</a:t>
            </a:r>
            <a:r>
              <a:rPr kumimoji="0" lang="de-DE" altLang="de-DE" sz="20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de-DE" altLang="de-DE" sz="2000" b="1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is</a:t>
            </a:r>
            <a:r>
              <a:rPr kumimoji="0" lang="de-DE" altLang="de-DE" sz="20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de-DE" altLang="de-DE" sz="2000" b="1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risk</a:t>
            </a:r>
            <a:r>
              <a:rPr kumimoji="0" lang="de-DE" altLang="de-DE" sz="20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de-DE" altLang="de-DE" sz="2000" b="1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free</a:t>
            </a:r>
            <a:r>
              <a:rPr kumimoji="0" lang="de-DE" altLang="de-DE" sz="20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. Risk </a:t>
            </a:r>
            <a:r>
              <a:rPr kumimoji="0" lang="de-DE" altLang="de-DE" sz="2000" b="1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can</a:t>
            </a:r>
            <a:r>
              <a:rPr kumimoji="0" lang="de-DE" altLang="de-DE" sz="20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de-DE" altLang="de-DE" sz="2000" b="1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be</a:t>
            </a:r>
            <a:r>
              <a:rPr kumimoji="0" lang="de-DE" altLang="de-DE" sz="20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de-DE" altLang="de-DE" sz="2000" b="1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managed</a:t>
            </a:r>
            <a:r>
              <a:rPr kumimoji="0" lang="de-DE" altLang="de-DE" sz="20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, </a:t>
            </a:r>
            <a:r>
              <a:rPr kumimoji="0" lang="de-DE" altLang="de-DE" sz="2000" b="1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minimised</a:t>
            </a:r>
            <a:r>
              <a:rPr kumimoji="0" lang="de-DE" altLang="de-DE" sz="20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, </a:t>
            </a:r>
            <a:r>
              <a:rPr kumimoji="0" lang="de-DE" altLang="de-DE" sz="2000" b="1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shared</a:t>
            </a:r>
            <a:r>
              <a:rPr kumimoji="0" lang="de-DE" altLang="de-DE" sz="20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, </a:t>
            </a:r>
            <a:r>
              <a:rPr kumimoji="0" lang="de-DE" altLang="de-DE" sz="2000" b="1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transferred</a:t>
            </a:r>
            <a:r>
              <a:rPr kumimoji="0" lang="de-DE" altLang="de-DE" sz="20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de-DE" altLang="de-DE" sz="2000" b="1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or</a:t>
            </a:r>
            <a:r>
              <a:rPr kumimoji="0" lang="de-DE" altLang="de-DE" sz="20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de-DE" altLang="de-DE" sz="2000" b="1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accepted</a:t>
            </a:r>
            <a:r>
              <a:rPr kumimoji="0" lang="de-DE" altLang="de-DE" sz="20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. </a:t>
            </a:r>
            <a:br>
              <a:rPr kumimoji="0" lang="de-DE" altLang="de-DE" sz="20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de-DE" altLang="de-DE" sz="2000" b="1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It</a:t>
            </a:r>
            <a:r>
              <a:rPr kumimoji="0" lang="de-DE" altLang="de-DE" sz="20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de-DE" altLang="de-DE" sz="2000" b="1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cannot</a:t>
            </a:r>
            <a:r>
              <a:rPr kumimoji="0" lang="de-DE" altLang="de-DE" sz="20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de-DE" altLang="de-DE" sz="2000" b="1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be</a:t>
            </a:r>
            <a:r>
              <a:rPr kumimoji="0" lang="de-DE" altLang="de-DE" sz="20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de-DE" altLang="de-DE" sz="2000" b="1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ignored</a:t>
            </a:r>
            <a:r>
              <a:rPr kumimoji="0" lang="de-DE" altLang="de-DE" sz="20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.</a:t>
            </a:r>
            <a:endParaRPr kumimoji="0" lang="de-DE" altLang="de-DE" sz="32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2E9DAB-B899-FF03-0EA2-B5A58E58C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3855" y="2558904"/>
            <a:ext cx="21978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45000"/>
              </a:spcAft>
              <a:buClr>
                <a:srgbClr val="F70146"/>
              </a:buClr>
              <a:buSzPct val="120000"/>
              <a:buFont typeface="Arial" pitchFamily="34" charset="0"/>
              <a:buNone/>
              <a:defRPr sz="2000" b="1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Font typeface="Arial" panose="020B0604020202020204" pitchFamily="34" charset="0"/>
              <a:buChar char="□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SzPct val="80000"/>
              <a:buFont typeface="Arial" panose="020B0604020202020204" pitchFamily="34" charset="0"/>
              <a:buChar char="□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  <a:buClr>
                <a:srgbClr val="F70146"/>
              </a:buClr>
              <a:buSzPct val="120000"/>
              <a:buFont typeface="Arial" pitchFamily="34" charset="0"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Sir Michael Latham, 1994</a:t>
            </a:r>
          </a:p>
        </p:txBody>
      </p:sp>
    </p:spTree>
    <p:extLst>
      <p:ext uri="{BB962C8B-B14F-4D97-AF65-F5344CB8AC3E}">
        <p14:creationId xmlns:p14="http://schemas.microsoft.com/office/powerpoint/2010/main" val="3268197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">
            <a:extLst>
              <a:ext uri="{FF2B5EF4-FFF2-40B4-BE49-F238E27FC236}">
                <a16:creationId xmlns:a16="http://schemas.microsoft.com/office/drawing/2014/main" id="{E0193779-9B4D-40FE-95BF-5F86293ABA98}"/>
              </a:ext>
            </a:extLst>
          </p:cNvPr>
          <p:cNvSpPr txBox="1">
            <a:spLocks/>
          </p:cNvSpPr>
          <p:nvPr/>
        </p:nvSpPr>
        <p:spPr>
          <a:xfrm>
            <a:off x="876619" y="1502397"/>
            <a:ext cx="10768686" cy="8765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/>
              <a:t>Geotechnical design is an </a:t>
            </a:r>
            <a:r>
              <a:rPr lang="en-US" u="sng" dirty="0"/>
              <a:t>ongoing</a:t>
            </a:r>
            <a:r>
              <a:rPr lang="en-US" dirty="0"/>
              <a:t> process also during construction to be able to do adjustments following the real geotechnical conditions</a:t>
            </a:r>
          </a:p>
        </p:txBody>
      </p:sp>
      <p:sp>
        <p:nvSpPr>
          <p:cNvPr id="7" name="Rechteck 6"/>
          <p:cNvSpPr/>
          <p:nvPr/>
        </p:nvSpPr>
        <p:spPr>
          <a:xfrm>
            <a:off x="2951448" y="2912122"/>
            <a:ext cx="6264696" cy="3886572"/>
          </a:xfrm>
          <a:prstGeom prst="rect">
            <a:avLst/>
          </a:prstGeom>
          <a:noFill/>
          <a:ln>
            <a:noFill/>
          </a:ln>
        </p:spPr>
      </p:sp>
      <p:sp>
        <p:nvSpPr>
          <p:cNvPr id="8" name="Ellipse 7"/>
          <p:cNvSpPr/>
          <p:nvPr/>
        </p:nvSpPr>
        <p:spPr>
          <a:xfrm>
            <a:off x="5456536" y="3572831"/>
            <a:ext cx="1267644" cy="1267799"/>
          </a:xfrm>
          <a:prstGeom prst="ellipse">
            <a:avLst/>
          </a:prstGeom>
          <a:solidFill>
            <a:srgbClr val="8AA234">
              <a:alpha val="49804"/>
            </a:srgbClr>
          </a:solidFill>
          <a:ln w="6350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9" name="Freihandform 8"/>
          <p:cNvSpPr/>
          <p:nvPr/>
        </p:nvSpPr>
        <p:spPr>
          <a:xfrm>
            <a:off x="5364104" y="2583311"/>
            <a:ext cx="1731919" cy="777314"/>
          </a:xfrm>
          <a:custGeom>
            <a:avLst/>
            <a:gdLst>
              <a:gd name="connsiteX0" fmla="*/ 0 w 1452509"/>
              <a:gd name="connsiteY0" fmla="*/ 0 h 777314"/>
              <a:gd name="connsiteX1" fmla="*/ 1452509 w 1452509"/>
              <a:gd name="connsiteY1" fmla="*/ 0 h 777314"/>
              <a:gd name="connsiteX2" fmla="*/ 1452509 w 1452509"/>
              <a:gd name="connsiteY2" fmla="*/ 777314 h 777314"/>
              <a:gd name="connsiteX3" fmla="*/ 0 w 1452509"/>
              <a:gd name="connsiteY3" fmla="*/ 777314 h 777314"/>
              <a:gd name="connsiteX4" fmla="*/ 0 w 1452509"/>
              <a:gd name="connsiteY4" fmla="*/ 0 h 77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2509" h="777314">
                <a:moveTo>
                  <a:pt x="0" y="0"/>
                </a:moveTo>
                <a:lnTo>
                  <a:pt x="1452509" y="0"/>
                </a:lnTo>
                <a:lnTo>
                  <a:pt x="1452509" y="777314"/>
                </a:lnTo>
                <a:lnTo>
                  <a:pt x="0" y="7773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000" b="1" i="0" u="none" strike="noStrike" kern="1200" cap="none" normalizeH="0" baseline="0" dirty="0">
                <a:ln/>
                <a:solidFill>
                  <a:schemeClr val="tx1"/>
                </a:solidFill>
                <a:effectLst/>
              </a:rPr>
              <a:t>Design </a:t>
            </a:r>
            <a:r>
              <a:rPr kumimoji="0" lang="de-AT" sz="2000" b="1" i="0" u="none" strike="noStrike" kern="1200" cap="none" normalizeH="0" baseline="0" dirty="0" err="1">
                <a:ln/>
                <a:solidFill>
                  <a:schemeClr val="tx1"/>
                </a:solidFill>
                <a:effectLst/>
              </a:rPr>
              <a:t>Process</a:t>
            </a:r>
            <a:endParaRPr kumimoji="0" lang="de-AT" sz="2000" b="1" i="0" u="none" strike="noStrike" kern="1200" cap="none" normalizeH="0" baseline="0" dirty="0">
              <a:ln/>
              <a:solidFill>
                <a:schemeClr val="tx1"/>
              </a:solidFill>
              <a:effectLst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5828379" y="3751613"/>
            <a:ext cx="1267644" cy="1267799"/>
          </a:xfrm>
          <a:prstGeom prst="ellipse">
            <a:avLst/>
          </a:prstGeom>
          <a:solidFill>
            <a:schemeClr val="accent4">
              <a:lumMod val="75000"/>
              <a:alpha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1" name="Freihandform 10"/>
          <p:cNvSpPr/>
          <p:nvPr/>
        </p:nvSpPr>
        <p:spPr>
          <a:xfrm>
            <a:off x="7252366" y="3321758"/>
            <a:ext cx="1373281" cy="855045"/>
          </a:xfrm>
          <a:custGeom>
            <a:avLst/>
            <a:gdLst>
              <a:gd name="connsiteX0" fmla="*/ 0 w 1373281"/>
              <a:gd name="connsiteY0" fmla="*/ 0 h 855045"/>
              <a:gd name="connsiteX1" fmla="*/ 1373281 w 1373281"/>
              <a:gd name="connsiteY1" fmla="*/ 0 h 855045"/>
              <a:gd name="connsiteX2" fmla="*/ 1373281 w 1373281"/>
              <a:gd name="connsiteY2" fmla="*/ 855045 h 855045"/>
              <a:gd name="connsiteX3" fmla="*/ 0 w 1373281"/>
              <a:gd name="connsiteY3" fmla="*/ 855045 h 855045"/>
              <a:gd name="connsiteX4" fmla="*/ 0 w 1373281"/>
              <a:gd name="connsiteY4" fmla="*/ 0 h 85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3281" h="855045">
                <a:moveTo>
                  <a:pt x="0" y="0"/>
                </a:moveTo>
                <a:lnTo>
                  <a:pt x="1373281" y="0"/>
                </a:lnTo>
                <a:lnTo>
                  <a:pt x="1373281" y="855045"/>
                </a:lnTo>
                <a:lnTo>
                  <a:pt x="0" y="85504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000" b="1" i="0" u="none" strike="noStrike" kern="1200" cap="none" normalizeH="0" baseline="0" dirty="0" err="1">
                <a:ln/>
                <a:solidFill>
                  <a:schemeClr val="tx1"/>
                </a:solidFill>
                <a:effectLst/>
              </a:rPr>
              <a:t>Alignment</a:t>
            </a:r>
            <a:endParaRPr kumimoji="0" lang="de-AT" sz="2000" b="1" i="0" u="none" strike="noStrike" kern="1200" cap="none" normalizeH="0" baseline="0" dirty="0">
              <a:ln/>
              <a:solidFill>
                <a:schemeClr val="tx1"/>
              </a:solidFill>
              <a:effectLst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919755" y="4153873"/>
            <a:ext cx="1267644" cy="1267799"/>
          </a:xfrm>
          <a:prstGeom prst="ellipse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3" name="Freihandform 12"/>
          <p:cNvSpPr/>
          <p:nvPr/>
        </p:nvSpPr>
        <p:spPr>
          <a:xfrm>
            <a:off x="7257570" y="4409999"/>
            <a:ext cx="2581999" cy="913344"/>
          </a:xfrm>
          <a:custGeom>
            <a:avLst/>
            <a:gdLst>
              <a:gd name="connsiteX0" fmla="*/ 0 w 1600555"/>
              <a:gd name="connsiteY0" fmla="*/ 0 h 913344"/>
              <a:gd name="connsiteX1" fmla="*/ 1600555 w 1600555"/>
              <a:gd name="connsiteY1" fmla="*/ 0 h 913344"/>
              <a:gd name="connsiteX2" fmla="*/ 1600555 w 1600555"/>
              <a:gd name="connsiteY2" fmla="*/ 913344 h 913344"/>
              <a:gd name="connsiteX3" fmla="*/ 0 w 1600555"/>
              <a:gd name="connsiteY3" fmla="*/ 913344 h 913344"/>
              <a:gd name="connsiteX4" fmla="*/ 0 w 1600555"/>
              <a:gd name="connsiteY4" fmla="*/ 0 h 91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555" h="913344">
                <a:moveTo>
                  <a:pt x="0" y="0"/>
                </a:moveTo>
                <a:lnTo>
                  <a:pt x="1600555" y="0"/>
                </a:lnTo>
                <a:lnTo>
                  <a:pt x="1600555" y="913344"/>
                </a:lnTo>
                <a:lnTo>
                  <a:pt x="0" y="91334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000" b="1" i="0" u="none" strike="noStrike" kern="1200" cap="none" normalizeH="0" baseline="0" dirty="0">
                <a:ln/>
                <a:solidFill>
                  <a:schemeClr val="tx1"/>
                </a:solidFill>
                <a:effectLst/>
              </a:rPr>
              <a:t>Hydrogeological </a:t>
            </a:r>
            <a:r>
              <a:rPr kumimoji="0" lang="de-AT" sz="2000" b="1" i="0" u="none" strike="noStrike" kern="1200" cap="none" normalizeH="0" baseline="0" dirty="0" err="1">
                <a:ln/>
                <a:solidFill>
                  <a:schemeClr val="tx1"/>
                </a:solidFill>
                <a:effectLst/>
              </a:rPr>
              <a:t>data</a:t>
            </a:r>
            <a:endParaRPr kumimoji="0" lang="de-AT" sz="2000" b="1" i="0" u="none" strike="noStrike" kern="1200" cap="none" normalizeH="0" baseline="0" dirty="0">
              <a:ln/>
              <a:solidFill>
                <a:schemeClr val="tx1"/>
              </a:solidFill>
              <a:effectLst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5662528" y="4476459"/>
            <a:ext cx="1267644" cy="1267799"/>
          </a:xfrm>
          <a:prstGeom prst="ellipse">
            <a:avLst/>
          </a:prstGeom>
          <a:ln w="6350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5" name="Freihandform 14"/>
          <p:cNvSpPr/>
          <p:nvPr/>
        </p:nvSpPr>
        <p:spPr>
          <a:xfrm>
            <a:off x="7016173" y="5508427"/>
            <a:ext cx="1843054" cy="851726"/>
          </a:xfrm>
          <a:custGeom>
            <a:avLst/>
            <a:gdLst>
              <a:gd name="connsiteX0" fmla="*/ 0 w 1452509"/>
              <a:gd name="connsiteY0" fmla="*/ 0 h 1492479"/>
              <a:gd name="connsiteX1" fmla="*/ 1452509 w 1452509"/>
              <a:gd name="connsiteY1" fmla="*/ 0 h 1492479"/>
              <a:gd name="connsiteX2" fmla="*/ 1452509 w 1452509"/>
              <a:gd name="connsiteY2" fmla="*/ 1492479 h 1492479"/>
              <a:gd name="connsiteX3" fmla="*/ 0 w 1452509"/>
              <a:gd name="connsiteY3" fmla="*/ 1492479 h 1492479"/>
              <a:gd name="connsiteX4" fmla="*/ 0 w 1452509"/>
              <a:gd name="connsiteY4" fmla="*/ 0 h 149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2509" h="1492479">
                <a:moveTo>
                  <a:pt x="0" y="0"/>
                </a:moveTo>
                <a:lnTo>
                  <a:pt x="1452509" y="0"/>
                </a:lnTo>
                <a:lnTo>
                  <a:pt x="1452509" y="1492479"/>
                </a:lnTo>
                <a:lnTo>
                  <a:pt x="0" y="149247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000" b="1" i="0" u="none" strike="noStrike" kern="1200" cap="none" normalizeH="0" baseline="0" dirty="0">
                <a:ln/>
                <a:solidFill>
                  <a:schemeClr val="tx1"/>
                </a:solidFill>
                <a:effectLst/>
              </a:rPr>
              <a:t>Geological </a:t>
            </a:r>
            <a:r>
              <a:rPr kumimoji="0" lang="de-AT" sz="2000" b="1" i="0" u="none" strike="noStrike" kern="1200" cap="none" normalizeH="0" baseline="0" dirty="0" err="1">
                <a:ln/>
                <a:solidFill>
                  <a:schemeClr val="tx1"/>
                </a:solidFill>
                <a:effectLst/>
              </a:rPr>
              <a:t>data</a:t>
            </a:r>
            <a:endParaRPr kumimoji="0" lang="de-AT" sz="2000" b="1" i="0" u="none" strike="noStrike" kern="1200" cap="none" normalizeH="0" baseline="0" dirty="0">
              <a:ln/>
              <a:solidFill>
                <a:schemeClr val="tx1"/>
              </a:solidFill>
              <a:effectLst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5250544" y="4476459"/>
            <a:ext cx="1267644" cy="1267799"/>
          </a:xfrm>
          <a:prstGeom prst="ellipse">
            <a:avLst/>
          </a:prstGeom>
          <a:ln w="6350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accent6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7" name="Freihandform 16"/>
          <p:cNvSpPr/>
          <p:nvPr/>
        </p:nvSpPr>
        <p:spPr>
          <a:xfrm>
            <a:off x="3449433" y="5524541"/>
            <a:ext cx="1927875" cy="835612"/>
          </a:xfrm>
          <a:custGeom>
            <a:avLst/>
            <a:gdLst>
              <a:gd name="connsiteX0" fmla="*/ 0 w 1452509"/>
              <a:gd name="connsiteY0" fmla="*/ 0 h 835612"/>
              <a:gd name="connsiteX1" fmla="*/ 1452509 w 1452509"/>
              <a:gd name="connsiteY1" fmla="*/ 0 h 835612"/>
              <a:gd name="connsiteX2" fmla="*/ 1452509 w 1452509"/>
              <a:gd name="connsiteY2" fmla="*/ 835612 h 835612"/>
              <a:gd name="connsiteX3" fmla="*/ 0 w 1452509"/>
              <a:gd name="connsiteY3" fmla="*/ 835612 h 835612"/>
              <a:gd name="connsiteX4" fmla="*/ 0 w 1452509"/>
              <a:gd name="connsiteY4" fmla="*/ 0 h 83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2509" h="835612">
                <a:moveTo>
                  <a:pt x="0" y="0"/>
                </a:moveTo>
                <a:lnTo>
                  <a:pt x="1452509" y="0"/>
                </a:lnTo>
                <a:lnTo>
                  <a:pt x="1452509" y="835612"/>
                </a:lnTo>
                <a:lnTo>
                  <a:pt x="0" y="83561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000" b="1" i="0" u="none" strike="noStrike" kern="1200" cap="none" normalizeH="0" baseline="0" dirty="0" err="1">
                <a:ln/>
                <a:solidFill>
                  <a:schemeClr val="tx1"/>
                </a:solidFill>
                <a:effectLst/>
              </a:rPr>
              <a:t>Geotechnical</a:t>
            </a:r>
            <a:r>
              <a:rPr kumimoji="0" lang="de-AT" sz="2000" b="1" i="0" u="none" strike="noStrike" kern="1200" cap="none" normalizeH="0" baseline="0" dirty="0">
                <a:ln/>
                <a:solidFill>
                  <a:schemeClr val="tx1"/>
                </a:solidFill>
                <a:effectLst/>
              </a:rPr>
              <a:t> </a:t>
            </a:r>
            <a:r>
              <a:rPr kumimoji="0" lang="de-AT" sz="2000" b="1" i="0" u="none" strike="noStrike" kern="1200" cap="none" normalizeH="0" baseline="0" dirty="0" err="1">
                <a:ln/>
                <a:solidFill>
                  <a:schemeClr val="tx1"/>
                </a:solidFill>
                <a:effectLst/>
              </a:rPr>
              <a:t>data</a:t>
            </a:r>
            <a:endParaRPr kumimoji="0" lang="de-AT" sz="2000" b="1" i="0" u="none" strike="noStrike" kern="1200" cap="none" normalizeH="0" baseline="0" dirty="0">
              <a:ln/>
              <a:solidFill>
                <a:schemeClr val="tx1"/>
              </a:solidFill>
              <a:effectLst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4993318" y="4153873"/>
            <a:ext cx="1267644" cy="1267799"/>
          </a:xfrm>
          <a:prstGeom prst="ellipse">
            <a:avLst/>
          </a:prstGeom>
          <a:solidFill>
            <a:schemeClr val="accent2">
              <a:lumMod val="60000"/>
              <a:lumOff val="40000"/>
              <a:alpha val="49804"/>
            </a:schemeClr>
          </a:solidFill>
          <a:ln w="6350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9" name="Freihandform 18"/>
          <p:cNvSpPr/>
          <p:nvPr/>
        </p:nvSpPr>
        <p:spPr>
          <a:xfrm>
            <a:off x="2461846" y="4409999"/>
            <a:ext cx="2334459" cy="913344"/>
          </a:xfrm>
          <a:custGeom>
            <a:avLst/>
            <a:gdLst>
              <a:gd name="connsiteX0" fmla="*/ 0 w 1346872"/>
              <a:gd name="connsiteY0" fmla="*/ 0 h 913344"/>
              <a:gd name="connsiteX1" fmla="*/ 1346872 w 1346872"/>
              <a:gd name="connsiteY1" fmla="*/ 0 h 913344"/>
              <a:gd name="connsiteX2" fmla="*/ 1346872 w 1346872"/>
              <a:gd name="connsiteY2" fmla="*/ 913344 h 913344"/>
              <a:gd name="connsiteX3" fmla="*/ 0 w 1346872"/>
              <a:gd name="connsiteY3" fmla="*/ 913344 h 913344"/>
              <a:gd name="connsiteX4" fmla="*/ 0 w 1346872"/>
              <a:gd name="connsiteY4" fmla="*/ 0 h 91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872" h="913344">
                <a:moveTo>
                  <a:pt x="0" y="0"/>
                </a:moveTo>
                <a:lnTo>
                  <a:pt x="1346872" y="0"/>
                </a:lnTo>
                <a:lnTo>
                  <a:pt x="1346872" y="913344"/>
                </a:lnTo>
                <a:lnTo>
                  <a:pt x="0" y="91334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000" b="1" i="0" u="none" strike="noStrike" kern="1200" cap="none" normalizeH="0" baseline="0" dirty="0" err="1">
                <a:ln/>
                <a:solidFill>
                  <a:schemeClr val="tx1"/>
                </a:solidFill>
                <a:effectLst/>
              </a:rPr>
              <a:t>Construction</a:t>
            </a:r>
            <a:r>
              <a:rPr kumimoji="0" lang="de-AT" sz="2000" b="1" i="0" u="none" strike="noStrike" kern="1200" cap="none" normalizeH="0" baseline="0" dirty="0">
                <a:ln/>
                <a:solidFill>
                  <a:schemeClr val="tx1"/>
                </a:solidFill>
                <a:effectLst/>
              </a:rPr>
              <a:t> </a:t>
            </a:r>
            <a:r>
              <a:rPr kumimoji="0" lang="de-AT" sz="2000" b="1" i="0" u="none" strike="noStrike" kern="1200" cap="none" normalizeH="0" baseline="0" dirty="0" err="1">
                <a:ln/>
                <a:solidFill>
                  <a:schemeClr val="tx1"/>
                </a:solidFill>
                <a:effectLst/>
              </a:rPr>
              <a:t>logistics</a:t>
            </a:r>
            <a:endParaRPr kumimoji="0" lang="de-AT" sz="2000" b="1" i="0" u="none" strike="noStrike" kern="1200" cap="none" normalizeH="0" baseline="0" dirty="0">
              <a:ln/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kern="1200" cap="none" normalizeH="0" baseline="0" dirty="0">
              <a:ln/>
              <a:effectLst/>
              <a:latin typeface="+mj-lt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5084694" y="3751613"/>
            <a:ext cx="1267644" cy="1267799"/>
          </a:xfrm>
          <a:prstGeom prst="ellipse">
            <a:avLst/>
          </a:prstGeom>
          <a:solidFill>
            <a:srgbClr val="CC0000">
              <a:alpha val="50000"/>
            </a:srgbClr>
          </a:solidFill>
          <a:ln w="6350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1" name="Freihandform 20"/>
          <p:cNvSpPr/>
          <p:nvPr/>
        </p:nvSpPr>
        <p:spPr>
          <a:xfrm>
            <a:off x="2436315" y="3744591"/>
            <a:ext cx="2547986" cy="319437"/>
          </a:xfrm>
          <a:custGeom>
            <a:avLst/>
            <a:gdLst>
              <a:gd name="connsiteX0" fmla="*/ 0 w 1864490"/>
              <a:gd name="connsiteY0" fmla="*/ 0 h 855045"/>
              <a:gd name="connsiteX1" fmla="*/ 1864490 w 1864490"/>
              <a:gd name="connsiteY1" fmla="*/ 0 h 855045"/>
              <a:gd name="connsiteX2" fmla="*/ 1864490 w 1864490"/>
              <a:gd name="connsiteY2" fmla="*/ 855045 h 855045"/>
              <a:gd name="connsiteX3" fmla="*/ 0 w 1864490"/>
              <a:gd name="connsiteY3" fmla="*/ 855045 h 855045"/>
              <a:gd name="connsiteX4" fmla="*/ 0 w 1864490"/>
              <a:gd name="connsiteY4" fmla="*/ 0 h 85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4490" h="855045">
                <a:moveTo>
                  <a:pt x="0" y="0"/>
                </a:moveTo>
                <a:lnTo>
                  <a:pt x="1864490" y="0"/>
                </a:lnTo>
                <a:lnTo>
                  <a:pt x="1864490" y="855045"/>
                </a:lnTo>
                <a:lnTo>
                  <a:pt x="0" y="85504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000" b="1" i="0" u="none" strike="noStrike" kern="1200" cap="none" normalizeH="0" baseline="0" dirty="0" err="1">
                <a:ln/>
                <a:solidFill>
                  <a:schemeClr val="tx1"/>
                </a:solidFill>
                <a:effectLst/>
              </a:rPr>
              <a:t>Excavation</a:t>
            </a:r>
            <a:r>
              <a:rPr kumimoji="0" lang="de-AT" sz="2000" b="1" i="0" u="none" strike="noStrike" kern="1200" cap="none" normalizeH="0" baseline="0" dirty="0">
                <a:ln/>
                <a:solidFill>
                  <a:schemeClr val="tx1"/>
                </a:solidFill>
                <a:effectLst/>
              </a:rPr>
              <a:t> </a:t>
            </a:r>
            <a:r>
              <a:rPr kumimoji="0" lang="de-AT" sz="2000" b="1" i="0" u="none" strike="noStrike" kern="1200" cap="none" normalizeH="0" baseline="0" dirty="0" err="1">
                <a:ln/>
                <a:solidFill>
                  <a:schemeClr val="tx1"/>
                </a:solidFill>
                <a:effectLst/>
              </a:rPr>
              <a:t>Method</a:t>
            </a:r>
            <a:endParaRPr kumimoji="0" lang="de-AT" sz="2000" b="1" i="0" u="none" strike="noStrike" kern="1200" cap="none" normalizeH="0" baseline="0" dirty="0">
              <a:ln/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kern="1200" cap="none" normalizeH="0" baseline="0" dirty="0">
              <a:ln/>
              <a:effectLst/>
              <a:latin typeface="+mj-lt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81DEC5F-D8E4-4A2B-978F-FE8EA6201E5F}"/>
              </a:ext>
            </a:extLst>
          </p:cNvPr>
          <p:cNvSpPr txBox="1"/>
          <p:nvPr/>
        </p:nvSpPr>
        <p:spPr>
          <a:xfrm>
            <a:off x="490716" y="722128"/>
            <a:ext cx="11186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3200" b="1" dirty="0" err="1"/>
              <a:t>Mangement</a:t>
            </a:r>
            <a:r>
              <a:rPr lang="de-DE" altLang="de-DE" sz="3200" b="1" dirty="0"/>
              <a:t> </a:t>
            </a:r>
            <a:r>
              <a:rPr lang="de-DE" altLang="de-DE" sz="3200" b="1" dirty="0" err="1"/>
              <a:t>of</a:t>
            </a:r>
            <a:r>
              <a:rPr lang="de-DE" altLang="de-DE" sz="3200" b="1" dirty="0"/>
              <a:t> </a:t>
            </a:r>
            <a:r>
              <a:rPr lang="de-DE" altLang="de-DE" sz="3200" b="1" dirty="0" err="1">
                <a:latin typeface="+mn-lt"/>
              </a:rPr>
              <a:t>uncertainties</a:t>
            </a:r>
            <a:r>
              <a:rPr lang="de-DE" altLang="de-DE" sz="3200" b="1" dirty="0">
                <a:latin typeface="+mn-lt"/>
              </a:rPr>
              <a:t> in </a:t>
            </a:r>
            <a:r>
              <a:rPr lang="de-DE" altLang="de-DE" sz="3200" b="1" dirty="0" err="1">
                <a:latin typeface="+mn-lt"/>
              </a:rPr>
              <a:t>tunneling</a:t>
            </a:r>
            <a:r>
              <a:rPr lang="de-DE" altLang="de-DE" sz="3200" b="1" dirty="0">
                <a:latin typeface="+mn-lt"/>
              </a:rPr>
              <a:t> – design &amp; </a:t>
            </a:r>
            <a:r>
              <a:rPr lang="de-DE" altLang="de-DE" sz="3200" b="1" dirty="0" err="1">
                <a:latin typeface="+mn-lt"/>
              </a:rPr>
              <a:t>construction</a:t>
            </a: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23548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6C28BEB-C791-49B0-A692-7D16C7EAB84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159228"/>
            <a:ext cx="8297333" cy="61558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132D4CAF-3BD5-4234-84D4-AE65AF079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90" y="1924748"/>
            <a:ext cx="3024156" cy="167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45000"/>
              </a:spcAft>
              <a:buClr>
                <a:srgbClr val="F70146"/>
              </a:buClr>
              <a:buSzPct val="120000"/>
              <a:buFont typeface="Arial" charset="0"/>
              <a:buChar char="■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Font typeface="Arial" charset="0"/>
              <a:buChar char="□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SzPct val="80000"/>
              <a:buFont typeface="Arial" charset="0"/>
              <a:buChar char="□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Schematic illustration of cost components to determine forecasted project costs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7A5B489-3183-411F-9209-1C8C9EDBF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090" y="1324446"/>
            <a:ext cx="2865243" cy="35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Cost components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C4947BF-2E83-4913-8CA4-D7CA3CAEC316}"/>
              </a:ext>
            </a:extLst>
          </p:cNvPr>
          <p:cNvSpPr txBox="1"/>
          <p:nvPr/>
        </p:nvSpPr>
        <p:spPr>
          <a:xfrm>
            <a:off x="932789" y="4281340"/>
            <a:ext cx="20116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FF0000"/>
              </a:buClr>
              <a:buSzPct val="120000"/>
              <a:buFont typeface="Arial" charset="0"/>
              <a:buNone/>
              <a:tabLst/>
              <a:defRPr/>
            </a:pPr>
            <a:r>
              <a:rPr kumimoji="0" lang="en-GB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Identified risks</a:t>
            </a:r>
            <a:br>
              <a:rPr kumimoji="0" lang="en-GB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</a:br>
            <a:r>
              <a:rPr kumimoji="0" lang="en-GB" sz="2400" b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+ unknown</a:t>
            </a:r>
            <a:br>
              <a:rPr kumimoji="0" lang="en-GB" sz="2400" b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</a:br>
            <a:r>
              <a:rPr kumimoji="0" lang="en-GB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= risk costs (R)</a:t>
            </a:r>
          </a:p>
        </p:txBody>
      </p:sp>
    </p:spTree>
    <p:extLst>
      <p:ext uri="{BB962C8B-B14F-4D97-AF65-F5344CB8AC3E}">
        <p14:creationId xmlns:p14="http://schemas.microsoft.com/office/powerpoint/2010/main" val="392486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BEE22D1-2BA1-461E-807E-F10520681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3" y="2674405"/>
            <a:ext cx="11281938" cy="3749039"/>
          </a:xfrm>
          <a:prstGeom prst="rect">
            <a:avLst/>
          </a:prstGeom>
        </p:spPr>
      </p:pic>
      <p:sp>
        <p:nvSpPr>
          <p:cNvPr id="5" name="Textplatzhalter 8">
            <a:extLst>
              <a:ext uri="{FF2B5EF4-FFF2-40B4-BE49-F238E27FC236}">
                <a16:creationId xmlns:a16="http://schemas.microsoft.com/office/drawing/2014/main" id="{C03BAA37-BF2B-403D-A4E6-D30200CF455E}"/>
              </a:ext>
            </a:extLst>
          </p:cNvPr>
          <p:cNvSpPr txBox="1">
            <a:spLocks/>
          </p:cNvSpPr>
          <p:nvPr/>
        </p:nvSpPr>
        <p:spPr bwMode="auto">
          <a:xfrm>
            <a:off x="4167524" y="1973267"/>
            <a:ext cx="404177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ts val="900"/>
              </a:spcBef>
              <a:spcAft>
                <a:spcPct val="45000"/>
              </a:spcAft>
              <a:buClr>
                <a:srgbClr val="F70146"/>
              </a:buClr>
              <a:buSzPct val="120000"/>
              <a:buFont typeface="Arial" panose="020B0604020202020204" pitchFamily="34" charset="0"/>
              <a:buNone/>
              <a:defRPr lang="de-DE" sz="2000" b="1" kern="1200" baseline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SzPct val="80000"/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45000"/>
              </a:spcAft>
              <a:buClr>
                <a:srgbClr val="F70146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Verdana" pitchFamily="34" charset="0"/>
              </a:rPr>
              <a:t>Risk Distribution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F620054-9FCB-4D09-BC42-6A3F800945DB}"/>
              </a:ext>
            </a:extLst>
          </p:cNvPr>
          <p:cNvSpPr txBox="1"/>
          <p:nvPr/>
        </p:nvSpPr>
        <p:spPr>
          <a:xfrm>
            <a:off x="8316794" y="5993343"/>
            <a:ext cx="3327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45000"/>
              </a:spcAft>
              <a:buClr>
                <a:srgbClr val="F70146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de-AT" sz="1800" b="0" u="none" strike="noStrike" baseline="0" dirty="0">
                <a:solidFill>
                  <a:srgbClr val="44536A"/>
                </a:solidFill>
              </a:rPr>
              <a:t>[E. KLEIVAN, </a:t>
            </a:r>
            <a:r>
              <a:rPr lang="de-AT" sz="1800" b="0" u="none" strike="noStrike" baseline="0" dirty="0" err="1">
                <a:solidFill>
                  <a:srgbClr val="44536A"/>
                </a:solidFill>
              </a:rPr>
              <a:t>adapted</a:t>
            </a:r>
            <a:r>
              <a:rPr lang="de-AT" sz="1800" b="0" u="none" strike="noStrike" baseline="0" dirty="0">
                <a:solidFill>
                  <a:srgbClr val="44536A"/>
                </a:solidFill>
              </a:rPr>
              <a:t> </a:t>
            </a:r>
            <a:r>
              <a:rPr lang="de-AT" dirty="0" err="1">
                <a:solidFill>
                  <a:srgbClr val="44536A"/>
                </a:solidFill>
              </a:rPr>
              <a:t>by</a:t>
            </a:r>
            <a:r>
              <a:rPr lang="de-AT" sz="1800" b="0" u="none" strike="noStrike" baseline="0" dirty="0">
                <a:solidFill>
                  <a:srgbClr val="44536A"/>
                </a:solidFill>
              </a:rPr>
              <a:t> R. Galler]</a:t>
            </a:r>
            <a:endParaRPr kumimoji="0" lang="de-AT" sz="2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Verdana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51578CD-A51E-440F-A680-D25BDF2EBFAB}"/>
              </a:ext>
            </a:extLst>
          </p:cNvPr>
          <p:cNvSpPr/>
          <p:nvPr/>
        </p:nvSpPr>
        <p:spPr>
          <a:xfrm>
            <a:off x="1767881" y="801692"/>
            <a:ext cx="3115772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defTabSz="121917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 err="1">
                <a:solidFill>
                  <a:srgbClr val="000000"/>
                </a:solidFill>
                <a:ea typeface="Verdana" panose="020B0604030504040204" pitchFamily="34" charset="0"/>
              </a:rPr>
              <a:t>Lumpsum</a:t>
            </a:r>
            <a:r>
              <a:rPr lang="en-US" sz="2400" kern="0" dirty="0">
                <a:solidFill>
                  <a:srgbClr val="000000"/>
                </a:solidFill>
                <a:ea typeface="Verdana" panose="020B0604030504040204" pitchFamily="34" charset="0"/>
              </a:rPr>
              <a:t> contract</a:t>
            </a:r>
          </a:p>
          <a:p>
            <a:pPr marL="380990" indent="-380990" defTabSz="121917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ea typeface="Verdana" panose="020B0604030504040204" pitchFamily="34" charset="0"/>
              </a:rPr>
              <a:t>Unit price contract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F48377A-7033-416E-B454-94EEB032441B}"/>
              </a:ext>
            </a:extLst>
          </p:cNvPr>
          <p:cNvSpPr/>
          <p:nvPr/>
        </p:nvSpPr>
        <p:spPr>
          <a:xfrm>
            <a:off x="2879941" y="264220"/>
            <a:ext cx="6616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ea typeface="Verdana" panose="020B0604030504040204" pitchFamily="34" charset="0"/>
              </a:rPr>
              <a:t>Types of Contract considering uncertainties</a:t>
            </a:r>
            <a:endParaRPr lang="de-AT" sz="2800" b="1" dirty="0">
              <a:solidFill>
                <a:prstClr val="black"/>
              </a:solidFill>
              <a:ea typeface="Verdana" panose="020B060403050404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278D333-9690-4C9F-9BCC-6FF3D13E5CCF}"/>
              </a:ext>
            </a:extLst>
          </p:cNvPr>
          <p:cNvSpPr txBox="1"/>
          <p:nvPr/>
        </p:nvSpPr>
        <p:spPr>
          <a:xfrm>
            <a:off x="5735559" y="773187"/>
            <a:ext cx="6093822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 defTabSz="121917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ea typeface="Verdana" panose="020B0604030504040204" pitchFamily="34" charset="0"/>
              </a:rPr>
              <a:t>Cost plus fee contract</a:t>
            </a:r>
          </a:p>
          <a:p>
            <a:pPr marL="380990" indent="-380990" defTabSz="121917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ea typeface="Verdana" panose="020B0604030504040204" pitchFamily="34" charset="0"/>
              </a:rPr>
              <a:t>Turn key contracts</a:t>
            </a:r>
          </a:p>
        </p:txBody>
      </p:sp>
    </p:spTree>
    <p:extLst>
      <p:ext uri="{BB962C8B-B14F-4D97-AF65-F5344CB8AC3E}">
        <p14:creationId xmlns:p14="http://schemas.microsoft.com/office/powerpoint/2010/main" val="307849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911350" y="5657850"/>
            <a:ext cx="6443663" cy="4651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Efficient and modern tunnelling</a:t>
            </a:r>
            <a:b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19 – 20 April 2024, Shenzhen</a:t>
            </a:r>
            <a:endParaRPr kumimoji="0" lang="fr-CH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6149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5635625"/>
            <a:ext cx="76041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DB_ZWA3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34" y="0"/>
            <a:ext cx="12273234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SE_gross_weiss_792x79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641" y="189810"/>
            <a:ext cx="2049964" cy="205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1"/>
          <p:cNvSpPr>
            <a:spLocks noChangeArrowheads="1"/>
          </p:cNvSpPr>
          <p:nvPr/>
        </p:nvSpPr>
        <p:spPr bwMode="auto">
          <a:xfrm>
            <a:off x="8478970" y="4770286"/>
            <a:ext cx="37798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lang="de-DE" altLang="de-DE" sz="1400" b="1" dirty="0" err="1">
                <a:solidFill>
                  <a:schemeClr val="bg1"/>
                </a:solidFill>
                <a:latin typeface="Verdan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obert</a:t>
            </a:r>
            <a:r>
              <a:rPr lang="de-DE" altLang="de-DE" sz="1400" b="1" dirty="0">
                <a:solidFill>
                  <a:schemeClr val="bg1"/>
                </a:solidFill>
                <a:latin typeface="Verdan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Galler@unileoben.ac.at</a:t>
            </a:r>
            <a:endParaRPr kumimoji="0" lang="de-DE" altLang="de-DE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altLang="de-DE" sz="1400" b="1" dirty="0">
                <a:solidFill>
                  <a:schemeClr val="bg1"/>
                </a:solidFill>
                <a:latin typeface="Verdan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www.zab.at</a:t>
            </a:r>
            <a:endParaRPr lang="de-AT" altLang="de-DE" sz="14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C0ECAB-F4D4-4FAB-ACB7-03525122A7E0}"/>
              </a:ext>
            </a:extLst>
          </p:cNvPr>
          <p:cNvSpPr txBox="1"/>
          <p:nvPr/>
        </p:nvSpPr>
        <p:spPr>
          <a:xfrm>
            <a:off x="875207" y="352697"/>
            <a:ext cx="2377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Questions?</a:t>
            </a:r>
            <a:endParaRPr lang="de-AT" sz="2800" b="1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E2D8899-FBEC-4719-898A-88C479C196F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5228"/>
          <a:stretch/>
        </p:blipFill>
        <p:spPr>
          <a:xfrm>
            <a:off x="8755471" y="5490905"/>
            <a:ext cx="801992" cy="11014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7D0D0FC-27CF-438C-B9A3-89207ADCB91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7463" y="5490905"/>
            <a:ext cx="2415475" cy="110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1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theme/theme1.xml><?xml version="1.0" encoding="utf-8"?>
<a:theme xmlns:a="http://schemas.openxmlformats.org/drawingml/2006/main" name="MU Vorlage ">
  <a:themeElements>
    <a:clrScheme name="MONTAN_Farbpalette">
      <a:dk1>
        <a:srgbClr val="000000"/>
      </a:dk1>
      <a:lt1>
        <a:srgbClr val="FFFFFF"/>
      </a:lt1>
      <a:dk2>
        <a:srgbClr val="00727D"/>
      </a:dk2>
      <a:lt2>
        <a:srgbClr val="EAEFF1"/>
      </a:lt2>
      <a:accent1>
        <a:srgbClr val="00727D"/>
      </a:accent1>
      <a:accent2>
        <a:srgbClr val="00FFFF"/>
      </a:accent2>
      <a:accent3>
        <a:srgbClr val="C9D7DC"/>
      </a:accent3>
      <a:accent4>
        <a:srgbClr val="0E434B"/>
      </a:accent4>
      <a:accent5>
        <a:srgbClr val="808080"/>
      </a:accent5>
      <a:accent6>
        <a:srgbClr val="1C2628"/>
      </a:accent6>
      <a:hlink>
        <a:srgbClr val="0E434B"/>
      </a:hlink>
      <a:folHlink>
        <a:srgbClr val="1C262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FFF8E42C-583D-4ADF-8550-3903170F516E}" vid="{9DF9B389-06DA-4C7A-977B-0A4FECDBE61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250630_MON_PPT_Masterfolien_EN_Standard</Template>
  <TotalTime>0</TotalTime>
  <Words>241</Words>
  <Application>Microsoft Office PowerPoint</Application>
  <PresentationFormat>Breitbild</PresentationFormat>
  <Paragraphs>49</Paragraphs>
  <Slides>8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Funnel Display</vt:lpstr>
      <vt:lpstr>Arial</vt:lpstr>
      <vt:lpstr>Host Grotesk</vt:lpstr>
      <vt:lpstr>Wingdings</vt:lpstr>
      <vt:lpstr>Calibri Light</vt:lpstr>
      <vt:lpstr>Verdana</vt:lpstr>
      <vt:lpstr>MU Vorlage </vt:lpstr>
      <vt:lpstr>Document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Alexandros Evangelatos</dc:creator>
  <dc:description>Herausgegeben am 14.12.2023</dc:description>
  <cp:lastModifiedBy>Robert Galler</cp:lastModifiedBy>
  <cp:revision>314</cp:revision>
  <cp:lastPrinted>2026-02-14T21:55:00Z</cp:lastPrinted>
  <dcterms:created xsi:type="dcterms:W3CDTF">2025-09-15T07:46:30Z</dcterms:created>
  <dcterms:modified xsi:type="dcterms:W3CDTF">2026-05-06T06:46:47Z</dcterms:modified>
  <cp:category>Vorlage</cp:category>
  <cp:contentStatus>Version 1, 01.02.2024</cp:contentStatus>
</cp:coreProperties>
</file>