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146849664" r:id="rId5"/>
    <p:sldId id="431" r:id="rId6"/>
    <p:sldId id="544" r:id="rId7"/>
    <p:sldId id="430" r:id="rId8"/>
    <p:sldId id="271" r:id="rId9"/>
    <p:sldId id="434" r:id="rId10"/>
    <p:sldId id="2146849665" r:id="rId11"/>
    <p:sldId id="458" r:id="rId12"/>
    <p:sldId id="541" r:id="rId13"/>
    <p:sldId id="2146849661" r:id="rId14"/>
    <p:sldId id="2146849668" r:id="rId15"/>
    <p:sldId id="554" r:id="rId16"/>
    <p:sldId id="548" r:id="rId17"/>
    <p:sldId id="556" r:id="rId18"/>
    <p:sldId id="2146849660" r:id="rId19"/>
    <p:sldId id="2146849667" r:id="rId20"/>
    <p:sldId id="258" r:id="rId21"/>
    <p:sldId id="301" r:id="rId22"/>
    <p:sldId id="2146849666" r:id="rId23"/>
    <p:sldId id="1712" r:id="rId24"/>
    <p:sldId id="2146849640" r:id="rId25"/>
    <p:sldId id="21468496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37A356-BE55-2A53-4343-7C087E736CD4}" name="Jozef Kubinec" initials="JK" userId="S::Jozef.Kubinec@minv.sk::426bcdb6-c4f1-4c49-878a-18532e57350a" providerId="AD"/>
  <p188:author id="{0CB9A878-3364-9D54-DD28-9647D9F33A90}" name="Esther Davidsen" initials="ED" userId="S::EDA@teknologisk.dk::f6564b81-a6e5-4724-bae7-eb54c7f07156" providerId="AD"/>
  <p188:author id="{4E52A0FC-3531-2956-DBFB-66C1398CE972}" name="Esther Davidsen" initials="ED" userId="S::eda@teknologisk.dk::f6564b81-a6e5-4724-bae7-eb54c7f071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ne studio" initials="os" lastIdx="1" clrIdx="0">
    <p:extLst>
      <p:ext uri="{19B8F6BF-5375-455C-9EA6-DF929625EA0E}">
        <p15:presenceInfo xmlns:p15="http://schemas.microsoft.com/office/powerpoint/2012/main" userId="864c1bb81a14c5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6505B"/>
    <a:srgbClr val="F79C0B"/>
    <a:srgbClr val="A30000"/>
    <a:srgbClr val="007DAB"/>
    <a:srgbClr val="034A60"/>
    <a:srgbClr val="00B7D6"/>
    <a:srgbClr val="027F95"/>
    <a:srgbClr val="005A87"/>
    <a:srgbClr val="4A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redný štýl 2 - zvýrazneni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Stredný štýl 2 - zvýrazneni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Štýl s motívom 1 - zvýrazneni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Svetlý štýl 1 - zvýrazneni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Svetlý štýl 3 - zvýrazneni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p:restoredTop sz="76485" autoAdjust="0"/>
  </p:normalViewPr>
  <p:slideViewPr>
    <p:cSldViewPr snapToGrid="0">
      <p:cViewPr varScale="1">
        <p:scale>
          <a:sx n="40" d="100"/>
          <a:sy n="40" d="100"/>
        </p:scale>
        <p:origin x="840"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0B71F-1D98-2F45-BBDB-E1C68F53644B}" type="doc">
      <dgm:prSet loTypeId="urn:microsoft.com/office/officeart/2005/8/layout/hProcess4" loCatId="" qsTypeId="urn:microsoft.com/office/officeart/2005/8/quickstyle/simple4" qsCatId="simple" csTypeId="urn:microsoft.com/office/officeart/2005/8/colors/colorful3" csCatId="colorful" phldr="1"/>
      <dgm:spPr/>
      <dgm:t>
        <a:bodyPr/>
        <a:lstStyle/>
        <a:p>
          <a:endParaRPr lang="sk-SK"/>
        </a:p>
      </dgm:t>
    </dgm:pt>
    <dgm:pt modelId="{C935CC4F-9CE7-BD47-BDD7-BBFC607CA62C}">
      <dgm:prSet phldrT="[Text]" custT="1"/>
      <dgm:spPr/>
      <dgm:t>
        <a:bodyPr/>
        <a:lstStyle/>
        <a:p>
          <a:r>
            <a:rPr lang="sk-SK" sz="1400" dirty="0"/>
            <a:t>1. </a:t>
          </a:r>
          <a:r>
            <a:rPr lang="sk-SK" sz="1400" dirty="0" err="1"/>
            <a:t>Intro</a:t>
          </a:r>
          <a:r>
            <a:rPr lang="sk-SK" sz="1400" dirty="0"/>
            <a:t> and </a:t>
          </a:r>
          <a:r>
            <a:rPr lang="sk-SK" sz="1400" dirty="0" err="1"/>
            <a:t>training</a:t>
          </a:r>
          <a:r>
            <a:rPr lang="sk-SK" sz="1400" dirty="0"/>
            <a:t> </a:t>
          </a:r>
          <a:r>
            <a:rPr lang="sk-SK" sz="1400" dirty="0" err="1"/>
            <a:t>manuals</a:t>
          </a:r>
          <a:r>
            <a:rPr lang="sk-SK" sz="1400" dirty="0"/>
            <a:t> </a:t>
          </a:r>
          <a:r>
            <a:rPr lang="sk-SK" sz="1400" b="0" i="1" dirty="0"/>
            <a:t>(</a:t>
          </a:r>
          <a:r>
            <a:rPr lang="sk-SK" sz="1400" b="0" i="1" dirty="0" err="1"/>
            <a:t>Webinar</a:t>
          </a:r>
          <a:r>
            <a:rPr lang="sk-SK" sz="1400" b="0" i="1" dirty="0"/>
            <a:t> · 17 </a:t>
          </a:r>
          <a:r>
            <a:rPr lang="sk-SK" sz="1400" b="0" i="1" dirty="0" err="1"/>
            <a:t>October</a:t>
          </a:r>
          <a:r>
            <a:rPr lang="sk-SK" sz="1400" b="0" i="1" dirty="0"/>
            <a:t> 2025)</a:t>
          </a:r>
          <a:endParaRPr lang="sk-SK" sz="1400" dirty="0"/>
        </a:p>
      </dgm:t>
    </dgm:pt>
    <dgm:pt modelId="{B01F5E9B-2969-964E-BC98-982CC5DFAF27}" type="parTrans" cxnId="{6496BDF1-2CFD-1C47-BCD6-3E1210D0CE1B}">
      <dgm:prSet/>
      <dgm:spPr/>
      <dgm:t>
        <a:bodyPr/>
        <a:lstStyle/>
        <a:p>
          <a:endParaRPr lang="sk-SK"/>
        </a:p>
      </dgm:t>
    </dgm:pt>
    <dgm:pt modelId="{5B4E0274-6D21-B045-953E-ABE1DB14C67F}" type="sibTrans" cxnId="{6496BDF1-2CFD-1C47-BCD6-3E1210D0CE1B}">
      <dgm:prSet/>
      <dgm:spPr/>
      <dgm:t>
        <a:bodyPr/>
        <a:lstStyle/>
        <a:p>
          <a:endParaRPr lang="sk-SK"/>
        </a:p>
      </dgm:t>
    </dgm:pt>
    <dgm:pt modelId="{E4DDBF84-23F9-2647-802C-44D3E04F5999}">
      <dgm:prSet phldrT="[Text]" custT="1"/>
      <dgm:spPr/>
      <dgm:t>
        <a:bodyPr/>
        <a:lstStyle/>
        <a:p>
          <a:r>
            <a:rPr lang="sk-SK" sz="1400" b="0" i="0" dirty="0" err="1"/>
            <a:t>Introduction</a:t>
          </a:r>
          <a:r>
            <a:rPr lang="sk-SK" sz="1400" b="0" i="0" dirty="0"/>
            <a:t> to INPROCAP and </a:t>
          </a:r>
          <a:r>
            <a:rPr lang="sk-SK" sz="1400" b="0" i="0" dirty="0" err="1"/>
            <a:t>training</a:t>
          </a:r>
          <a:r>
            <a:rPr lang="sk-SK" sz="1400" b="0" i="0" dirty="0"/>
            <a:t> </a:t>
          </a:r>
          <a:r>
            <a:rPr lang="sk-SK" sz="1400" b="0" i="0" dirty="0" err="1"/>
            <a:t>pathway</a:t>
          </a:r>
          <a:endParaRPr lang="sk-SK" sz="1400" dirty="0"/>
        </a:p>
      </dgm:t>
    </dgm:pt>
    <dgm:pt modelId="{254158D4-DA57-7043-B911-6CD83F310705}" type="parTrans" cxnId="{BFE678E5-A09B-BC45-9280-24FC685657FC}">
      <dgm:prSet/>
      <dgm:spPr/>
      <dgm:t>
        <a:bodyPr/>
        <a:lstStyle/>
        <a:p>
          <a:endParaRPr lang="sk-SK"/>
        </a:p>
      </dgm:t>
    </dgm:pt>
    <dgm:pt modelId="{1F178EB9-356B-7F49-89FB-67D0A500AEA9}" type="sibTrans" cxnId="{BFE678E5-A09B-BC45-9280-24FC685657FC}">
      <dgm:prSet/>
      <dgm:spPr/>
      <dgm:t>
        <a:bodyPr/>
        <a:lstStyle/>
        <a:p>
          <a:endParaRPr lang="sk-SK"/>
        </a:p>
      </dgm:t>
    </dgm:pt>
    <dgm:pt modelId="{A71E8FC6-DC1F-B44A-AE41-92AC8A1AE251}">
      <dgm:prSet phldrT="[Text]" custT="1"/>
      <dgm:spPr/>
      <dgm:t>
        <a:bodyPr/>
        <a:lstStyle/>
        <a:p>
          <a:r>
            <a:rPr lang="sk-SK" sz="1400" dirty="0"/>
            <a:t>2. </a:t>
          </a:r>
          <a:r>
            <a:rPr lang="sk-SK" sz="1400" dirty="0" err="1"/>
            <a:t>Needs</a:t>
          </a:r>
          <a:r>
            <a:rPr lang="sk-SK" sz="1400" dirty="0"/>
            <a:t> </a:t>
          </a:r>
          <a:r>
            <a:rPr lang="sk-SK" sz="1400" dirty="0" err="1"/>
            <a:t>Assessment</a:t>
          </a:r>
          <a:r>
            <a:rPr lang="sk-SK" sz="1400" dirty="0"/>
            <a:t>  </a:t>
          </a:r>
          <a:r>
            <a:rPr lang="sk-SK" sz="1400" b="0" i="1" dirty="0"/>
            <a:t>(</a:t>
          </a:r>
          <a:r>
            <a:rPr lang="sk-SK" sz="1400" b="0" i="1" dirty="0" err="1"/>
            <a:t>Webinar</a:t>
          </a:r>
          <a:r>
            <a:rPr lang="sk-SK" sz="1400" b="0" i="1" dirty="0"/>
            <a:t> · 21 November 2025)</a:t>
          </a:r>
          <a:endParaRPr lang="sk-SK" sz="1400" dirty="0"/>
        </a:p>
      </dgm:t>
    </dgm:pt>
    <dgm:pt modelId="{93B6ADE2-31FA-104E-BB98-48D1967C488D}" type="parTrans" cxnId="{4A8D9BA8-AEF1-8840-8B7D-29D2555D9730}">
      <dgm:prSet/>
      <dgm:spPr/>
      <dgm:t>
        <a:bodyPr/>
        <a:lstStyle/>
        <a:p>
          <a:endParaRPr lang="sk-SK"/>
        </a:p>
      </dgm:t>
    </dgm:pt>
    <dgm:pt modelId="{CDC5B6E4-EC53-C543-B150-BFFA050F6009}" type="sibTrans" cxnId="{4A8D9BA8-AEF1-8840-8B7D-29D2555D9730}">
      <dgm:prSet/>
      <dgm:spPr/>
      <dgm:t>
        <a:bodyPr/>
        <a:lstStyle/>
        <a:p>
          <a:endParaRPr lang="sk-SK"/>
        </a:p>
      </dgm:t>
    </dgm:pt>
    <dgm:pt modelId="{535CD050-7E83-7D4A-995F-44BB24DE0BDC}">
      <dgm:prSet phldrT="[Text]" custT="1"/>
      <dgm:spPr/>
      <dgm:t>
        <a:bodyPr/>
        <a:lstStyle/>
        <a:p>
          <a:r>
            <a:rPr lang="sk-SK" sz="1200" b="0" i="0" dirty="0" err="1"/>
            <a:t>Identifying</a:t>
          </a:r>
          <a:r>
            <a:rPr lang="sk-SK" sz="1200" b="0" i="0" dirty="0"/>
            <a:t>, </a:t>
          </a:r>
          <a:r>
            <a:rPr lang="sk-SK" sz="1200" b="0" i="0" dirty="0" err="1"/>
            <a:t>structuring</a:t>
          </a:r>
          <a:r>
            <a:rPr lang="sk-SK" sz="1200" b="0" i="0" dirty="0"/>
            <a:t> &amp; </a:t>
          </a:r>
          <a:r>
            <a:rPr lang="sk-SK" sz="1200" b="0" i="0" dirty="0" err="1"/>
            <a:t>prioritising</a:t>
          </a:r>
          <a:r>
            <a:rPr lang="sk-SK" sz="1200" b="0" i="0" dirty="0"/>
            <a:t> </a:t>
          </a:r>
          <a:r>
            <a:rPr lang="sk-SK" sz="1200" b="0" i="0" dirty="0" err="1"/>
            <a:t>procurement</a:t>
          </a:r>
          <a:r>
            <a:rPr lang="sk-SK" sz="1200" b="0" i="0" dirty="0"/>
            <a:t> </a:t>
          </a:r>
          <a:r>
            <a:rPr lang="sk-SK" sz="1200" b="0" i="0" dirty="0" err="1"/>
            <a:t>needs</a:t>
          </a:r>
          <a:endParaRPr lang="sk-SK" sz="1200" i="0" dirty="0"/>
        </a:p>
      </dgm:t>
    </dgm:pt>
    <dgm:pt modelId="{398524B9-2F20-B84E-9545-DD1E7E3AED54}" type="parTrans" cxnId="{A9EE5C88-5527-8548-9762-F674FB3D21D6}">
      <dgm:prSet/>
      <dgm:spPr/>
      <dgm:t>
        <a:bodyPr/>
        <a:lstStyle/>
        <a:p>
          <a:endParaRPr lang="sk-SK"/>
        </a:p>
      </dgm:t>
    </dgm:pt>
    <dgm:pt modelId="{CA5BFBF0-13D3-234C-B0EC-E7088905ECF8}" type="sibTrans" cxnId="{A9EE5C88-5527-8548-9762-F674FB3D21D6}">
      <dgm:prSet/>
      <dgm:spPr/>
      <dgm:t>
        <a:bodyPr/>
        <a:lstStyle/>
        <a:p>
          <a:endParaRPr lang="sk-SK"/>
        </a:p>
      </dgm:t>
    </dgm:pt>
    <dgm:pt modelId="{D3580A81-F2D7-DD4A-B19E-BD884C56597A}">
      <dgm:prSet phldrT="[Text]" custT="1"/>
      <dgm:spPr/>
      <dgm:t>
        <a:bodyPr/>
        <a:lstStyle/>
        <a:p>
          <a:r>
            <a:rPr lang="sk-SK" sz="1400" dirty="0"/>
            <a:t>3. </a:t>
          </a:r>
          <a:r>
            <a:rPr lang="sk-SK" sz="1400" dirty="0" err="1"/>
            <a:t>Market</a:t>
          </a:r>
          <a:r>
            <a:rPr lang="sk-SK" sz="1400" dirty="0"/>
            <a:t> </a:t>
          </a:r>
          <a:r>
            <a:rPr lang="sk-SK" sz="1400" dirty="0" err="1"/>
            <a:t>Analysis</a:t>
          </a:r>
          <a:r>
            <a:rPr lang="sk-SK" sz="1400" dirty="0"/>
            <a:t> </a:t>
          </a:r>
          <a:r>
            <a:rPr lang="sk-SK" sz="1400" b="0" i="1" dirty="0"/>
            <a:t>(Hybrid </a:t>
          </a:r>
          <a:r>
            <a:rPr lang="sk-SK" sz="1400" b="0" i="1" dirty="0" err="1"/>
            <a:t>Training</a:t>
          </a:r>
          <a:r>
            <a:rPr lang="sk-SK" sz="1400" b="0" i="1" dirty="0"/>
            <a:t> · 9 December 2025)</a:t>
          </a:r>
          <a:endParaRPr lang="sk-SK" sz="1400" dirty="0"/>
        </a:p>
      </dgm:t>
    </dgm:pt>
    <dgm:pt modelId="{70B6BCEB-74EB-6F41-9557-8D336C0D9FD4}" type="parTrans" cxnId="{8609DA4D-1B95-D445-86E0-0A97A4825F43}">
      <dgm:prSet/>
      <dgm:spPr/>
      <dgm:t>
        <a:bodyPr/>
        <a:lstStyle/>
        <a:p>
          <a:endParaRPr lang="sk-SK"/>
        </a:p>
      </dgm:t>
    </dgm:pt>
    <dgm:pt modelId="{89613EE7-5B89-D14E-8FA2-814A93A76014}" type="sibTrans" cxnId="{8609DA4D-1B95-D445-86E0-0A97A4825F43}">
      <dgm:prSet/>
      <dgm:spPr/>
      <dgm:t>
        <a:bodyPr/>
        <a:lstStyle/>
        <a:p>
          <a:endParaRPr lang="sk-SK"/>
        </a:p>
      </dgm:t>
    </dgm:pt>
    <dgm:pt modelId="{71B44A96-BD42-B24E-A053-4F63630408AD}">
      <dgm:prSet phldrT="[Text]" custT="1"/>
      <dgm:spPr/>
      <dgm:t>
        <a:bodyPr/>
        <a:lstStyle/>
        <a:p>
          <a:pPr>
            <a:buFont typeface="Arial" panose="020B0604020202020204" pitchFamily="34" charset="0"/>
            <a:buChar char="•"/>
          </a:pPr>
          <a:r>
            <a:rPr lang="sk-SK" sz="1200" b="0" i="0" dirty="0"/>
            <a:t>SOTA </a:t>
          </a:r>
          <a:r>
            <a:rPr lang="sk-SK" sz="1200" b="0" i="0" dirty="0" err="1"/>
            <a:t>analysis</a:t>
          </a:r>
          <a:r>
            <a:rPr lang="sk-SK" sz="1200" b="0" i="0" dirty="0"/>
            <a:t>, </a:t>
          </a:r>
          <a:r>
            <a:rPr lang="sk-SK" sz="1200" b="0" i="0" dirty="0" err="1"/>
            <a:t>supplier</a:t>
          </a:r>
          <a:r>
            <a:rPr lang="sk-SK" sz="1200" b="0" i="0" dirty="0"/>
            <a:t> </a:t>
          </a:r>
          <a:r>
            <a:rPr lang="sk-SK" sz="1200" b="0" i="0" dirty="0" err="1"/>
            <a:t>identification</a:t>
          </a:r>
          <a:r>
            <a:rPr lang="sk-SK" sz="1200" b="0" i="0" dirty="0"/>
            <a:t> &amp; </a:t>
          </a:r>
          <a:r>
            <a:rPr lang="sk-SK" sz="1200" b="0" i="0" dirty="0" err="1"/>
            <a:t>landscape</a:t>
          </a:r>
          <a:r>
            <a:rPr lang="sk-SK" sz="1200" b="0" i="0" dirty="0"/>
            <a:t> </a:t>
          </a:r>
          <a:r>
            <a:rPr lang="sk-SK" sz="1200" b="0" i="0" dirty="0" err="1"/>
            <a:t>mapping</a:t>
          </a:r>
          <a:endParaRPr lang="sk-SK" sz="1200" i="0" dirty="0"/>
        </a:p>
      </dgm:t>
    </dgm:pt>
    <dgm:pt modelId="{66D284A0-92D2-C240-B4F2-81FAB177012B}" type="parTrans" cxnId="{060F8847-B619-2F42-A7A1-7D9CB2506F6E}">
      <dgm:prSet/>
      <dgm:spPr/>
      <dgm:t>
        <a:bodyPr/>
        <a:lstStyle/>
        <a:p>
          <a:endParaRPr lang="sk-SK"/>
        </a:p>
      </dgm:t>
    </dgm:pt>
    <dgm:pt modelId="{375DA222-6DD2-AB4F-AB43-6ECFAB3EB0FA}" type="sibTrans" cxnId="{060F8847-B619-2F42-A7A1-7D9CB2506F6E}">
      <dgm:prSet/>
      <dgm:spPr/>
      <dgm:t>
        <a:bodyPr/>
        <a:lstStyle/>
        <a:p>
          <a:endParaRPr lang="sk-SK"/>
        </a:p>
      </dgm:t>
    </dgm:pt>
    <dgm:pt modelId="{7092F934-A5F8-AB40-AC52-07BDF0643261}">
      <dgm:prSet phldrT="[Text]" custT="1"/>
      <dgm:spPr/>
      <dgm:t>
        <a:bodyPr/>
        <a:lstStyle/>
        <a:p>
          <a:pPr>
            <a:buFont typeface="Arial" panose="020B0604020202020204" pitchFamily="34" charset="0"/>
            <a:buChar char="•"/>
          </a:pPr>
          <a:r>
            <a:rPr lang="sk-SK" sz="1400" dirty="0"/>
            <a:t>4. </a:t>
          </a:r>
          <a:r>
            <a:rPr lang="sk-SK" sz="1400" dirty="0" err="1"/>
            <a:t>Open</a:t>
          </a:r>
          <a:r>
            <a:rPr lang="sk-SK" sz="1400" dirty="0"/>
            <a:t> </a:t>
          </a:r>
          <a:r>
            <a:rPr lang="sk-SK" sz="1400" dirty="0" err="1"/>
            <a:t>Market</a:t>
          </a:r>
          <a:r>
            <a:rPr lang="sk-SK" sz="1400" dirty="0"/>
            <a:t> </a:t>
          </a:r>
          <a:r>
            <a:rPr lang="sk-SK" sz="1400" dirty="0" err="1"/>
            <a:t>Consultation</a:t>
          </a:r>
          <a:r>
            <a:rPr lang="sk-SK" sz="1400" dirty="0"/>
            <a:t> </a:t>
          </a:r>
          <a:r>
            <a:rPr lang="sk-SK" sz="1400" b="0" i="1" dirty="0"/>
            <a:t>(</a:t>
          </a:r>
          <a:r>
            <a:rPr lang="sk-SK" sz="1400" b="0" i="1" dirty="0" err="1"/>
            <a:t>Webinar</a:t>
          </a:r>
          <a:r>
            <a:rPr lang="sk-SK" sz="1400" b="0" i="1" dirty="0"/>
            <a:t>  24 </a:t>
          </a:r>
          <a:r>
            <a:rPr lang="sk-SK" sz="1400" b="0" i="1" dirty="0" err="1"/>
            <a:t>February</a:t>
          </a:r>
          <a:r>
            <a:rPr lang="sk-SK" sz="1400" b="0" i="1" dirty="0"/>
            <a:t> 2026)</a:t>
          </a:r>
          <a:endParaRPr lang="sk-SK" sz="1400" dirty="0"/>
        </a:p>
      </dgm:t>
    </dgm:pt>
    <dgm:pt modelId="{15EB9464-BD17-9640-ACCE-37C7302376AC}" type="parTrans" cxnId="{667715F0-46E9-CA41-B321-D61A3B302981}">
      <dgm:prSet/>
      <dgm:spPr/>
      <dgm:t>
        <a:bodyPr/>
        <a:lstStyle/>
        <a:p>
          <a:endParaRPr lang="sk-SK"/>
        </a:p>
      </dgm:t>
    </dgm:pt>
    <dgm:pt modelId="{8095D1A7-6F1E-294D-81B7-0E34FE425C4A}" type="sibTrans" cxnId="{667715F0-46E9-CA41-B321-D61A3B302981}">
      <dgm:prSet/>
      <dgm:spPr/>
      <dgm:t>
        <a:bodyPr/>
        <a:lstStyle/>
        <a:p>
          <a:endParaRPr lang="sk-SK"/>
        </a:p>
      </dgm:t>
    </dgm:pt>
    <dgm:pt modelId="{92767AC9-99A1-3441-ABBD-335FC5D79232}">
      <dgm:prSet custT="1"/>
      <dgm:spPr/>
      <dgm:t>
        <a:bodyPr/>
        <a:lstStyle/>
        <a:p>
          <a:pPr>
            <a:buFont typeface="Arial" panose="020B0604020202020204" pitchFamily="34" charset="0"/>
            <a:buChar char="•"/>
          </a:pPr>
          <a:r>
            <a:rPr lang="sk-SK" sz="1200" b="0" i="0" dirty="0" err="1"/>
            <a:t>Legal</a:t>
          </a:r>
          <a:r>
            <a:rPr lang="sk-SK" sz="1200" b="0" i="0" dirty="0"/>
            <a:t> </a:t>
          </a:r>
          <a:r>
            <a:rPr lang="sk-SK" sz="1200" b="0" i="0" dirty="0" err="1"/>
            <a:t>basis</a:t>
          </a:r>
          <a:r>
            <a:rPr lang="sk-SK" sz="1200" b="0" i="0" dirty="0"/>
            <a:t>, </a:t>
          </a:r>
          <a:r>
            <a:rPr lang="sk-SK" sz="1200" b="0" i="0" dirty="0" err="1"/>
            <a:t>methods</a:t>
          </a:r>
          <a:r>
            <a:rPr lang="sk-SK" sz="1200" b="0" i="0" dirty="0"/>
            <a:t>, </a:t>
          </a:r>
          <a:r>
            <a:rPr lang="sk-SK" sz="1200" b="0" i="0" dirty="0" err="1"/>
            <a:t>formats</a:t>
          </a:r>
          <a:r>
            <a:rPr lang="sk-SK" sz="1200" b="0" i="0" dirty="0"/>
            <a:t> &amp; </a:t>
          </a:r>
          <a:r>
            <a:rPr lang="sk-SK" sz="1200" b="0" i="0" dirty="0" err="1"/>
            <a:t>best</a:t>
          </a:r>
          <a:r>
            <a:rPr lang="sk-SK" sz="1200" b="0" i="0" dirty="0"/>
            <a:t> </a:t>
          </a:r>
          <a:r>
            <a:rPr lang="sk-SK" sz="1200" b="0" i="0" dirty="0" err="1"/>
            <a:t>practices</a:t>
          </a:r>
          <a:endParaRPr lang="sk-SK" sz="1200" i="0" dirty="0"/>
        </a:p>
      </dgm:t>
    </dgm:pt>
    <dgm:pt modelId="{F0978A8D-1248-2E4F-BA3D-8F25FED48AE1}" type="parTrans" cxnId="{B5E27EC2-E7D7-5041-9AE6-8F0195792739}">
      <dgm:prSet/>
      <dgm:spPr/>
      <dgm:t>
        <a:bodyPr/>
        <a:lstStyle/>
        <a:p>
          <a:endParaRPr lang="sk-SK"/>
        </a:p>
      </dgm:t>
    </dgm:pt>
    <dgm:pt modelId="{2F963EE3-0B95-CE44-B400-B59593CA077C}" type="sibTrans" cxnId="{B5E27EC2-E7D7-5041-9AE6-8F0195792739}">
      <dgm:prSet/>
      <dgm:spPr/>
      <dgm:t>
        <a:bodyPr/>
        <a:lstStyle/>
        <a:p>
          <a:endParaRPr lang="sk-SK"/>
        </a:p>
      </dgm:t>
    </dgm:pt>
    <dgm:pt modelId="{DA532B42-5470-9A4E-A374-9DDEA6A87722}">
      <dgm:prSet custT="1"/>
      <dgm:spPr/>
      <dgm:t>
        <a:bodyPr/>
        <a:lstStyle/>
        <a:p>
          <a:pPr>
            <a:buFont typeface="Arial" panose="020B0604020202020204" pitchFamily="34" charset="0"/>
            <a:buChar char="•"/>
          </a:pPr>
          <a:r>
            <a:rPr lang="sk-SK" sz="1400" dirty="0"/>
            <a:t>5. OMC &amp; Business </a:t>
          </a:r>
          <a:r>
            <a:rPr lang="sk-SK" sz="1400" dirty="0" err="1"/>
            <a:t>Case</a:t>
          </a:r>
          <a:r>
            <a:rPr lang="sk-SK" sz="1400" dirty="0"/>
            <a:t> </a:t>
          </a:r>
          <a:r>
            <a:rPr lang="sk-SK" sz="1400" dirty="0" err="1"/>
            <a:t>exercise</a:t>
          </a:r>
          <a:r>
            <a:rPr lang="sk-SK" sz="1400" dirty="0"/>
            <a:t> </a:t>
          </a:r>
          <a:r>
            <a:rPr lang="sk-SK" sz="1400" b="0" i="1" dirty="0" err="1"/>
            <a:t>Onsite</a:t>
          </a:r>
          <a:r>
            <a:rPr lang="sk-SK" sz="1400" b="0" i="1" dirty="0"/>
            <a:t> </a:t>
          </a:r>
          <a:r>
            <a:rPr lang="sk-SK" sz="1400" b="0" i="1" dirty="0" err="1"/>
            <a:t>Training</a:t>
          </a:r>
          <a:r>
            <a:rPr lang="sk-SK" sz="1400" b="0" i="1" dirty="0"/>
            <a:t> · 23 </a:t>
          </a:r>
          <a:r>
            <a:rPr lang="sk-SK" sz="1400" b="0" i="1" dirty="0" err="1"/>
            <a:t>March</a:t>
          </a:r>
          <a:r>
            <a:rPr lang="sk-SK" sz="1400" b="0" i="1" dirty="0"/>
            <a:t> 2026)</a:t>
          </a:r>
          <a:endParaRPr lang="sk-SK" sz="1400" dirty="0"/>
        </a:p>
      </dgm:t>
    </dgm:pt>
    <dgm:pt modelId="{C520326E-CFCA-174D-A17C-C1319654818F}" type="parTrans" cxnId="{CEA84850-6F16-5C4F-B976-751316972F6C}">
      <dgm:prSet/>
      <dgm:spPr/>
      <dgm:t>
        <a:bodyPr/>
        <a:lstStyle/>
        <a:p>
          <a:endParaRPr lang="sk-SK"/>
        </a:p>
      </dgm:t>
    </dgm:pt>
    <dgm:pt modelId="{3F181F39-DBDE-BB4B-89E5-3035D3C9968C}" type="sibTrans" cxnId="{CEA84850-6F16-5C4F-B976-751316972F6C}">
      <dgm:prSet/>
      <dgm:spPr/>
      <dgm:t>
        <a:bodyPr/>
        <a:lstStyle/>
        <a:p>
          <a:endParaRPr lang="sk-SK"/>
        </a:p>
      </dgm:t>
    </dgm:pt>
    <dgm:pt modelId="{94779F8D-B89B-D646-8455-AAD512E27EB5}">
      <dgm:prSet custT="1"/>
      <dgm:spPr/>
      <dgm:t>
        <a:bodyPr/>
        <a:lstStyle/>
        <a:p>
          <a:pPr>
            <a:buFont typeface="Arial" panose="020B0604020202020204" pitchFamily="34" charset="0"/>
            <a:buChar char="•"/>
          </a:pPr>
          <a:r>
            <a:rPr lang="sk-SK" sz="1100" dirty="0" err="1"/>
            <a:t>We</a:t>
          </a:r>
          <a:r>
            <a:rPr lang="sk-SK" sz="1100" dirty="0"/>
            <a:t> </a:t>
          </a:r>
          <a:r>
            <a:rPr lang="sk-SK" sz="1100" dirty="0" err="1"/>
            <a:t>worked</a:t>
          </a:r>
          <a:r>
            <a:rPr lang="sk-SK" sz="1100" dirty="0"/>
            <a:t> </a:t>
          </a:r>
          <a:r>
            <a:rPr lang="sk-SK" sz="1100" dirty="0" err="1"/>
            <a:t>through</a:t>
          </a:r>
          <a:r>
            <a:rPr lang="sk-SK" sz="1100" dirty="0"/>
            <a:t> </a:t>
          </a:r>
          <a:r>
            <a:rPr lang="sk-SK" sz="1100" dirty="0" err="1"/>
            <a:t>an</a:t>
          </a:r>
          <a:r>
            <a:rPr lang="sk-SK" sz="1100" dirty="0"/>
            <a:t> </a:t>
          </a:r>
          <a:r>
            <a:rPr lang="sk-SK" sz="1100" b="1" dirty="0"/>
            <a:t>OMC </a:t>
          </a:r>
          <a:r>
            <a:rPr lang="sk-SK" sz="1100" b="1" dirty="0" err="1"/>
            <a:t>exercise</a:t>
          </a:r>
          <a:r>
            <a:rPr lang="sk-SK" sz="1100" dirty="0"/>
            <a:t> </a:t>
          </a:r>
          <a:r>
            <a:rPr lang="sk-SK" sz="1100" dirty="0" err="1"/>
            <a:t>using</a:t>
          </a:r>
          <a:r>
            <a:rPr lang="sk-SK" sz="1100" dirty="0"/>
            <a:t> </a:t>
          </a:r>
          <a:r>
            <a:rPr lang="sk-SK" sz="1100" dirty="0" err="1"/>
            <a:t>real</a:t>
          </a:r>
          <a:r>
            <a:rPr lang="sk-SK" sz="1100" dirty="0"/>
            <a:t> BSO </a:t>
          </a:r>
          <a:r>
            <a:rPr lang="sk-SK" sz="1100" dirty="0" err="1"/>
            <a:t>procurement</a:t>
          </a:r>
          <a:r>
            <a:rPr lang="sk-SK" sz="1100" dirty="0"/>
            <a:t> </a:t>
          </a:r>
          <a:r>
            <a:rPr lang="sk-SK" sz="1100" dirty="0" err="1"/>
            <a:t>scenarios</a:t>
          </a:r>
          <a:endParaRPr lang="sk-SK" sz="1100" dirty="0"/>
        </a:p>
      </dgm:t>
    </dgm:pt>
    <dgm:pt modelId="{D5BECA83-7757-9D4D-BF49-8B852412C9C5}" type="parTrans" cxnId="{622A51E2-D377-594E-97E2-9140408732D0}">
      <dgm:prSet/>
      <dgm:spPr/>
      <dgm:t>
        <a:bodyPr/>
        <a:lstStyle/>
        <a:p>
          <a:endParaRPr lang="sk-SK"/>
        </a:p>
      </dgm:t>
    </dgm:pt>
    <dgm:pt modelId="{507AF213-B495-7A44-981C-AF3105AFC792}" type="sibTrans" cxnId="{622A51E2-D377-594E-97E2-9140408732D0}">
      <dgm:prSet/>
      <dgm:spPr/>
      <dgm:t>
        <a:bodyPr/>
        <a:lstStyle/>
        <a:p>
          <a:endParaRPr lang="sk-SK"/>
        </a:p>
      </dgm:t>
    </dgm:pt>
    <dgm:pt modelId="{CDD3AEA3-6875-A845-95C1-C8424927E5CC}">
      <dgm:prSet phldrT="[Text]" custT="1"/>
      <dgm:spPr/>
      <dgm:t>
        <a:bodyPr/>
        <a:lstStyle/>
        <a:p>
          <a:r>
            <a:rPr lang="sk-SK" sz="1200" i="0" dirty="0"/>
            <a:t>A </a:t>
          </a:r>
          <a:r>
            <a:rPr lang="sk-SK" sz="1200" i="0" dirty="0" err="1"/>
            <a:t>well-defined</a:t>
          </a:r>
          <a:r>
            <a:rPr lang="sk-SK" sz="1200" i="0" dirty="0"/>
            <a:t> </a:t>
          </a:r>
          <a:r>
            <a:rPr lang="sk-SK" sz="1200" i="0" dirty="0" err="1"/>
            <a:t>need</a:t>
          </a:r>
          <a:r>
            <a:rPr lang="sk-SK" sz="1200" i="0" dirty="0"/>
            <a:t> </a:t>
          </a:r>
          <a:r>
            <a:rPr lang="sk-SK" sz="1200" i="0" dirty="0" err="1"/>
            <a:t>is</a:t>
          </a:r>
          <a:r>
            <a:rPr lang="sk-SK" sz="1200" i="0" dirty="0"/>
            <a:t> </a:t>
          </a:r>
          <a:r>
            <a:rPr lang="sk-SK" sz="1200" i="0" dirty="0" err="1"/>
            <a:t>the</a:t>
          </a:r>
          <a:r>
            <a:rPr lang="sk-SK" sz="1200" i="0" dirty="0"/>
            <a:t> </a:t>
          </a:r>
          <a:r>
            <a:rPr lang="sk-SK" sz="1200" i="0" dirty="0" err="1"/>
            <a:t>foundation</a:t>
          </a:r>
          <a:r>
            <a:rPr lang="sk-SK" sz="1200" i="0" dirty="0"/>
            <a:t> of </a:t>
          </a:r>
          <a:r>
            <a:rPr lang="sk-SK" sz="1200" i="0" dirty="0" err="1"/>
            <a:t>every</a:t>
          </a:r>
          <a:r>
            <a:rPr lang="sk-SK" sz="1200" i="0" dirty="0"/>
            <a:t> </a:t>
          </a:r>
          <a:r>
            <a:rPr lang="sk-SK" sz="1200" i="0" dirty="0" err="1"/>
            <a:t>successful</a:t>
          </a:r>
          <a:r>
            <a:rPr lang="sk-SK" sz="1200" i="0" dirty="0"/>
            <a:t> </a:t>
          </a:r>
          <a:r>
            <a:rPr lang="sk-SK" sz="1200" i="0" dirty="0" err="1"/>
            <a:t>innovation</a:t>
          </a:r>
          <a:r>
            <a:rPr lang="sk-SK" sz="1200" i="0" dirty="0"/>
            <a:t> </a:t>
          </a:r>
          <a:r>
            <a:rPr lang="sk-SK" sz="1200" i="0" dirty="0" err="1"/>
            <a:t>procurement</a:t>
          </a:r>
          <a:r>
            <a:rPr lang="sk-SK" sz="1200" i="0" dirty="0"/>
            <a:t>.</a:t>
          </a:r>
        </a:p>
      </dgm:t>
    </dgm:pt>
    <dgm:pt modelId="{48078D8A-E4A6-5C4A-8DB0-29D5CBCAB216}" type="parTrans" cxnId="{DF5A287F-FEBA-8C42-894B-8C789FADB127}">
      <dgm:prSet/>
      <dgm:spPr/>
      <dgm:t>
        <a:bodyPr/>
        <a:lstStyle/>
        <a:p>
          <a:endParaRPr lang="sk-SK"/>
        </a:p>
      </dgm:t>
    </dgm:pt>
    <dgm:pt modelId="{51A8B962-BC5E-9540-BAF1-D0ED1BB85B6B}" type="sibTrans" cxnId="{DF5A287F-FEBA-8C42-894B-8C789FADB127}">
      <dgm:prSet/>
      <dgm:spPr/>
      <dgm:t>
        <a:bodyPr/>
        <a:lstStyle/>
        <a:p>
          <a:endParaRPr lang="sk-SK"/>
        </a:p>
      </dgm:t>
    </dgm:pt>
    <dgm:pt modelId="{164EE7DF-46C5-AB4C-9E7A-5FA961E89536}">
      <dgm:prSet phldrT="[Text]" custT="1"/>
      <dgm:spPr/>
      <dgm:t>
        <a:bodyPr/>
        <a:lstStyle/>
        <a:p>
          <a:pPr>
            <a:buFont typeface="Arial" panose="020B0604020202020204" pitchFamily="34" charset="0"/>
            <a:buChar char="•"/>
          </a:pPr>
          <a:r>
            <a:rPr lang="sk-SK" sz="1200" i="0" dirty="0" err="1"/>
            <a:t>The</a:t>
          </a:r>
          <a:r>
            <a:rPr lang="sk-SK" sz="1200" i="0" dirty="0"/>
            <a:t> </a:t>
          </a:r>
          <a:r>
            <a:rPr lang="sk-SK" sz="1200" i="0" dirty="0" err="1"/>
            <a:t>gap</a:t>
          </a:r>
          <a:r>
            <a:rPr lang="sk-SK" sz="1200" i="0" dirty="0"/>
            <a:t> </a:t>
          </a:r>
          <a:r>
            <a:rPr lang="sk-SK" sz="1200" i="0" dirty="0" err="1"/>
            <a:t>between</a:t>
          </a:r>
          <a:r>
            <a:rPr lang="sk-SK" sz="1200" i="0" dirty="0"/>
            <a:t> </a:t>
          </a:r>
          <a:r>
            <a:rPr lang="sk-SK" sz="1200" i="0" dirty="0" err="1"/>
            <a:t>what</a:t>
          </a:r>
          <a:r>
            <a:rPr lang="sk-SK" sz="1200" i="0" dirty="0"/>
            <a:t> </a:t>
          </a:r>
          <a:r>
            <a:rPr lang="sk-SK" sz="1200" i="0" dirty="0" err="1"/>
            <a:t>exists</a:t>
          </a:r>
          <a:r>
            <a:rPr lang="sk-SK" sz="1200" i="0" dirty="0"/>
            <a:t> and </a:t>
          </a:r>
          <a:r>
            <a:rPr lang="sk-SK" sz="1200" i="0" dirty="0" err="1"/>
            <a:t>what</a:t>
          </a:r>
          <a:r>
            <a:rPr lang="sk-SK" sz="1200" i="0" dirty="0"/>
            <a:t> </a:t>
          </a:r>
          <a:r>
            <a:rPr lang="sk-SK" sz="1200" i="0" dirty="0" err="1"/>
            <a:t>you</a:t>
          </a:r>
          <a:r>
            <a:rPr lang="sk-SK" sz="1200" i="0" dirty="0"/>
            <a:t> </a:t>
          </a:r>
          <a:r>
            <a:rPr lang="sk-SK" sz="1200" i="0" dirty="0" err="1"/>
            <a:t>need</a:t>
          </a:r>
          <a:r>
            <a:rPr lang="sk-SK" sz="1200" i="0" dirty="0"/>
            <a:t> </a:t>
          </a:r>
          <a:r>
            <a:rPr lang="sk-SK" sz="1200" i="0" dirty="0" err="1"/>
            <a:t>justifies</a:t>
          </a:r>
          <a:r>
            <a:rPr lang="sk-SK" sz="1200" i="0" dirty="0"/>
            <a:t> </a:t>
          </a:r>
          <a:r>
            <a:rPr lang="sk-SK" sz="1200" i="0" dirty="0" err="1"/>
            <a:t>innovation</a:t>
          </a:r>
          <a:r>
            <a:rPr lang="sk-SK" sz="1200" i="0" dirty="0"/>
            <a:t> </a:t>
          </a:r>
          <a:r>
            <a:rPr lang="sk-SK" sz="1200" i="0" dirty="0" err="1"/>
            <a:t>procurement</a:t>
          </a:r>
          <a:r>
            <a:rPr lang="sk-SK" sz="1200" i="0" dirty="0"/>
            <a:t>.</a:t>
          </a:r>
        </a:p>
      </dgm:t>
    </dgm:pt>
    <dgm:pt modelId="{C9FED832-1D60-CD4A-8FF7-3FF449E2759C}" type="parTrans" cxnId="{424D8DCA-3E71-374E-B6D1-BFC5345CCAD8}">
      <dgm:prSet/>
      <dgm:spPr/>
      <dgm:t>
        <a:bodyPr/>
        <a:lstStyle/>
        <a:p>
          <a:endParaRPr lang="sk-SK"/>
        </a:p>
      </dgm:t>
    </dgm:pt>
    <dgm:pt modelId="{83C0CDFA-B8F3-C449-9462-EB35235EB80C}" type="sibTrans" cxnId="{424D8DCA-3E71-374E-B6D1-BFC5345CCAD8}">
      <dgm:prSet/>
      <dgm:spPr/>
      <dgm:t>
        <a:bodyPr/>
        <a:lstStyle/>
        <a:p>
          <a:endParaRPr lang="sk-SK"/>
        </a:p>
      </dgm:t>
    </dgm:pt>
    <dgm:pt modelId="{F2A301E1-7D12-B34D-A551-4EDBB10163A4}">
      <dgm:prSet custT="1"/>
      <dgm:spPr/>
      <dgm:t>
        <a:bodyPr/>
        <a:lstStyle/>
        <a:p>
          <a:pPr>
            <a:buFont typeface="Arial" panose="020B0604020202020204" pitchFamily="34" charset="0"/>
            <a:buChar char="•"/>
          </a:pPr>
          <a:r>
            <a:rPr lang="sk-SK" sz="1100" dirty="0" err="1"/>
            <a:t>We</a:t>
          </a:r>
          <a:r>
            <a:rPr lang="sk-SK" sz="1100" dirty="0"/>
            <a:t> </a:t>
          </a:r>
          <a:r>
            <a:rPr lang="sk-SK" sz="1100" dirty="0" err="1"/>
            <a:t>then</a:t>
          </a:r>
          <a:r>
            <a:rPr lang="sk-SK" sz="1100" dirty="0"/>
            <a:t> </a:t>
          </a:r>
          <a:r>
            <a:rPr lang="sk-SK" sz="1100" dirty="0" err="1"/>
            <a:t>tackled</a:t>
          </a:r>
          <a:r>
            <a:rPr lang="sk-SK" sz="1100" dirty="0"/>
            <a:t> </a:t>
          </a:r>
          <a:r>
            <a:rPr lang="sk-SK" sz="1100" dirty="0" err="1"/>
            <a:t>the</a:t>
          </a:r>
          <a:r>
            <a:rPr lang="sk-SK" sz="1100" dirty="0"/>
            <a:t> </a:t>
          </a:r>
          <a:r>
            <a:rPr lang="sk-SK" sz="1100" b="1" dirty="0"/>
            <a:t>business </a:t>
          </a:r>
          <a:r>
            <a:rPr lang="sk-SK" sz="1100" b="1" dirty="0" err="1"/>
            <a:t>case</a:t>
          </a:r>
          <a:r>
            <a:rPr lang="sk-SK" sz="1100" dirty="0"/>
            <a:t> — </a:t>
          </a:r>
          <a:r>
            <a:rPr lang="sk-SK" sz="1100" dirty="0" err="1"/>
            <a:t>what</a:t>
          </a:r>
          <a:r>
            <a:rPr lang="sk-SK" sz="1100" dirty="0"/>
            <a:t> </a:t>
          </a:r>
          <a:r>
            <a:rPr lang="sk-SK" sz="1100" dirty="0" err="1"/>
            <a:t>does</a:t>
          </a:r>
          <a:r>
            <a:rPr lang="sk-SK" sz="1100" dirty="0"/>
            <a:t> </a:t>
          </a:r>
          <a:r>
            <a:rPr lang="sk-SK" sz="1100" dirty="0" err="1"/>
            <a:t>it</a:t>
          </a:r>
          <a:r>
            <a:rPr lang="sk-SK" sz="1100" dirty="0"/>
            <a:t> </a:t>
          </a:r>
          <a:r>
            <a:rPr lang="sk-SK" sz="1100" dirty="0" err="1"/>
            <a:t>take</a:t>
          </a:r>
          <a:r>
            <a:rPr lang="sk-SK" sz="1100" dirty="0"/>
            <a:t> to </a:t>
          </a:r>
          <a:r>
            <a:rPr lang="sk-SK" sz="1100" dirty="0" err="1"/>
            <a:t>justify</a:t>
          </a:r>
          <a:r>
            <a:rPr lang="sk-SK" sz="1100" dirty="0"/>
            <a:t> </a:t>
          </a:r>
          <a:r>
            <a:rPr lang="sk-SK" sz="1100" dirty="0" err="1"/>
            <a:t>innovation</a:t>
          </a:r>
          <a:r>
            <a:rPr lang="sk-SK" sz="1100" dirty="0"/>
            <a:t> </a:t>
          </a:r>
          <a:r>
            <a:rPr lang="sk-SK" sz="1100" dirty="0" err="1"/>
            <a:t>procurement</a:t>
          </a:r>
          <a:r>
            <a:rPr lang="sk-SK" sz="1100" dirty="0"/>
            <a:t> to management?</a:t>
          </a:r>
        </a:p>
      </dgm:t>
    </dgm:pt>
    <dgm:pt modelId="{65383889-BCC4-6A4E-A636-2515E545584E}" type="parTrans" cxnId="{35752CFF-EA5B-4844-9AD9-0F0753FD0312}">
      <dgm:prSet/>
      <dgm:spPr/>
      <dgm:t>
        <a:bodyPr/>
        <a:lstStyle/>
        <a:p>
          <a:endParaRPr lang="sk-SK"/>
        </a:p>
      </dgm:t>
    </dgm:pt>
    <dgm:pt modelId="{D407E3CB-83EA-984F-8A8F-8B16A56DF8A8}" type="sibTrans" cxnId="{35752CFF-EA5B-4844-9AD9-0F0753FD0312}">
      <dgm:prSet/>
      <dgm:spPr/>
      <dgm:t>
        <a:bodyPr/>
        <a:lstStyle/>
        <a:p>
          <a:endParaRPr lang="sk-SK"/>
        </a:p>
      </dgm:t>
    </dgm:pt>
    <dgm:pt modelId="{FA9AD1AE-3C50-654F-A828-B3D6846A81A5}">
      <dgm:prSet custT="1"/>
      <dgm:spPr/>
      <dgm:t>
        <a:bodyPr/>
        <a:lstStyle/>
        <a:p>
          <a:pPr>
            <a:buFont typeface="Arial" panose="020B0604020202020204" pitchFamily="34" charset="0"/>
            <a:buChar char="•"/>
          </a:pPr>
          <a:r>
            <a:rPr lang="sk-SK" sz="1200" i="0" dirty="0" err="1"/>
            <a:t>Equal</a:t>
          </a:r>
          <a:r>
            <a:rPr lang="sk-SK" sz="1200" i="0" dirty="0"/>
            <a:t> </a:t>
          </a:r>
          <a:r>
            <a:rPr lang="sk-SK" sz="1200" i="0" dirty="0" err="1"/>
            <a:t>treatment</a:t>
          </a:r>
          <a:r>
            <a:rPr lang="sk-SK" sz="1200" i="0" dirty="0"/>
            <a:t> and </a:t>
          </a:r>
          <a:r>
            <a:rPr lang="sk-SK" sz="1200" i="0" dirty="0" err="1"/>
            <a:t>documentation</a:t>
          </a:r>
          <a:r>
            <a:rPr lang="sk-SK" sz="1200" i="0" dirty="0"/>
            <a:t> are </a:t>
          </a:r>
          <a:r>
            <a:rPr lang="sk-SK" sz="1200" i="0" dirty="0" err="1"/>
            <a:t>non-negotiable</a:t>
          </a:r>
          <a:r>
            <a:rPr lang="sk-SK" sz="1200" i="0" dirty="0"/>
            <a:t>.</a:t>
          </a:r>
        </a:p>
      </dgm:t>
    </dgm:pt>
    <dgm:pt modelId="{0F07CC8F-F67C-9C4A-A6EA-77C27C8886E5}" type="parTrans" cxnId="{1654FD2F-9C4B-764E-B84B-95A0E63F081A}">
      <dgm:prSet/>
      <dgm:spPr/>
      <dgm:t>
        <a:bodyPr/>
        <a:lstStyle/>
        <a:p>
          <a:endParaRPr lang="sk-SK"/>
        </a:p>
      </dgm:t>
    </dgm:pt>
    <dgm:pt modelId="{73C35B49-9044-774E-8B54-D081D10AB65F}" type="sibTrans" cxnId="{1654FD2F-9C4B-764E-B84B-95A0E63F081A}">
      <dgm:prSet/>
      <dgm:spPr/>
      <dgm:t>
        <a:bodyPr/>
        <a:lstStyle/>
        <a:p>
          <a:endParaRPr lang="sk-SK"/>
        </a:p>
      </dgm:t>
    </dgm:pt>
    <dgm:pt modelId="{FC040E7C-A2F8-4E48-BEBE-4ED6A3432751}" type="pres">
      <dgm:prSet presAssocID="{F390B71F-1D98-2F45-BBDB-E1C68F53644B}" presName="Name0" presStyleCnt="0">
        <dgm:presLayoutVars>
          <dgm:dir/>
          <dgm:animLvl val="lvl"/>
          <dgm:resizeHandles val="exact"/>
        </dgm:presLayoutVars>
      </dgm:prSet>
      <dgm:spPr/>
    </dgm:pt>
    <dgm:pt modelId="{81363647-BC50-3641-BB1D-C7A63DBF4377}" type="pres">
      <dgm:prSet presAssocID="{F390B71F-1D98-2F45-BBDB-E1C68F53644B}" presName="tSp" presStyleCnt="0"/>
      <dgm:spPr/>
    </dgm:pt>
    <dgm:pt modelId="{DE3135E7-BD3D-9947-B994-2E58F4860FF3}" type="pres">
      <dgm:prSet presAssocID="{F390B71F-1D98-2F45-BBDB-E1C68F53644B}" presName="bSp" presStyleCnt="0"/>
      <dgm:spPr/>
    </dgm:pt>
    <dgm:pt modelId="{7C37E1DB-2957-AD48-8C2C-EF1A27E99DB7}" type="pres">
      <dgm:prSet presAssocID="{F390B71F-1D98-2F45-BBDB-E1C68F53644B}" presName="process" presStyleCnt="0"/>
      <dgm:spPr/>
    </dgm:pt>
    <dgm:pt modelId="{5F973BB4-8B9F-AC48-ABDF-58DF26AE6F53}" type="pres">
      <dgm:prSet presAssocID="{C935CC4F-9CE7-BD47-BDD7-BBFC607CA62C}" presName="composite1" presStyleCnt="0"/>
      <dgm:spPr/>
    </dgm:pt>
    <dgm:pt modelId="{C23831E6-AEC5-B142-B889-A519F0DB39EF}" type="pres">
      <dgm:prSet presAssocID="{C935CC4F-9CE7-BD47-BDD7-BBFC607CA62C}" presName="dummyNode1" presStyleLbl="node1" presStyleIdx="0" presStyleCnt="5"/>
      <dgm:spPr/>
    </dgm:pt>
    <dgm:pt modelId="{FAFFD05C-DC5D-704F-9952-D7A7A6FFEC4B}" type="pres">
      <dgm:prSet presAssocID="{C935CC4F-9CE7-BD47-BDD7-BBFC607CA62C}" presName="childNode1" presStyleLbl="bgAcc1" presStyleIdx="0" presStyleCnt="5" custScaleX="121000" custScaleY="121000" custLinFactNeighborY="2442">
        <dgm:presLayoutVars>
          <dgm:bulletEnabled val="1"/>
        </dgm:presLayoutVars>
      </dgm:prSet>
      <dgm:spPr/>
    </dgm:pt>
    <dgm:pt modelId="{3946D54F-592D-2546-90BE-C3414CF747BD}" type="pres">
      <dgm:prSet presAssocID="{C935CC4F-9CE7-BD47-BDD7-BBFC607CA62C}" presName="childNode1tx" presStyleLbl="bgAcc1" presStyleIdx="0" presStyleCnt="5">
        <dgm:presLayoutVars>
          <dgm:bulletEnabled val="1"/>
        </dgm:presLayoutVars>
      </dgm:prSet>
      <dgm:spPr/>
    </dgm:pt>
    <dgm:pt modelId="{4202A16D-EDE8-094E-815C-BFE9E1E1D576}" type="pres">
      <dgm:prSet presAssocID="{C935CC4F-9CE7-BD47-BDD7-BBFC607CA62C}" presName="parentNode1" presStyleLbl="node1" presStyleIdx="0" presStyleCnt="5" custScaleX="121000" custScaleY="121000">
        <dgm:presLayoutVars>
          <dgm:chMax val="1"/>
          <dgm:bulletEnabled val="1"/>
        </dgm:presLayoutVars>
      </dgm:prSet>
      <dgm:spPr/>
    </dgm:pt>
    <dgm:pt modelId="{C22867EC-11E0-3145-A9B3-03B7A51C5BEC}" type="pres">
      <dgm:prSet presAssocID="{C935CC4F-9CE7-BD47-BDD7-BBFC607CA62C}" presName="connSite1" presStyleCnt="0"/>
      <dgm:spPr/>
    </dgm:pt>
    <dgm:pt modelId="{217321E2-8BDE-9848-898C-6764CF43AC71}" type="pres">
      <dgm:prSet presAssocID="{5B4E0274-6D21-B045-953E-ABE1DB14C67F}" presName="Name9" presStyleLbl="sibTrans2D1" presStyleIdx="0" presStyleCnt="4"/>
      <dgm:spPr/>
    </dgm:pt>
    <dgm:pt modelId="{DA164FE8-FB4D-784A-8E87-E57F6C68C202}" type="pres">
      <dgm:prSet presAssocID="{A71E8FC6-DC1F-B44A-AE41-92AC8A1AE251}" presName="composite2" presStyleCnt="0"/>
      <dgm:spPr/>
    </dgm:pt>
    <dgm:pt modelId="{B744C742-3EE4-F843-9AEA-A872D5B1572E}" type="pres">
      <dgm:prSet presAssocID="{A71E8FC6-DC1F-B44A-AE41-92AC8A1AE251}" presName="dummyNode2" presStyleLbl="node1" presStyleIdx="0" presStyleCnt="5"/>
      <dgm:spPr/>
    </dgm:pt>
    <dgm:pt modelId="{1F311102-667C-0A40-8D3D-C52A3A23C4A7}" type="pres">
      <dgm:prSet presAssocID="{A71E8FC6-DC1F-B44A-AE41-92AC8A1AE251}" presName="childNode2" presStyleLbl="bgAcc1" presStyleIdx="1" presStyleCnt="5" custScaleX="121000" custScaleY="121000">
        <dgm:presLayoutVars>
          <dgm:bulletEnabled val="1"/>
        </dgm:presLayoutVars>
      </dgm:prSet>
      <dgm:spPr/>
    </dgm:pt>
    <dgm:pt modelId="{469F2B2F-C913-6444-B63F-EF68E0672CEC}" type="pres">
      <dgm:prSet presAssocID="{A71E8FC6-DC1F-B44A-AE41-92AC8A1AE251}" presName="childNode2tx" presStyleLbl="bgAcc1" presStyleIdx="1" presStyleCnt="5">
        <dgm:presLayoutVars>
          <dgm:bulletEnabled val="1"/>
        </dgm:presLayoutVars>
      </dgm:prSet>
      <dgm:spPr/>
    </dgm:pt>
    <dgm:pt modelId="{14AA0FD6-A56C-EE4C-8201-6CBB01BF990B}" type="pres">
      <dgm:prSet presAssocID="{A71E8FC6-DC1F-B44A-AE41-92AC8A1AE251}" presName="parentNode2" presStyleLbl="node1" presStyleIdx="1" presStyleCnt="5" custScaleX="121000" custScaleY="121000">
        <dgm:presLayoutVars>
          <dgm:chMax val="0"/>
          <dgm:bulletEnabled val="1"/>
        </dgm:presLayoutVars>
      </dgm:prSet>
      <dgm:spPr/>
    </dgm:pt>
    <dgm:pt modelId="{222E2F10-16B0-D747-8447-BB7777856DE2}" type="pres">
      <dgm:prSet presAssocID="{A71E8FC6-DC1F-B44A-AE41-92AC8A1AE251}" presName="connSite2" presStyleCnt="0"/>
      <dgm:spPr/>
    </dgm:pt>
    <dgm:pt modelId="{BA426D6D-3F7A-6747-9B8C-A3ACF27E8F0B}" type="pres">
      <dgm:prSet presAssocID="{CDC5B6E4-EC53-C543-B150-BFFA050F6009}" presName="Name18" presStyleLbl="sibTrans2D1" presStyleIdx="1" presStyleCnt="4"/>
      <dgm:spPr/>
    </dgm:pt>
    <dgm:pt modelId="{9F57DF28-4887-C54A-A206-225AE936A54E}" type="pres">
      <dgm:prSet presAssocID="{D3580A81-F2D7-DD4A-B19E-BD884C56597A}" presName="composite1" presStyleCnt="0"/>
      <dgm:spPr/>
    </dgm:pt>
    <dgm:pt modelId="{5BF07F29-D73C-754D-BFD5-318815B4B39A}" type="pres">
      <dgm:prSet presAssocID="{D3580A81-F2D7-DD4A-B19E-BD884C56597A}" presName="dummyNode1" presStyleLbl="node1" presStyleIdx="1" presStyleCnt="5"/>
      <dgm:spPr/>
    </dgm:pt>
    <dgm:pt modelId="{9C88C0DB-3AF3-8B43-B62A-164156C75BB4}" type="pres">
      <dgm:prSet presAssocID="{D3580A81-F2D7-DD4A-B19E-BD884C56597A}" presName="childNode1" presStyleLbl="bgAcc1" presStyleIdx="2" presStyleCnt="5" custScaleX="121000" custScaleY="121000">
        <dgm:presLayoutVars>
          <dgm:bulletEnabled val="1"/>
        </dgm:presLayoutVars>
      </dgm:prSet>
      <dgm:spPr/>
    </dgm:pt>
    <dgm:pt modelId="{6FB87134-5B80-1E48-88A8-1099C1A7F92D}" type="pres">
      <dgm:prSet presAssocID="{D3580A81-F2D7-DD4A-B19E-BD884C56597A}" presName="childNode1tx" presStyleLbl="bgAcc1" presStyleIdx="2" presStyleCnt="5">
        <dgm:presLayoutVars>
          <dgm:bulletEnabled val="1"/>
        </dgm:presLayoutVars>
      </dgm:prSet>
      <dgm:spPr/>
    </dgm:pt>
    <dgm:pt modelId="{D3DC635B-C6DE-E64D-86DA-88FA584716FB}" type="pres">
      <dgm:prSet presAssocID="{D3580A81-F2D7-DD4A-B19E-BD884C56597A}" presName="parentNode1" presStyleLbl="node1" presStyleIdx="2" presStyleCnt="5" custScaleX="121000" custScaleY="121000" custLinFactNeighborX="2076" custLinFactNeighborY="47491">
        <dgm:presLayoutVars>
          <dgm:chMax val="1"/>
          <dgm:bulletEnabled val="1"/>
        </dgm:presLayoutVars>
      </dgm:prSet>
      <dgm:spPr/>
    </dgm:pt>
    <dgm:pt modelId="{D1F81B7F-551B-894D-A0D9-6A830293F11C}" type="pres">
      <dgm:prSet presAssocID="{D3580A81-F2D7-DD4A-B19E-BD884C56597A}" presName="connSite1" presStyleCnt="0"/>
      <dgm:spPr/>
    </dgm:pt>
    <dgm:pt modelId="{3133AB4D-8251-2543-9BE4-7454F0098334}" type="pres">
      <dgm:prSet presAssocID="{89613EE7-5B89-D14E-8FA2-814A93A76014}" presName="Name9" presStyleLbl="sibTrans2D1" presStyleIdx="2" presStyleCnt="4"/>
      <dgm:spPr/>
    </dgm:pt>
    <dgm:pt modelId="{17EE7244-0866-5A49-AB41-E634D3D98463}" type="pres">
      <dgm:prSet presAssocID="{7092F934-A5F8-AB40-AC52-07BDF0643261}" presName="composite2" presStyleCnt="0"/>
      <dgm:spPr/>
    </dgm:pt>
    <dgm:pt modelId="{731EC04F-AD2A-2D42-A4FA-E73AB61A47D6}" type="pres">
      <dgm:prSet presAssocID="{7092F934-A5F8-AB40-AC52-07BDF0643261}" presName="dummyNode2" presStyleLbl="node1" presStyleIdx="2" presStyleCnt="5"/>
      <dgm:spPr/>
    </dgm:pt>
    <dgm:pt modelId="{CC874EE6-2FF2-D247-917C-05EBD243F45F}" type="pres">
      <dgm:prSet presAssocID="{7092F934-A5F8-AB40-AC52-07BDF0643261}" presName="childNode2" presStyleLbl="bgAcc1" presStyleIdx="3" presStyleCnt="5" custScaleX="121000" custScaleY="121000">
        <dgm:presLayoutVars>
          <dgm:bulletEnabled val="1"/>
        </dgm:presLayoutVars>
      </dgm:prSet>
      <dgm:spPr/>
    </dgm:pt>
    <dgm:pt modelId="{4AF3BEE4-5738-3243-A363-6FFCA19CE42D}" type="pres">
      <dgm:prSet presAssocID="{7092F934-A5F8-AB40-AC52-07BDF0643261}" presName="childNode2tx" presStyleLbl="bgAcc1" presStyleIdx="3" presStyleCnt="5">
        <dgm:presLayoutVars>
          <dgm:bulletEnabled val="1"/>
        </dgm:presLayoutVars>
      </dgm:prSet>
      <dgm:spPr/>
    </dgm:pt>
    <dgm:pt modelId="{EC495CF6-817C-A94E-957B-01F105B09955}" type="pres">
      <dgm:prSet presAssocID="{7092F934-A5F8-AB40-AC52-07BDF0643261}" presName="parentNode2" presStyleLbl="node1" presStyleIdx="3" presStyleCnt="5" custScaleX="121000" custScaleY="121000">
        <dgm:presLayoutVars>
          <dgm:chMax val="0"/>
          <dgm:bulletEnabled val="1"/>
        </dgm:presLayoutVars>
      </dgm:prSet>
      <dgm:spPr/>
    </dgm:pt>
    <dgm:pt modelId="{E71871C6-4F5B-2C43-98ED-0F2B40D157CE}" type="pres">
      <dgm:prSet presAssocID="{7092F934-A5F8-AB40-AC52-07BDF0643261}" presName="connSite2" presStyleCnt="0"/>
      <dgm:spPr/>
    </dgm:pt>
    <dgm:pt modelId="{0E07BDE6-10CB-8049-80BC-B84572340389}" type="pres">
      <dgm:prSet presAssocID="{8095D1A7-6F1E-294D-81B7-0E34FE425C4A}" presName="Name18" presStyleLbl="sibTrans2D1" presStyleIdx="3" presStyleCnt="4"/>
      <dgm:spPr/>
    </dgm:pt>
    <dgm:pt modelId="{F8C0D80A-E15D-7143-A2F0-9669455298A5}" type="pres">
      <dgm:prSet presAssocID="{DA532B42-5470-9A4E-A374-9DDEA6A87722}" presName="composite1" presStyleCnt="0"/>
      <dgm:spPr/>
    </dgm:pt>
    <dgm:pt modelId="{B5F827B4-BE8A-894E-B076-8E57B72DFC0B}" type="pres">
      <dgm:prSet presAssocID="{DA532B42-5470-9A4E-A374-9DDEA6A87722}" presName="dummyNode1" presStyleLbl="node1" presStyleIdx="3" presStyleCnt="5"/>
      <dgm:spPr/>
    </dgm:pt>
    <dgm:pt modelId="{78D084EB-C086-1B46-B574-7566EDC9E20E}" type="pres">
      <dgm:prSet presAssocID="{DA532B42-5470-9A4E-A374-9DDEA6A87722}" presName="childNode1" presStyleLbl="bgAcc1" presStyleIdx="4" presStyleCnt="5" custScaleX="121000" custScaleY="121000">
        <dgm:presLayoutVars>
          <dgm:bulletEnabled val="1"/>
        </dgm:presLayoutVars>
      </dgm:prSet>
      <dgm:spPr/>
    </dgm:pt>
    <dgm:pt modelId="{96260814-423C-234F-A870-EFBEBBDBE86C}" type="pres">
      <dgm:prSet presAssocID="{DA532B42-5470-9A4E-A374-9DDEA6A87722}" presName="childNode1tx" presStyleLbl="bgAcc1" presStyleIdx="4" presStyleCnt="5">
        <dgm:presLayoutVars>
          <dgm:bulletEnabled val="1"/>
        </dgm:presLayoutVars>
      </dgm:prSet>
      <dgm:spPr/>
    </dgm:pt>
    <dgm:pt modelId="{CD933D84-CD96-154B-A266-77349D92D7BA}" type="pres">
      <dgm:prSet presAssocID="{DA532B42-5470-9A4E-A374-9DDEA6A87722}" presName="parentNode1" presStyleLbl="node1" presStyleIdx="4" presStyleCnt="5" custScaleX="121000" custScaleY="121000" custLinFactNeighborX="-956" custLinFactNeighborY="67020">
        <dgm:presLayoutVars>
          <dgm:chMax val="1"/>
          <dgm:bulletEnabled val="1"/>
        </dgm:presLayoutVars>
      </dgm:prSet>
      <dgm:spPr/>
    </dgm:pt>
    <dgm:pt modelId="{0D898101-033F-2C4D-A9F0-6E480695009E}" type="pres">
      <dgm:prSet presAssocID="{DA532B42-5470-9A4E-A374-9DDEA6A87722}" presName="connSite1" presStyleCnt="0"/>
      <dgm:spPr/>
    </dgm:pt>
  </dgm:ptLst>
  <dgm:cxnLst>
    <dgm:cxn modelId="{D63F3A09-E523-8B4F-A3DC-7D83BDADB87E}" type="presOf" srcId="{FA9AD1AE-3C50-654F-A828-B3D6846A81A5}" destId="{4AF3BEE4-5738-3243-A363-6FFCA19CE42D}" srcOrd="1" destOrd="1" presId="urn:microsoft.com/office/officeart/2005/8/layout/hProcess4"/>
    <dgm:cxn modelId="{40A82119-FB4A-4344-88D9-589D2675EA02}" type="presOf" srcId="{F2A301E1-7D12-B34D-A551-4EDBB10163A4}" destId="{78D084EB-C086-1B46-B574-7566EDC9E20E}" srcOrd="0" destOrd="1" presId="urn:microsoft.com/office/officeart/2005/8/layout/hProcess4"/>
    <dgm:cxn modelId="{5886491D-13C2-294F-801E-D4AA5643B0EE}" type="presOf" srcId="{89613EE7-5B89-D14E-8FA2-814A93A76014}" destId="{3133AB4D-8251-2543-9BE4-7454F0098334}" srcOrd="0" destOrd="0" presId="urn:microsoft.com/office/officeart/2005/8/layout/hProcess4"/>
    <dgm:cxn modelId="{B8B0F91F-0218-F04E-85E2-426A70ECE7CA}" type="presOf" srcId="{71B44A96-BD42-B24E-A053-4F63630408AD}" destId="{6FB87134-5B80-1E48-88A8-1099C1A7F92D}" srcOrd="1" destOrd="0" presId="urn:microsoft.com/office/officeart/2005/8/layout/hProcess4"/>
    <dgm:cxn modelId="{792C8D22-B8C2-2C4B-AC79-4644278D3F35}" type="presOf" srcId="{F2A301E1-7D12-B34D-A551-4EDBB10163A4}" destId="{96260814-423C-234F-A870-EFBEBBDBE86C}" srcOrd="1" destOrd="1" presId="urn:microsoft.com/office/officeart/2005/8/layout/hProcess4"/>
    <dgm:cxn modelId="{1A10AE22-CB5B-004D-B4CE-49A2B2D45996}" type="presOf" srcId="{F390B71F-1D98-2F45-BBDB-E1C68F53644B}" destId="{FC040E7C-A2F8-4E48-BEBE-4ED6A3432751}" srcOrd="0" destOrd="0" presId="urn:microsoft.com/office/officeart/2005/8/layout/hProcess4"/>
    <dgm:cxn modelId="{1654FD2F-9C4B-764E-B84B-95A0E63F081A}" srcId="{7092F934-A5F8-AB40-AC52-07BDF0643261}" destId="{FA9AD1AE-3C50-654F-A828-B3D6846A81A5}" srcOrd="1" destOrd="0" parTransId="{0F07CC8F-F67C-9C4A-A6EA-77C27C8886E5}" sibTransId="{73C35B49-9044-774E-8B54-D081D10AB65F}"/>
    <dgm:cxn modelId="{AD823630-7AB2-8B4F-A695-2F7A02247408}" type="presOf" srcId="{164EE7DF-46C5-AB4C-9E7A-5FA961E89536}" destId="{9C88C0DB-3AF3-8B43-B62A-164156C75BB4}" srcOrd="0" destOrd="1" presId="urn:microsoft.com/office/officeart/2005/8/layout/hProcess4"/>
    <dgm:cxn modelId="{DB4D7934-C534-604E-AC7A-350A676E538C}" type="presOf" srcId="{5B4E0274-6D21-B045-953E-ABE1DB14C67F}" destId="{217321E2-8BDE-9848-898C-6764CF43AC71}" srcOrd="0" destOrd="0" presId="urn:microsoft.com/office/officeart/2005/8/layout/hProcess4"/>
    <dgm:cxn modelId="{99AFB73D-AE3E-E04A-8BEA-898330443B79}" type="presOf" srcId="{92767AC9-99A1-3441-ABBD-335FC5D79232}" destId="{4AF3BEE4-5738-3243-A363-6FFCA19CE42D}" srcOrd="1" destOrd="0" presId="urn:microsoft.com/office/officeart/2005/8/layout/hProcess4"/>
    <dgm:cxn modelId="{060F8847-B619-2F42-A7A1-7D9CB2506F6E}" srcId="{D3580A81-F2D7-DD4A-B19E-BD884C56597A}" destId="{71B44A96-BD42-B24E-A053-4F63630408AD}" srcOrd="0" destOrd="0" parTransId="{66D284A0-92D2-C240-B4F2-81FAB177012B}" sibTransId="{375DA222-6DD2-AB4F-AB43-6ECFAB3EB0FA}"/>
    <dgm:cxn modelId="{5B23D56B-3B06-E347-A5A9-F7B8BEBE7A05}" type="presOf" srcId="{C935CC4F-9CE7-BD47-BDD7-BBFC607CA62C}" destId="{4202A16D-EDE8-094E-815C-BFE9E1E1D576}" srcOrd="0" destOrd="0" presId="urn:microsoft.com/office/officeart/2005/8/layout/hProcess4"/>
    <dgm:cxn modelId="{515D7D6C-8384-C94D-8C24-E7182CB58F27}" type="presOf" srcId="{164EE7DF-46C5-AB4C-9E7A-5FA961E89536}" destId="{6FB87134-5B80-1E48-88A8-1099C1A7F92D}" srcOrd="1" destOrd="1" presId="urn:microsoft.com/office/officeart/2005/8/layout/hProcess4"/>
    <dgm:cxn modelId="{8609DA4D-1B95-D445-86E0-0A97A4825F43}" srcId="{F390B71F-1D98-2F45-BBDB-E1C68F53644B}" destId="{D3580A81-F2D7-DD4A-B19E-BD884C56597A}" srcOrd="2" destOrd="0" parTransId="{70B6BCEB-74EB-6F41-9557-8D336C0D9FD4}" sibTransId="{89613EE7-5B89-D14E-8FA2-814A93A76014}"/>
    <dgm:cxn modelId="{CEA84850-6F16-5C4F-B976-751316972F6C}" srcId="{F390B71F-1D98-2F45-BBDB-E1C68F53644B}" destId="{DA532B42-5470-9A4E-A374-9DDEA6A87722}" srcOrd="4" destOrd="0" parTransId="{C520326E-CFCA-174D-A17C-C1319654818F}" sibTransId="{3F181F39-DBDE-BB4B-89E5-3035D3C9968C}"/>
    <dgm:cxn modelId="{25283E71-85E5-5044-A23A-172F9C6CBBBF}" type="presOf" srcId="{CDD3AEA3-6875-A845-95C1-C8424927E5CC}" destId="{1F311102-667C-0A40-8D3D-C52A3A23C4A7}" srcOrd="0" destOrd="1" presId="urn:microsoft.com/office/officeart/2005/8/layout/hProcess4"/>
    <dgm:cxn modelId="{7E367558-38FF-F443-868F-3E7158D9CA35}" type="presOf" srcId="{535CD050-7E83-7D4A-995F-44BB24DE0BDC}" destId="{469F2B2F-C913-6444-B63F-EF68E0672CEC}" srcOrd="1" destOrd="0" presId="urn:microsoft.com/office/officeart/2005/8/layout/hProcess4"/>
    <dgm:cxn modelId="{DF5A287F-FEBA-8C42-894B-8C789FADB127}" srcId="{A71E8FC6-DC1F-B44A-AE41-92AC8A1AE251}" destId="{CDD3AEA3-6875-A845-95C1-C8424927E5CC}" srcOrd="1" destOrd="0" parTransId="{48078D8A-E4A6-5C4A-8DB0-29D5CBCAB216}" sibTransId="{51A8B962-BC5E-9540-BAF1-D0ED1BB85B6B}"/>
    <dgm:cxn modelId="{70586B87-B0C2-BF4C-AF3F-89DA9135706A}" type="presOf" srcId="{535CD050-7E83-7D4A-995F-44BB24DE0BDC}" destId="{1F311102-667C-0A40-8D3D-C52A3A23C4A7}" srcOrd="0" destOrd="0" presId="urn:microsoft.com/office/officeart/2005/8/layout/hProcess4"/>
    <dgm:cxn modelId="{A9EE5C88-5527-8548-9762-F674FB3D21D6}" srcId="{A71E8FC6-DC1F-B44A-AE41-92AC8A1AE251}" destId="{535CD050-7E83-7D4A-995F-44BB24DE0BDC}" srcOrd="0" destOrd="0" parTransId="{398524B9-2F20-B84E-9545-DD1E7E3AED54}" sibTransId="{CA5BFBF0-13D3-234C-B0EC-E7088905ECF8}"/>
    <dgm:cxn modelId="{6B48718E-B982-3D4E-A8B6-A0332BC085CE}" type="presOf" srcId="{71B44A96-BD42-B24E-A053-4F63630408AD}" destId="{9C88C0DB-3AF3-8B43-B62A-164156C75BB4}" srcOrd="0" destOrd="0" presId="urn:microsoft.com/office/officeart/2005/8/layout/hProcess4"/>
    <dgm:cxn modelId="{CCAB6792-7061-D446-96F0-C55F533F44BD}" type="presOf" srcId="{D3580A81-F2D7-DD4A-B19E-BD884C56597A}" destId="{D3DC635B-C6DE-E64D-86DA-88FA584716FB}" srcOrd="0" destOrd="0" presId="urn:microsoft.com/office/officeart/2005/8/layout/hProcess4"/>
    <dgm:cxn modelId="{4A8D9BA8-AEF1-8840-8B7D-29D2555D9730}" srcId="{F390B71F-1D98-2F45-BBDB-E1C68F53644B}" destId="{A71E8FC6-DC1F-B44A-AE41-92AC8A1AE251}" srcOrd="1" destOrd="0" parTransId="{93B6ADE2-31FA-104E-BB98-48D1967C488D}" sibTransId="{CDC5B6E4-EC53-C543-B150-BFFA050F6009}"/>
    <dgm:cxn modelId="{9A08EFB1-4E32-5D4C-A7D0-BC9A167255CF}" type="presOf" srcId="{CDD3AEA3-6875-A845-95C1-C8424927E5CC}" destId="{469F2B2F-C913-6444-B63F-EF68E0672CEC}" srcOrd="1" destOrd="1" presId="urn:microsoft.com/office/officeart/2005/8/layout/hProcess4"/>
    <dgm:cxn modelId="{B926D8BA-FF21-5E45-85BF-48BB1785A99E}" type="presOf" srcId="{94779F8D-B89B-D646-8455-AAD512E27EB5}" destId="{96260814-423C-234F-A870-EFBEBBDBE86C}" srcOrd="1" destOrd="0" presId="urn:microsoft.com/office/officeart/2005/8/layout/hProcess4"/>
    <dgm:cxn modelId="{053E3CC0-1F04-D646-AFD3-E58A8A494F02}" type="presOf" srcId="{8095D1A7-6F1E-294D-81B7-0E34FE425C4A}" destId="{0E07BDE6-10CB-8049-80BC-B84572340389}" srcOrd="0" destOrd="0" presId="urn:microsoft.com/office/officeart/2005/8/layout/hProcess4"/>
    <dgm:cxn modelId="{B5E27EC2-E7D7-5041-9AE6-8F0195792739}" srcId="{7092F934-A5F8-AB40-AC52-07BDF0643261}" destId="{92767AC9-99A1-3441-ABBD-335FC5D79232}" srcOrd="0" destOrd="0" parTransId="{F0978A8D-1248-2E4F-BA3D-8F25FED48AE1}" sibTransId="{2F963EE3-0B95-CE44-B400-B59593CA077C}"/>
    <dgm:cxn modelId="{CBA098C3-429C-FD4A-B78F-C7823D0CFDE9}" type="presOf" srcId="{92767AC9-99A1-3441-ABBD-335FC5D79232}" destId="{CC874EE6-2FF2-D247-917C-05EBD243F45F}" srcOrd="0" destOrd="0" presId="urn:microsoft.com/office/officeart/2005/8/layout/hProcess4"/>
    <dgm:cxn modelId="{DB1EE8C3-996B-BC4A-93DA-60514B6B991F}" type="presOf" srcId="{E4DDBF84-23F9-2647-802C-44D3E04F5999}" destId="{3946D54F-592D-2546-90BE-C3414CF747BD}" srcOrd="1" destOrd="0" presId="urn:microsoft.com/office/officeart/2005/8/layout/hProcess4"/>
    <dgm:cxn modelId="{424D8DCA-3E71-374E-B6D1-BFC5345CCAD8}" srcId="{D3580A81-F2D7-DD4A-B19E-BD884C56597A}" destId="{164EE7DF-46C5-AB4C-9E7A-5FA961E89536}" srcOrd="1" destOrd="0" parTransId="{C9FED832-1D60-CD4A-8FF7-3FF449E2759C}" sibTransId="{83C0CDFA-B8F3-C449-9462-EB35235EB80C}"/>
    <dgm:cxn modelId="{A54D93CF-076B-EE4D-8193-CD4D6AE2E575}" type="presOf" srcId="{7092F934-A5F8-AB40-AC52-07BDF0643261}" destId="{EC495CF6-817C-A94E-957B-01F105B09955}" srcOrd="0" destOrd="0" presId="urn:microsoft.com/office/officeart/2005/8/layout/hProcess4"/>
    <dgm:cxn modelId="{A1E830D5-1FDE-7C48-B89D-6311C393A220}" type="presOf" srcId="{94779F8D-B89B-D646-8455-AAD512E27EB5}" destId="{78D084EB-C086-1B46-B574-7566EDC9E20E}" srcOrd="0" destOrd="0" presId="urn:microsoft.com/office/officeart/2005/8/layout/hProcess4"/>
    <dgm:cxn modelId="{622A51E2-D377-594E-97E2-9140408732D0}" srcId="{DA532B42-5470-9A4E-A374-9DDEA6A87722}" destId="{94779F8D-B89B-D646-8455-AAD512E27EB5}" srcOrd="0" destOrd="0" parTransId="{D5BECA83-7757-9D4D-BF49-8B852412C9C5}" sibTransId="{507AF213-B495-7A44-981C-AF3105AFC792}"/>
    <dgm:cxn modelId="{BFE678E5-A09B-BC45-9280-24FC685657FC}" srcId="{C935CC4F-9CE7-BD47-BDD7-BBFC607CA62C}" destId="{E4DDBF84-23F9-2647-802C-44D3E04F5999}" srcOrd="0" destOrd="0" parTransId="{254158D4-DA57-7043-B911-6CD83F310705}" sibTransId="{1F178EB9-356B-7F49-89FB-67D0A500AEA9}"/>
    <dgm:cxn modelId="{1B94B2E5-04F6-B944-918A-716C7CE81ABC}" type="presOf" srcId="{FA9AD1AE-3C50-654F-A828-B3D6846A81A5}" destId="{CC874EE6-2FF2-D247-917C-05EBD243F45F}" srcOrd="0" destOrd="1" presId="urn:microsoft.com/office/officeart/2005/8/layout/hProcess4"/>
    <dgm:cxn modelId="{033EE4E5-C9C5-2C4A-8457-2374144519E9}" type="presOf" srcId="{A71E8FC6-DC1F-B44A-AE41-92AC8A1AE251}" destId="{14AA0FD6-A56C-EE4C-8201-6CBB01BF990B}" srcOrd="0" destOrd="0" presId="urn:microsoft.com/office/officeart/2005/8/layout/hProcess4"/>
    <dgm:cxn modelId="{2FE392E6-2EA9-E742-8DE1-0DDEDEE154C4}" type="presOf" srcId="{DA532B42-5470-9A4E-A374-9DDEA6A87722}" destId="{CD933D84-CD96-154B-A266-77349D92D7BA}" srcOrd="0" destOrd="0" presId="urn:microsoft.com/office/officeart/2005/8/layout/hProcess4"/>
    <dgm:cxn modelId="{6B6A78EC-1013-864E-A058-60BE7BEB5F4B}" type="presOf" srcId="{CDC5B6E4-EC53-C543-B150-BFFA050F6009}" destId="{BA426D6D-3F7A-6747-9B8C-A3ACF27E8F0B}" srcOrd="0" destOrd="0" presId="urn:microsoft.com/office/officeart/2005/8/layout/hProcess4"/>
    <dgm:cxn modelId="{3C603EEE-E268-6746-967D-4890411C9E87}" type="presOf" srcId="{E4DDBF84-23F9-2647-802C-44D3E04F5999}" destId="{FAFFD05C-DC5D-704F-9952-D7A7A6FFEC4B}" srcOrd="0" destOrd="0" presId="urn:microsoft.com/office/officeart/2005/8/layout/hProcess4"/>
    <dgm:cxn modelId="{667715F0-46E9-CA41-B321-D61A3B302981}" srcId="{F390B71F-1D98-2F45-BBDB-E1C68F53644B}" destId="{7092F934-A5F8-AB40-AC52-07BDF0643261}" srcOrd="3" destOrd="0" parTransId="{15EB9464-BD17-9640-ACCE-37C7302376AC}" sibTransId="{8095D1A7-6F1E-294D-81B7-0E34FE425C4A}"/>
    <dgm:cxn modelId="{6496BDF1-2CFD-1C47-BCD6-3E1210D0CE1B}" srcId="{F390B71F-1D98-2F45-BBDB-E1C68F53644B}" destId="{C935CC4F-9CE7-BD47-BDD7-BBFC607CA62C}" srcOrd="0" destOrd="0" parTransId="{B01F5E9B-2969-964E-BC98-982CC5DFAF27}" sibTransId="{5B4E0274-6D21-B045-953E-ABE1DB14C67F}"/>
    <dgm:cxn modelId="{35752CFF-EA5B-4844-9AD9-0F0753FD0312}" srcId="{DA532B42-5470-9A4E-A374-9DDEA6A87722}" destId="{F2A301E1-7D12-B34D-A551-4EDBB10163A4}" srcOrd="1" destOrd="0" parTransId="{65383889-BCC4-6A4E-A636-2515E545584E}" sibTransId="{D407E3CB-83EA-984F-8A8F-8B16A56DF8A8}"/>
    <dgm:cxn modelId="{B8E8F46B-07C6-AD47-BBD8-73BBD203DB7D}" type="presParOf" srcId="{FC040E7C-A2F8-4E48-BEBE-4ED6A3432751}" destId="{81363647-BC50-3641-BB1D-C7A63DBF4377}" srcOrd="0" destOrd="0" presId="urn:microsoft.com/office/officeart/2005/8/layout/hProcess4"/>
    <dgm:cxn modelId="{1096D7D9-985C-454F-98F9-35132A7F1319}" type="presParOf" srcId="{FC040E7C-A2F8-4E48-BEBE-4ED6A3432751}" destId="{DE3135E7-BD3D-9947-B994-2E58F4860FF3}" srcOrd="1" destOrd="0" presId="urn:microsoft.com/office/officeart/2005/8/layout/hProcess4"/>
    <dgm:cxn modelId="{1F695BBE-5566-8849-AA79-BE52C1670AC6}" type="presParOf" srcId="{FC040E7C-A2F8-4E48-BEBE-4ED6A3432751}" destId="{7C37E1DB-2957-AD48-8C2C-EF1A27E99DB7}" srcOrd="2" destOrd="0" presId="urn:microsoft.com/office/officeart/2005/8/layout/hProcess4"/>
    <dgm:cxn modelId="{995BE698-D57D-E64B-9749-C5336DA77333}" type="presParOf" srcId="{7C37E1DB-2957-AD48-8C2C-EF1A27E99DB7}" destId="{5F973BB4-8B9F-AC48-ABDF-58DF26AE6F53}" srcOrd="0" destOrd="0" presId="urn:microsoft.com/office/officeart/2005/8/layout/hProcess4"/>
    <dgm:cxn modelId="{DA18665F-4786-AF4A-866C-A4D2EFEC6F59}" type="presParOf" srcId="{5F973BB4-8B9F-AC48-ABDF-58DF26AE6F53}" destId="{C23831E6-AEC5-B142-B889-A519F0DB39EF}" srcOrd="0" destOrd="0" presId="urn:microsoft.com/office/officeart/2005/8/layout/hProcess4"/>
    <dgm:cxn modelId="{AF2C7D04-B78D-8B43-98D2-D418C1BA9538}" type="presParOf" srcId="{5F973BB4-8B9F-AC48-ABDF-58DF26AE6F53}" destId="{FAFFD05C-DC5D-704F-9952-D7A7A6FFEC4B}" srcOrd="1" destOrd="0" presId="urn:microsoft.com/office/officeart/2005/8/layout/hProcess4"/>
    <dgm:cxn modelId="{31943740-D463-504D-B22D-C86FD7A3BB80}" type="presParOf" srcId="{5F973BB4-8B9F-AC48-ABDF-58DF26AE6F53}" destId="{3946D54F-592D-2546-90BE-C3414CF747BD}" srcOrd="2" destOrd="0" presId="urn:microsoft.com/office/officeart/2005/8/layout/hProcess4"/>
    <dgm:cxn modelId="{AA3AD5A2-904C-B240-B044-5A3439490093}" type="presParOf" srcId="{5F973BB4-8B9F-AC48-ABDF-58DF26AE6F53}" destId="{4202A16D-EDE8-094E-815C-BFE9E1E1D576}" srcOrd="3" destOrd="0" presId="urn:microsoft.com/office/officeart/2005/8/layout/hProcess4"/>
    <dgm:cxn modelId="{DA56DBDE-8C95-B049-8DEE-407616547140}" type="presParOf" srcId="{5F973BB4-8B9F-AC48-ABDF-58DF26AE6F53}" destId="{C22867EC-11E0-3145-A9B3-03B7A51C5BEC}" srcOrd="4" destOrd="0" presId="urn:microsoft.com/office/officeart/2005/8/layout/hProcess4"/>
    <dgm:cxn modelId="{98375AA9-D30E-EB45-8237-06941DA94E57}" type="presParOf" srcId="{7C37E1DB-2957-AD48-8C2C-EF1A27E99DB7}" destId="{217321E2-8BDE-9848-898C-6764CF43AC71}" srcOrd="1" destOrd="0" presId="urn:microsoft.com/office/officeart/2005/8/layout/hProcess4"/>
    <dgm:cxn modelId="{A3322755-0A9E-A549-826E-BB50460A2F22}" type="presParOf" srcId="{7C37E1DB-2957-AD48-8C2C-EF1A27E99DB7}" destId="{DA164FE8-FB4D-784A-8E87-E57F6C68C202}" srcOrd="2" destOrd="0" presId="urn:microsoft.com/office/officeart/2005/8/layout/hProcess4"/>
    <dgm:cxn modelId="{AFBE817A-66CE-5649-BB0A-B5CDF211C258}" type="presParOf" srcId="{DA164FE8-FB4D-784A-8E87-E57F6C68C202}" destId="{B744C742-3EE4-F843-9AEA-A872D5B1572E}" srcOrd="0" destOrd="0" presId="urn:microsoft.com/office/officeart/2005/8/layout/hProcess4"/>
    <dgm:cxn modelId="{3965D8A5-3B03-B64A-9FBF-EFB9D6F6B2D2}" type="presParOf" srcId="{DA164FE8-FB4D-784A-8E87-E57F6C68C202}" destId="{1F311102-667C-0A40-8D3D-C52A3A23C4A7}" srcOrd="1" destOrd="0" presId="urn:microsoft.com/office/officeart/2005/8/layout/hProcess4"/>
    <dgm:cxn modelId="{0CEC1761-2A35-7C41-B104-28F6A66061E8}" type="presParOf" srcId="{DA164FE8-FB4D-784A-8E87-E57F6C68C202}" destId="{469F2B2F-C913-6444-B63F-EF68E0672CEC}" srcOrd="2" destOrd="0" presId="urn:microsoft.com/office/officeart/2005/8/layout/hProcess4"/>
    <dgm:cxn modelId="{5553EE18-F025-AD4D-9ABF-FE420D54161F}" type="presParOf" srcId="{DA164FE8-FB4D-784A-8E87-E57F6C68C202}" destId="{14AA0FD6-A56C-EE4C-8201-6CBB01BF990B}" srcOrd="3" destOrd="0" presId="urn:microsoft.com/office/officeart/2005/8/layout/hProcess4"/>
    <dgm:cxn modelId="{ED6746A7-F6A3-A54A-9E8D-081E57C9DAEC}" type="presParOf" srcId="{DA164FE8-FB4D-784A-8E87-E57F6C68C202}" destId="{222E2F10-16B0-D747-8447-BB7777856DE2}" srcOrd="4" destOrd="0" presId="urn:microsoft.com/office/officeart/2005/8/layout/hProcess4"/>
    <dgm:cxn modelId="{3AFB6E51-2C18-FC47-A066-38E68FD7D777}" type="presParOf" srcId="{7C37E1DB-2957-AD48-8C2C-EF1A27E99DB7}" destId="{BA426D6D-3F7A-6747-9B8C-A3ACF27E8F0B}" srcOrd="3" destOrd="0" presId="urn:microsoft.com/office/officeart/2005/8/layout/hProcess4"/>
    <dgm:cxn modelId="{34B6A467-3CB3-8E43-A1FE-B278C40CC05F}" type="presParOf" srcId="{7C37E1DB-2957-AD48-8C2C-EF1A27E99DB7}" destId="{9F57DF28-4887-C54A-A206-225AE936A54E}" srcOrd="4" destOrd="0" presId="urn:microsoft.com/office/officeart/2005/8/layout/hProcess4"/>
    <dgm:cxn modelId="{B565D42E-F486-A840-B402-9225D3935CAC}" type="presParOf" srcId="{9F57DF28-4887-C54A-A206-225AE936A54E}" destId="{5BF07F29-D73C-754D-BFD5-318815B4B39A}" srcOrd="0" destOrd="0" presId="urn:microsoft.com/office/officeart/2005/8/layout/hProcess4"/>
    <dgm:cxn modelId="{50356026-96A0-1E4C-B274-35C10DC62D31}" type="presParOf" srcId="{9F57DF28-4887-C54A-A206-225AE936A54E}" destId="{9C88C0DB-3AF3-8B43-B62A-164156C75BB4}" srcOrd="1" destOrd="0" presId="urn:microsoft.com/office/officeart/2005/8/layout/hProcess4"/>
    <dgm:cxn modelId="{09FDB25F-45AF-6D49-B89D-4F9B4F0912A8}" type="presParOf" srcId="{9F57DF28-4887-C54A-A206-225AE936A54E}" destId="{6FB87134-5B80-1E48-88A8-1099C1A7F92D}" srcOrd="2" destOrd="0" presId="urn:microsoft.com/office/officeart/2005/8/layout/hProcess4"/>
    <dgm:cxn modelId="{2AED2CDD-ADFA-4841-9EEA-ADDDDA501809}" type="presParOf" srcId="{9F57DF28-4887-C54A-A206-225AE936A54E}" destId="{D3DC635B-C6DE-E64D-86DA-88FA584716FB}" srcOrd="3" destOrd="0" presId="urn:microsoft.com/office/officeart/2005/8/layout/hProcess4"/>
    <dgm:cxn modelId="{5B046B22-2A1F-374C-9ABD-0D7EABC8411E}" type="presParOf" srcId="{9F57DF28-4887-C54A-A206-225AE936A54E}" destId="{D1F81B7F-551B-894D-A0D9-6A830293F11C}" srcOrd="4" destOrd="0" presId="urn:microsoft.com/office/officeart/2005/8/layout/hProcess4"/>
    <dgm:cxn modelId="{E4C5D4DC-BD33-234B-9690-2D65DFE885DE}" type="presParOf" srcId="{7C37E1DB-2957-AD48-8C2C-EF1A27E99DB7}" destId="{3133AB4D-8251-2543-9BE4-7454F0098334}" srcOrd="5" destOrd="0" presId="urn:microsoft.com/office/officeart/2005/8/layout/hProcess4"/>
    <dgm:cxn modelId="{23B4C4EC-EB9F-2843-B543-E1D7597D20E5}" type="presParOf" srcId="{7C37E1DB-2957-AD48-8C2C-EF1A27E99DB7}" destId="{17EE7244-0866-5A49-AB41-E634D3D98463}" srcOrd="6" destOrd="0" presId="urn:microsoft.com/office/officeart/2005/8/layout/hProcess4"/>
    <dgm:cxn modelId="{1148FB6C-1D5E-DB4A-B084-8841EB3BD8C1}" type="presParOf" srcId="{17EE7244-0866-5A49-AB41-E634D3D98463}" destId="{731EC04F-AD2A-2D42-A4FA-E73AB61A47D6}" srcOrd="0" destOrd="0" presId="urn:microsoft.com/office/officeart/2005/8/layout/hProcess4"/>
    <dgm:cxn modelId="{32344B7E-2987-E644-8F94-82B3747E660B}" type="presParOf" srcId="{17EE7244-0866-5A49-AB41-E634D3D98463}" destId="{CC874EE6-2FF2-D247-917C-05EBD243F45F}" srcOrd="1" destOrd="0" presId="urn:microsoft.com/office/officeart/2005/8/layout/hProcess4"/>
    <dgm:cxn modelId="{E8505C6C-D0D3-2546-BD97-61F42ABAF065}" type="presParOf" srcId="{17EE7244-0866-5A49-AB41-E634D3D98463}" destId="{4AF3BEE4-5738-3243-A363-6FFCA19CE42D}" srcOrd="2" destOrd="0" presId="urn:microsoft.com/office/officeart/2005/8/layout/hProcess4"/>
    <dgm:cxn modelId="{60C5A1B9-9B7F-4F41-9B4A-DD8B34CA078B}" type="presParOf" srcId="{17EE7244-0866-5A49-AB41-E634D3D98463}" destId="{EC495CF6-817C-A94E-957B-01F105B09955}" srcOrd="3" destOrd="0" presId="urn:microsoft.com/office/officeart/2005/8/layout/hProcess4"/>
    <dgm:cxn modelId="{F7582175-442D-1049-AB8A-F6F744D6E81E}" type="presParOf" srcId="{17EE7244-0866-5A49-AB41-E634D3D98463}" destId="{E71871C6-4F5B-2C43-98ED-0F2B40D157CE}" srcOrd="4" destOrd="0" presId="urn:microsoft.com/office/officeart/2005/8/layout/hProcess4"/>
    <dgm:cxn modelId="{19E0BE5F-6FE6-F940-9C9E-2F183F423E87}" type="presParOf" srcId="{7C37E1DB-2957-AD48-8C2C-EF1A27E99DB7}" destId="{0E07BDE6-10CB-8049-80BC-B84572340389}" srcOrd="7" destOrd="0" presId="urn:microsoft.com/office/officeart/2005/8/layout/hProcess4"/>
    <dgm:cxn modelId="{FA584EBB-587D-8646-A8B3-028DFE227956}" type="presParOf" srcId="{7C37E1DB-2957-AD48-8C2C-EF1A27E99DB7}" destId="{F8C0D80A-E15D-7143-A2F0-9669455298A5}" srcOrd="8" destOrd="0" presId="urn:microsoft.com/office/officeart/2005/8/layout/hProcess4"/>
    <dgm:cxn modelId="{4DE669A2-5D57-1546-A1F2-6756BA082EDA}" type="presParOf" srcId="{F8C0D80A-E15D-7143-A2F0-9669455298A5}" destId="{B5F827B4-BE8A-894E-B076-8E57B72DFC0B}" srcOrd="0" destOrd="0" presId="urn:microsoft.com/office/officeart/2005/8/layout/hProcess4"/>
    <dgm:cxn modelId="{EFBD15E8-36F9-7548-A21E-D874D1751551}" type="presParOf" srcId="{F8C0D80A-E15D-7143-A2F0-9669455298A5}" destId="{78D084EB-C086-1B46-B574-7566EDC9E20E}" srcOrd="1" destOrd="0" presId="urn:microsoft.com/office/officeart/2005/8/layout/hProcess4"/>
    <dgm:cxn modelId="{C764DD75-2CB2-404C-98DC-95ED1342F588}" type="presParOf" srcId="{F8C0D80A-E15D-7143-A2F0-9669455298A5}" destId="{96260814-423C-234F-A870-EFBEBBDBE86C}" srcOrd="2" destOrd="0" presId="urn:microsoft.com/office/officeart/2005/8/layout/hProcess4"/>
    <dgm:cxn modelId="{35A3F56E-B4FC-5A41-9A9B-1341F26388E8}" type="presParOf" srcId="{F8C0D80A-E15D-7143-A2F0-9669455298A5}" destId="{CD933D84-CD96-154B-A266-77349D92D7BA}" srcOrd="3" destOrd="0" presId="urn:microsoft.com/office/officeart/2005/8/layout/hProcess4"/>
    <dgm:cxn modelId="{B29BF405-D895-CB49-802F-8D50D2AA8DED}" type="presParOf" srcId="{F8C0D80A-E15D-7143-A2F0-9669455298A5}" destId="{0D898101-033F-2C4D-A9F0-6E480695009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FD05C-DC5D-704F-9952-D7A7A6FFEC4B}">
      <dsp:nvSpPr>
        <dsp:cNvPr id="0" name=""/>
        <dsp:cNvSpPr/>
      </dsp:nvSpPr>
      <dsp:spPr>
        <a:xfrm>
          <a:off x="1166" y="2473984"/>
          <a:ext cx="1991973" cy="164296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sk-SK" sz="1400" b="0" i="0" kern="1200" dirty="0" err="1"/>
            <a:t>Introduction</a:t>
          </a:r>
          <a:r>
            <a:rPr lang="sk-SK" sz="1400" b="0" i="0" kern="1200" dirty="0"/>
            <a:t> to INPROCAP and </a:t>
          </a:r>
          <a:r>
            <a:rPr lang="sk-SK" sz="1400" b="0" i="0" kern="1200" dirty="0" err="1"/>
            <a:t>training</a:t>
          </a:r>
          <a:r>
            <a:rPr lang="sk-SK" sz="1400" b="0" i="0" kern="1200" dirty="0"/>
            <a:t> </a:t>
          </a:r>
          <a:r>
            <a:rPr lang="sk-SK" sz="1400" b="0" i="0" kern="1200" dirty="0" err="1"/>
            <a:t>pathway</a:t>
          </a:r>
          <a:endParaRPr lang="sk-SK" sz="1400" kern="1200" dirty="0"/>
        </a:p>
      </dsp:txBody>
      <dsp:txXfrm>
        <a:off x="38975" y="2511793"/>
        <a:ext cx="1916355" cy="1215280"/>
      </dsp:txXfrm>
    </dsp:sp>
    <dsp:sp modelId="{217321E2-8BDE-9848-898C-6764CF43AC71}">
      <dsp:nvSpPr>
        <dsp:cNvPr id="0" name=""/>
        <dsp:cNvSpPr/>
      </dsp:nvSpPr>
      <dsp:spPr>
        <a:xfrm>
          <a:off x="1082243" y="2714565"/>
          <a:ext cx="2150925" cy="2150925"/>
        </a:xfrm>
        <a:prstGeom prst="leftCircularArrow">
          <a:avLst>
            <a:gd name="adj1" fmla="val 2419"/>
            <a:gd name="adj2" fmla="val 292578"/>
            <a:gd name="adj3" fmla="val 2068088"/>
            <a:gd name="adj4" fmla="val 9024489"/>
            <a:gd name="adj5" fmla="val 282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02A16D-EDE8-094E-815C-BFE9E1E1D576}">
      <dsp:nvSpPr>
        <dsp:cNvPr id="0" name=""/>
        <dsp:cNvSpPr/>
      </dsp:nvSpPr>
      <dsp:spPr>
        <a:xfrm>
          <a:off x="386207" y="3589154"/>
          <a:ext cx="1770643" cy="70412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sk-SK" sz="1400" kern="1200" dirty="0"/>
            <a:t>1. </a:t>
          </a:r>
          <a:r>
            <a:rPr lang="sk-SK" sz="1400" kern="1200" dirty="0" err="1"/>
            <a:t>Intro</a:t>
          </a:r>
          <a:r>
            <a:rPr lang="sk-SK" sz="1400" kern="1200" dirty="0"/>
            <a:t> and </a:t>
          </a:r>
          <a:r>
            <a:rPr lang="sk-SK" sz="1400" kern="1200" dirty="0" err="1"/>
            <a:t>training</a:t>
          </a:r>
          <a:r>
            <a:rPr lang="sk-SK" sz="1400" kern="1200" dirty="0"/>
            <a:t> </a:t>
          </a:r>
          <a:r>
            <a:rPr lang="sk-SK" sz="1400" kern="1200" dirty="0" err="1"/>
            <a:t>manuals</a:t>
          </a:r>
          <a:r>
            <a:rPr lang="sk-SK" sz="1400" kern="1200" dirty="0"/>
            <a:t> </a:t>
          </a:r>
          <a:r>
            <a:rPr lang="sk-SK" sz="1400" b="0" i="1" kern="1200" dirty="0"/>
            <a:t>(</a:t>
          </a:r>
          <a:r>
            <a:rPr lang="sk-SK" sz="1400" b="0" i="1" kern="1200" dirty="0" err="1"/>
            <a:t>Webinar</a:t>
          </a:r>
          <a:r>
            <a:rPr lang="sk-SK" sz="1400" b="0" i="1" kern="1200" dirty="0"/>
            <a:t> · 17 </a:t>
          </a:r>
          <a:r>
            <a:rPr lang="sk-SK" sz="1400" b="0" i="1" kern="1200" dirty="0" err="1"/>
            <a:t>October</a:t>
          </a:r>
          <a:r>
            <a:rPr lang="sk-SK" sz="1400" b="0" i="1" kern="1200" dirty="0"/>
            <a:t> 2025)</a:t>
          </a:r>
          <a:endParaRPr lang="sk-SK" sz="1400" kern="1200" dirty="0"/>
        </a:p>
      </dsp:txBody>
      <dsp:txXfrm>
        <a:off x="406830" y="3609777"/>
        <a:ext cx="1729397" cy="662880"/>
      </dsp:txXfrm>
    </dsp:sp>
    <dsp:sp modelId="{1F311102-667C-0A40-8D3D-C52A3A23C4A7}">
      <dsp:nvSpPr>
        <dsp:cNvPr id="0" name=""/>
        <dsp:cNvSpPr/>
      </dsp:nvSpPr>
      <dsp:spPr>
        <a:xfrm>
          <a:off x="2404585" y="2499891"/>
          <a:ext cx="1991973" cy="164296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677650"/>
              <a:satOff val="25000"/>
              <a:lumOff val="-36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sk-SK" sz="1200" b="0" i="0" kern="1200" dirty="0" err="1"/>
            <a:t>Identifying</a:t>
          </a:r>
          <a:r>
            <a:rPr lang="sk-SK" sz="1200" b="0" i="0" kern="1200" dirty="0"/>
            <a:t>, </a:t>
          </a:r>
          <a:r>
            <a:rPr lang="sk-SK" sz="1200" b="0" i="0" kern="1200" dirty="0" err="1"/>
            <a:t>structuring</a:t>
          </a:r>
          <a:r>
            <a:rPr lang="sk-SK" sz="1200" b="0" i="0" kern="1200" dirty="0"/>
            <a:t> &amp; </a:t>
          </a:r>
          <a:r>
            <a:rPr lang="sk-SK" sz="1200" b="0" i="0" kern="1200" dirty="0" err="1"/>
            <a:t>prioritising</a:t>
          </a:r>
          <a:r>
            <a:rPr lang="sk-SK" sz="1200" b="0" i="0" kern="1200" dirty="0"/>
            <a:t> </a:t>
          </a:r>
          <a:r>
            <a:rPr lang="sk-SK" sz="1200" b="0" i="0" kern="1200" dirty="0" err="1"/>
            <a:t>procurement</a:t>
          </a:r>
          <a:r>
            <a:rPr lang="sk-SK" sz="1200" b="0" i="0" kern="1200" dirty="0"/>
            <a:t> </a:t>
          </a:r>
          <a:r>
            <a:rPr lang="sk-SK" sz="1200" b="0" i="0" kern="1200" dirty="0" err="1"/>
            <a:t>needs</a:t>
          </a:r>
          <a:endParaRPr lang="sk-SK" sz="1200" i="0" kern="1200" dirty="0"/>
        </a:p>
        <a:p>
          <a:pPr marL="114300" lvl="1" indent="-114300" algn="l" defTabSz="533400">
            <a:lnSpc>
              <a:spcPct val="90000"/>
            </a:lnSpc>
            <a:spcBef>
              <a:spcPct val="0"/>
            </a:spcBef>
            <a:spcAft>
              <a:spcPct val="15000"/>
            </a:spcAft>
            <a:buChar char="•"/>
          </a:pPr>
          <a:r>
            <a:rPr lang="sk-SK" sz="1200" i="0" kern="1200" dirty="0"/>
            <a:t>A </a:t>
          </a:r>
          <a:r>
            <a:rPr lang="sk-SK" sz="1200" i="0" kern="1200" dirty="0" err="1"/>
            <a:t>well-defined</a:t>
          </a:r>
          <a:r>
            <a:rPr lang="sk-SK" sz="1200" i="0" kern="1200" dirty="0"/>
            <a:t> </a:t>
          </a:r>
          <a:r>
            <a:rPr lang="sk-SK" sz="1200" i="0" kern="1200" dirty="0" err="1"/>
            <a:t>need</a:t>
          </a:r>
          <a:r>
            <a:rPr lang="sk-SK" sz="1200" i="0" kern="1200" dirty="0"/>
            <a:t> </a:t>
          </a:r>
          <a:r>
            <a:rPr lang="sk-SK" sz="1200" i="0" kern="1200" dirty="0" err="1"/>
            <a:t>is</a:t>
          </a:r>
          <a:r>
            <a:rPr lang="sk-SK" sz="1200" i="0" kern="1200" dirty="0"/>
            <a:t> </a:t>
          </a:r>
          <a:r>
            <a:rPr lang="sk-SK" sz="1200" i="0" kern="1200" dirty="0" err="1"/>
            <a:t>the</a:t>
          </a:r>
          <a:r>
            <a:rPr lang="sk-SK" sz="1200" i="0" kern="1200" dirty="0"/>
            <a:t> </a:t>
          </a:r>
          <a:r>
            <a:rPr lang="sk-SK" sz="1200" i="0" kern="1200" dirty="0" err="1"/>
            <a:t>foundation</a:t>
          </a:r>
          <a:r>
            <a:rPr lang="sk-SK" sz="1200" i="0" kern="1200" dirty="0"/>
            <a:t> of </a:t>
          </a:r>
          <a:r>
            <a:rPr lang="sk-SK" sz="1200" i="0" kern="1200" dirty="0" err="1"/>
            <a:t>every</a:t>
          </a:r>
          <a:r>
            <a:rPr lang="sk-SK" sz="1200" i="0" kern="1200" dirty="0"/>
            <a:t> </a:t>
          </a:r>
          <a:r>
            <a:rPr lang="sk-SK" sz="1200" i="0" kern="1200" dirty="0" err="1"/>
            <a:t>successful</a:t>
          </a:r>
          <a:r>
            <a:rPr lang="sk-SK" sz="1200" i="0" kern="1200" dirty="0"/>
            <a:t> </a:t>
          </a:r>
          <a:r>
            <a:rPr lang="sk-SK" sz="1200" i="0" kern="1200" dirty="0" err="1"/>
            <a:t>innovation</a:t>
          </a:r>
          <a:r>
            <a:rPr lang="sk-SK" sz="1200" i="0" kern="1200" dirty="0"/>
            <a:t> </a:t>
          </a:r>
          <a:r>
            <a:rPr lang="sk-SK" sz="1200" i="0" kern="1200" dirty="0" err="1"/>
            <a:t>procurement</a:t>
          </a:r>
          <a:r>
            <a:rPr lang="sk-SK" sz="1200" i="0" kern="1200" dirty="0"/>
            <a:t>.</a:t>
          </a:r>
        </a:p>
      </dsp:txBody>
      <dsp:txXfrm>
        <a:off x="2442394" y="2889763"/>
        <a:ext cx="1916355" cy="1215280"/>
      </dsp:txXfrm>
    </dsp:sp>
    <dsp:sp modelId="{BA426D6D-3F7A-6747-9B8C-A3ACF27E8F0B}">
      <dsp:nvSpPr>
        <dsp:cNvPr id="0" name=""/>
        <dsp:cNvSpPr/>
      </dsp:nvSpPr>
      <dsp:spPr>
        <a:xfrm>
          <a:off x="3471944" y="1664949"/>
          <a:ext cx="2361281" cy="2361281"/>
        </a:xfrm>
        <a:prstGeom prst="circularArrow">
          <a:avLst>
            <a:gd name="adj1" fmla="val 2203"/>
            <a:gd name="adj2" fmla="val 265192"/>
            <a:gd name="adj3" fmla="val 19559297"/>
            <a:gd name="adj4" fmla="val 12575511"/>
            <a:gd name="adj5" fmla="val 2570"/>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4AA0FD6-A56C-EE4C-8201-6CBB01BF990B}">
      <dsp:nvSpPr>
        <dsp:cNvPr id="0" name=""/>
        <dsp:cNvSpPr/>
      </dsp:nvSpPr>
      <dsp:spPr>
        <a:xfrm>
          <a:off x="2789627" y="2290399"/>
          <a:ext cx="1770643" cy="704126"/>
        </a:xfrm>
        <a:prstGeom prst="roundRect">
          <a:avLst>
            <a:gd name="adj" fmla="val 10000"/>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sk-SK" sz="1400" kern="1200" dirty="0"/>
            <a:t>2. </a:t>
          </a:r>
          <a:r>
            <a:rPr lang="sk-SK" sz="1400" kern="1200" dirty="0" err="1"/>
            <a:t>Needs</a:t>
          </a:r>
          <a:r>
            <a:rPr lang="sk-SK" sz="1400" kern="1200" dirty="0"/>
            <a:t> </a:t>
          </a:r>
          <a:r>
            <a:rPr lang="sk-SK" sz="1400" kern="1200" dirty="0" err="1"/>
            <a:t>Assessment</a:t>
          </a:r>
          <a:r>
            <a:rPr lang="sk-SK" sz="1400" kern="1200" dirty="0"/>
            <a:t>  </a:t>
          </a:r>
          <a:r>
            <a:rPr lang="sk-SK" sz="1400" b="0" i="1" kern="1200" dirty="0"/>
            <a:t>(</a:t>
          </a:r>
          <a:r>
            <a:rPr lang="sk-SK" sz="1400" b="0" i="1" kern="1200" dirty="0" err="1"/>
            <a:t>Webinar</a:t>
          </a:r>
          <a:r>
            <a:rPr lang="sk-SK" sz="1400" b="0" i="1" kern="1200" dirty="0"/>
            <a:t> · 21 November 2025)</a:t>
          </a:r>
          <a:endParaRPr lang="sk-SK" sz="1400" kern="1200" dirty="0"/>
        </a:p>
      </dsp:txBody>
      <dsp:txXfrm>
        <a:off x="2810250" y="2311022"/>
        <a:ext cx="1729397" cy="662880"/>
      </dsp:txXfrm>
    </dsp:sp>
    <dsp:sp modelId="{9C88C0DB-3AF3-8B43-B62A-164156C75BB4}">
      <dsp:nvSpPr>
        <dsp:cNvPr id="0" name=""/>
        <dsp:cNvSpPr/>
      </dsp:nvSpPr>
      <dsp:spPr>
        <a:xfrm>
          <a:off x="4808005" y="2440826"/>
          <a:ext cx="1991973" cy="164296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k-SK" sz="1200" b="0" i="0" kern="1200" dirty="0"/>
            <a:t>SOTA </a:t>
          </a:r>
          <a:r>
            <a:rPr lang="sk-SK" sz="1200" b="0" i="0" kern="1200" dirty="0" err="1"/>
            <a:t>analysis</a:t>
          </a:r>
          <a:r>
            <a:rPr lang="sk-SK" sz="1200" b="0" i="0" kern="1200" dirty="0"/>
            <a:t>, </a:t>
          </a:r>
          <a:r>
            <a:rPr lang="sk-SK" sz="1200" b="0" i="0" kern="1200" dirty="0" err="1"/>
            <a:t>supplier</a:t>
          </a:r>
          <a:r>
            <a:rPr lang="sk-SK" sz="1200" b="0" i="0" kern="1200" dirty="0"/>
            <a:t> </a:t>
          </a:r>
          <a:r>
            <a:rPr lang="sk-SK" sz="1200" b="0" i="0" kern="1200" dirty="0" err="1"/>
            <a:t>identification</a:t>
          </a:r>
          <a:r>
            <a:rPr lang="sk-SK" sz="1200" b="0" i="0" kern="1200" dirty="0"/>
            <a:t> &amp; </a:t>
          </a:r>
          <a:r>
            <a:rPr lang="sk-SK" sz="1200" b="0" i="0" kern="1200" dirty="0" err="1"/>
            <a:t>landscape</a:t>
          </a:r>
          <a:r>
            <a:rPr lang="sk-SK" sz="1200" b="0" i="0" kern="1200" dirty="0"/>
            <a:t> </a:t>
          </a:r>
          <a:r>
            <a:rPr lang="sk-SK" sz="1200" b="0" i="0" kern="1200" dirty="0" err="1"/>
            <a:t>mapping</a:t>
          </a:r>
          <a:endParaRPr lang="sk-SK" sz="1200" i="0" kern="1200" dirty="0"/>
        </a:p>
        <a:p>
          <a:pPr marL="114300" lvl="1" indent="-114300" algn="l" defTabSz="533400">
            <a:lnSpc>
              <a:spcPct val="90000"/>
            </a:lnSpc>
            <a:spcBef>
              <a:spcPct val="0"/>
            </a:spcBef>
            <a:spcAft>
              <a:spcPct val="15000"/>
            </a:spcAft>
            <a:buFont typeface="Arial" panose="020B0604020202020204" pitchFamily="34" charset="0"/>
            <a:buChar char="•"/>
          </a:pPr>
          <a:r>
            <a:rPr lang="sk-SK" sz="1200" i="0" kern="1200" dirty="0" err="1"/>
            <a:t>The</a:t>
          </a:r>
          <a:r>
            <a:rPr lang="sk-SK" sz="1200" i="0" kern="1200" dirty="0"/>
            <a:t> </a:t>
          </a:r>
          <a:r>
            <a:rPr lang="sk-SK" sz="1200" i="0" kern="1200" dirty="0" err="1"/>
            <a:t>gap</a:t>
          </a:r>
          <a:r>
            <a:rPr lang="sk-SK" sz="1200" i="0" kern="1200" dirty="0"/>
            <a:t> </a:t>
          </a:r>
          <a:r>
            <a:rPr lang="sk-SK" sz="1200" i="0" kern="1200" dirty="0" err="1"/>
            <a:t>between</a:t>
          </a:r>
          <a:r>
            <a:rPr lang="sk-SK" sz="1200" i="0" kern="1200" dirty="0"/>
            <a:t> </a:t>
          </a:r>
          <a:r>
            <a:rPr lang="sk-SK" sz="1200" i="0" kern="1200" dirty="0" err="1"/>
            <a:t>what</a:t>
          </a:r>
          <a:r>
            <a:rPr lang="sk-SK" sz="1200" i="0" kern="1200" dirty="0"/>
            <a:t> </a:t>
          </a:r>
          <a:r>
            <a:rPr lang="sk-SK" sz="1200" i="0" kern="1200" dirty="0" err="1"/>
            <a:t>exists</a:t>
          </a:r>
          <a:r>
            <a:rPr lang="sk-SK" sz="1200" i="0" kern="1200" dirty="0"/>
            <a:t> and </a:t>
          </a:r>
          <a:r>
            <a:rPr lang="sk-SK" sz="1200" i="0" kern="1200" dirty="0" err="1"/>
            <a:t>what</a:t>
          </a:r>
          <a:r>
            <a:rPr lang="sk-SK" sz="1200" i="0" kern="1200" dirty="0"/>
            <a:t> </a:t>
          </a:r>
          <a:r>
            <a:rPr lang="sk-SK" sz="1200" i="0" kern="1200" dirty="0" err="1"/>
            <a:t>you</a:t>
          </a:r>
          <a:r>
            <a:rPr lang="sk-SK" sz="1200" i="0" kern="1200" dirty="0"/>
            <a:t> </a:t>
          </a:r>
          <a:r>
            <a:rPr lang="sk-SK" sz="1200" i="0" kern="1200" dirty="0" err="1"/>
            <a:t>need</a:t>
          </a:r>
          <a:r>
            <a:rPr lang="sk-SK" sz="1200" i="0" kern="1200" dirty="0"/>
            <a:t> </a:t>
          </a:r>
          <a:r>
            <a:rPr lang="sk-SK" sz="1200" i="0" kern="1200" dirty="0" err="1"/>
            <a:t>justifies</a:t>
          </a:r>
          <a:r>
            <a:rPr lang="sk-SK" sz="1200" i="0" kern="1200" dirty="0"/>
            <a:t> </a:t>
          </a:r>
          <a:r>
            <a:rPr lang="sk-SK" sz="1200" i="0" kern="1200" dirty="0" err="1"/>
            <a:t>innovation</a:t>
          </a:r>
          <a:r>
            <a:rPr lang="sk-SK" sz="1200" i="0" kern="1200" dirty="0"/>
            <a:t> </a:t>
          </a:r>
          <a:r>
            <a:rPr lang="sk-SK" sz="1200" i="0" kern="1200" dirty="0" err="1"/>
            <a:t>procurement</a:t>
          </a:r>
          <a:r>
            <a:rPr lang="sk-SK" sz="1200" i="0" kern="1200" dirty="0"/>
            <a:t>.</a:t>
          </a:r>
        </a:p>
      </dsp:txBody>
      <dsp:txXfrm>
        <a:off x="4845814" y="2478635"/>
        <a:ext cx="1916355" cy="1215280"/>
      </dsp:txXfrm>
    </dsp:sp>
    <dsp:sp modelId="{3133AB4D-8251-2543-9BE4-7454F0098334}">
      <dsp:nvSpPr>
        <dsp:cNvPr id="0" name=""/>
        <dsp:cNvSpPr/>
      </dsp:nvSpPr>
      <dsp:spPr>
        <a:xfrm>
          <a:off x="5830741" y="2866313"/>
          <a:ext cx="2141043" cy="2141043"/>
        </a:xfrm>
        <a:prstGeom prst="leftCircularArrow">
          <a:avLst>
            <a:gd name="adj1" fmla="val 2430"/>
            <a:gd name="adj2" fmla="val 294004"/>
            <a:gd name="adj3" fmla="val 1528631"/>
            <a:gd name="adj4" fmla="val 8483605"/>
            <a:gd name="adj5" fmla="val 2835"/>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3DC635B-C6DE-E64D-86DA-88FA584716FB}">
      <dsp:nvSpPr>
        <dsp:cNvPr id="0" name=""/>
        <dsp:cNvSpPr/>
      </dsp:nvSpPr>
      <dsp:spPr>
        <a:xfrm>
          <a:off x="5223426" y="3865514"/>
          <a:ext cx="1770643" cy="704126"/>
        </a:xfrm>
        <a:prstGeom prst="roundRect">
          <a:avLst>
            <a:gd name="adj" fmla="val 1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sk-SK" sz="1400" kern="1200" dirty="0"/>
            <a:t>3. </a:t>
          </a:r>
          <a:r>
            <a:rPr lang="sk-SK" sz="1400" kern="1200" dirty="0" err="1"/>
            <a:t>Market</a:t>
          </a:r>
          <a:r>
            <a:rPr lang="sk-SK" sz="1400" kern="1200" dirty="0"/>
            <a:t> </a:t>
          </a:r>
          <a:r>
            <a:rPr lang="sk-SK" sz="1400" kern="1200" dirty="0" err="1"/>
            <a:t>Analysis</a:t>
          </a:r>
          <a:r>
            <a:rPr lang="sk-SK" sz="1400" kern="1200" dirty="0"/>
            <a:t> </a:t>
          </a:r>
          <a:r>
            <a:rPr lang="sk-SK" sz="1400" b="0" i="1" kern="1200" dirty="0"/>
            <a:t>(Hybrid </a:t>
          </a:r>
          <a:r>
            <a:rPr lang="sk-SK" sz="1400" b="0" i="1" kern="1200" dirty="0" err="1"/>
            <a:t>Training</a:t>
          </a:r>
          <a:r>
            <a:rPr lang="sk-SK" sz="1400" b="0" i="1" kern="1200" dirty="0"/>
            <a:t> · 9 December 2025)</a:t>
          </a:r>
          <a:endParaRPr lang="sk-SK" sz="1400" kern="1200" dirty="0"/>
        </a:p>
      </dsp:txBody>
      <dsp:txXfrm>
        <a:off x="5244049" y="3886137"/>
        <a:ext cx="1729397" cy="662880"/>
      </dsp:txXfrm>
    </dsp:sp>
    <dsp:sp modelId="{CC874EE6-2FF2-D247-917C-05EBD243F45F}">
      <dsp:nvSpPr>
        <dsp:cNvPr id="0" name=""/>
        <dsp:cNvSpPr/>
      </dsp:nvSpPr>
      <dsp:spPr>
        <a:xfrm>
          <a:off x="7211425" y="2499891"/>
          <a:ext cx="1991973" cy="164296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k-SK" sz="1200" b="0" i="0" kern="1200" dirty="0" err="1"/>
            <a:t>Legal</a:t>
          </a:r>
          <a:r>
            <a:rPr lang="sk-SK" sz="1200" b="0" i="0" kern="1200" dirty="0"/>
            <a:t> </a:t>
          </a:r>
          <a:r>
            <a:rPr lang="sk-SK" sz="1200" b="0" i="0" kern="1200" dirty="0" err="1"/>
            <a:t>basis</a:t>
          </a:r>
          <a:r>
            <a:rPr lang="sk-SK" sz="1200" b="0" i="0" kern="1200" dirty="0"/>
            <a:t>, </a:t>
          </a:r>
          <a:r>
            <a:rPr lang="sk-SK" sz="1200" b="0" i="0" kern="1200" dirty="0" err="1"/>
            <a:t>methods</a:t>
          </a:r>
          <a:r>
            <a:rPr lang="sk-SK" sz="1200" b="0" i="0" kern="1200" dirty="0"/>
            <a:t>, </a:t>
          </a:r>
          <a:r>
            <a:rPr lang="sk-SK" sz="1200" b="0" i="0" kern="1200" dirty="0" err="1"/>
            <a:t>formats</a:t>
          </a:r>
          <a:r>
            <a:rPr lang="sk-SK" sz="1200" b="0" i="0" kern="1200" dirty="0"/>
            <a:t> &amp; </a:t>
          </a:r>
          <a:r>
            <a:rPr lang="sk-SK" sz="1200" b="0" i="0" kern="1200" dirty="0" err="1"/>
            <a:t>best</a:t>
          </a:r>
          <a:r>
            <a:rPr lang="sk-SK" sz="1200" b="0" i="0" kern="1200" dirty="0"/>
            <a:t> </a:t>
          </a:r>
          <a:r>
            <a:rPr lang="sk-SK" sz="1200" b="0" i="0" kern="1200" dirty="0" err="1"/>
            <a:t>practices</a:t>
          </a:r>
          <a:endParaRPr lang="sk-SK" sz="1200" i="0" kern="1200" dirty="0"/>
        </a:p>
        <a:p>
          <a:pPr marL="114300" lvl="1" indent="-114300" algn="l" defTabSz="533400">
            <a:lnSpc>
              <a:spcPct val="90000"/>
            </a:lnSpc>
            <a:spcBef>
              <a:spcPct val="0"/>
            </a:spcBef>
            <a:spcAft>
              <a:spcPct val="15000"/>
            </a:spcAft>
            <a:buFont typeface="Arial" panose="020B0604020202020204" pitchFamily="34" charset="0"/>
            <a:buChar char="•"/>
          </a:pPr>
          <a:r>
            <a:rPr lang="sk-SK" sz="1200" i="0" kern="1200" dirty="0" err="1"/>
            <a:t>Equal</a:t>
          </a:r>
          <a:r>
            <a:rPr lang="sk-SK" sz="1200" i="0" kern="1200" dirty="0"/>
            <a:t> </a:t>
          </a:r>
          <a:r>
            <a:rPr lang="sk-SK" sz="1200" i="0" kern="1200" dirty="0" err="1"/>
            <a:t>treatment</a:t>
          </a:r>
          <a:r>
            <a:rPr lang="sk-SK" sz="1200" i="0" kern="1200" dirty="0"/>
            <a:t> and </a:t>
          </a:r>
          <a:r>
            <a:rPr lang="sk-SK" sz="1200" i="0" kern="1200" dirty="0" err="1"/>
            <a:t>documentation</a:t>
          </a:r>
          <a:r>
            <a:rPr lang="sk-SK" sz="1200" i="0" kern="1200" dirty="0"/>
            <a:t> are </a:t>
          </a:r>
          <a:r>
            <a:rPr lang="sk-SK" sz="1200" i="0" kern="1200" dirty="0" err="1"/>
            <a:t>non-negotiable</a:t>
          </a:r>
          <a:r>
            <a:rPr lang="sk-SK" sz="1200" i="0" kern="1200" dirty="0"/>
            <a:t>.</a:t>
          </a:r>
        </a:p>
      </dsp:txBody>
      <dsp:txXfrm>
        <a:off x="7249234" y="2889763"/>
        <a:ext cx="1916355" cy="1215280"/>
      </dsp:txXfrm>
    </dsp:sp>
    <dsp:sp modelId="{0E07BDE6-10CB-8049-80BC-B84572340389}">
      <dsp:nvSpPr>
        <dsp:cNvPr id="0" name=""/>
        <dsp:cNvSpPr/>
      </dsp:nvSpPr>
      <dsp:spPr>
        <a:xfrm>
          <a:off x="8278783" y="1664949"/>
          <a:ext cx="2361281" cy="2361281"/>
        </a:xfrm>
        <a:prstGeom prst="circularArrow">
          <a:avLst>
            <a:gd name="adj1" fmla="val 2203"/>
            <a:gd name="adj2" fmla="val 265192"/>
            <a:gd name="adj3" fmla="val 19559297"/>
            <a:gd name="adj4" fmla="val 12575511"/>
            <a:gd name="adj5" fmla="val 257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C495CF6-817C-A94E-957B-01F105B09955}">
      <dsp:nvSpPr>
        <dsp:cNvPr id="0" name=""/>
        <dsp:cNvSpPr/>
      </dsp:nvSpPr>
      <dsp:spPr>
        <a:xfrm>
          <a:off x="7596466" y="2290399"/>
          <a:ext cx="1770643" cy="704126"/>
        </a:xfrm>
        <a:prstGeom prst="roundRect">
          <a:avLst>
            <a:gd name="adj" fmla="val 10000"/>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sk-SK" sz="1400" kern="1200" dirty="0"/>
            <a:t>4. </a:t>
          </a:r>
          <a:r>
            <a:rPr lang="sk-SK" sz="1400" kern="1200" dirty="0" err="1"/>
            <a:t>Open</a:t>
          </a:r>
          <a:r>
            <a:rPr lang="sk-SK" sz="1400" kern="1200" dirty="0"/>
            <a:t> </a:t>
          </a:r>
          <a:r>
            <a:rPr lang="sk-SK" sz="1400" kern="1200" dirty="0" err="1"/>
            <a:t>Market</a:t>
          </a:r>
          <a:r>
            <a:rPr lang="sk-SK" sz="1400" kern="1200" dirty="0"/>
            <a:t> </a:t>
          </a:r>
          <a:r>
            <a:rPr lang="sk-SK" sz="1400" kern="1200" dirty="0" err="1"/>
            <a:t>Consultation</a:t>
          </a:r>
          <a:r>
            <a:rPr lang="sk-SK" sz="1400" kern="1200" dirty="0"/>
            <a:t> </a:t>
          </a:r>
          <a:r>
            <a:rPr lang="sk-SK" sz="1400" b="0" i="1" kern="1200" dirty="0"/>
            <a:t>(</a:t>
          </a:r>
          <a:r>
            <a:rPr lang="sk-SK" sz="1400" b="0" i="1" kern="1200" dirty="0" err="1"/>
            <a:t>Webinar</a:t>
          </a:r>
          <a:r>
            <a:rPr lang="sk-SK" sz="1400" b="0" i="1" kern="1200" dirty="0"/>
            <a:t>  24 </a:t>
          </a:r>
          <a:r>
            <a:rPr lang="sk-SK" sz="1400" b="0" i="1" kern="1200" dirty="0" err="1"/>
            <a:t>February</a:t>
          </a:r>
          <a:r>
            <a:rPr lang="sk-SK" sz="1400" b="0" i="1" kern="1200" dirty="0"/>
            <a:t> 2026)</a:t>
          </a:r>
          <a:endParaRPr lang="sk-SK" sz="1400" kern="1200" dirty="0"/>
        </a:p>
      </dsp:txBody>
      <dsp:txXfrm>
        <a:off x="7617089" y="2311022"/>
        <a:ext cx="1729397" cy="662880"/>
      </dsp:txXfrm>
    </dsp:sp>
    <dsp:sp modelId="{78D084EB-C086-1B46-B574-7566EDC9E20E}">
      <dsp:nvSpPr>
        <dsp:cNvPr id="0" name=""/>
        <dsp:cNvSpPr/>
      </dsp:nvSpPr>
      <dsp:spPr>
        <a:xfrm>
          <a:off x="9614844" y="2440826"/>
          <a:ext cx="1991973" cy="164296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sk-SK" sz="1100" kern="1200" dirty="0" err="1"/>
            <a:t>We</a:t>
          </a:r>
          <a:r>
            <a:rPr lang="sk-SK" sz="1100" kern="1200" dirty="0"/>
            <a:t> </a:t>
          </a:r>
          <a:r>
            <a:rPr lang="sk-SK" sz="1100" kern="1200" dirty="0" err="1"/>
            <a:t>worked</a:t>
          </a:r>
          <a:r>
            <a:rPr lang="sk-SK" sz="1100" kern="1200" dirty="0"/>
            <a:t> </a:t>
          </a:r>
          <a:r>
            <a:rPr lang="sk-SK" sz="1100" kern="1200" dirty="0" err="1"/>
            <a:t>through</a:t>
          </a:r>
          <a:r>
            <a:rPr lang="sk-SK" sz="1100" kern="1200" dirty="0"/>
            <a:t> </a:t>
          </a:r>
          <a:r>
            <a:rPr lang="sk-SK" sz="1100" kern="1200" dirty="0" err="1"/>
            <a:t>an</a:t>
          </a:r>
          <a:r>
            <a:rPr lang="sk-SK" sz="1100" kern="1200" dirty="0"/>
            <a:t> </a:t>
          </a:r>
          <a:r>
            <a:rPr lang="sk-SK" sz="1100" b="1" kern="1200" dirty="0"/>
            <a:t>OMC </a:t>
          </a:r>
          <a:r>
            <a:rPr lang="sk-SK" sz="1100" b="1" kern="1200" dirty="0" err="1"/>
            <a:t>exercise</a:t>
          </a:r>
          <a:r>
            <a:rPr lang="sk-SK" sz="1100" kern="1200" dirty="0"/>
            <a:t> </a:t>
          </a:r>
          <a:r>
            <a:rPr lang="sk-SK" sz="1100" kern="1200" dirty="0" err="1"/>
            <a:t>using</a:t>
          </a:r>
          <a:r>
            <a:rPr lang="sk-SK" sz="1100" kern="1200" dirty="0"/>
            <a:t> </a:t>
          </a:r>
          <a:r>
            <a:rPr lang="sk-SK" sz="1100" kern="1200" dirty="0" err="1"/>
            <a:t>real</a:t>
          </a:r>
          <a:r>
            <a:rPr lang="sk-SK" sz="1100" kern="1200" dirty="0"/>
            <a:t> BSO </a:t>
          </a:r>
          <a:r>
            <a:rPr lang="sk-SK" sz="1100" kern="1200" dirty="0" err="1"/>
            <a:t>procurement</a:t>
          </a:r>
          <a:r>
            <a:rPr lang="sk-SK" sz="1100" kern="1200" dirty="0"/>
            <a:t> </a:t>
          </a:r>
          <a:r>
            <a:rPr lang="sk-SK" sz="1100" kern="1200" dirty="0" err="1"/>
            <a:t>scenarios</a:t>
          </a:r>
          <a:endParaRPr lang="sk-SK" sz="1100" kern="1200" dirty="0"/>
        </a:p>
        <a:p>
          <a:pPr marL="57150" lvl="1" indent="-57150" algn="l" defTabSz="488950">
            <a:lnSpc>
              <a:spcPct val="90000"/>
            </a:lnSpc>
            <a:spcBef>
              <a:spcPct val="0"/>
            </a:spcBef>
            <a:spcAft>
              <a:spcPct val="15000"/>
            </a:spcAft>
            <a:buFont typeface="Arial" panose="020B0604020202020204" pitchFamily="34" charset="0"/>
            <a:buChar char="•"/>
          </a:pPr>
          <a:r>
            <a:rPr lang="sk-SK" sz="1100" kern="1200" dirty="0" err="1"/>
            <a:t>We</a:t>
          </a:r>
          <a:r>
            <a:rPr lang="sk-SK" sz="1100" kern="1200" dirty="0"/>
            <a:t> </a:t>
          </a:r>
          <a:r>
            <a:rPr lang="sk-SK" sz="1100" kern="1200" dirty="0" err="1"/>
            <a:t>then</a:t>
          </a:r>
          <a:r>
            <a:rPr lang="sk-SK" sz="1100" kern="1200" dirty="0"/>
            <a:t> </a:t>
          </a:r>
          <a:r>
            <a:rPr lang="sk-SK" sz="1100" kern="1200" dirty="0" err="1"/>
            <a:t>tackled</a:t>
          </a:r>
          <a:r>
            <a:rPr lang="sk-SK" sz="1100" kern="1200" dirty="0"/>
            <a:t> </a:t>
          </a:r>
          <a:r>
            <a:rPr lang="sk-SK" sz="1100" kern="1200" dirty="0" err="1"/>
            <a:t>the</a:t>
          </a:r>
          <a:r>
            <a:rPr lang="sk-SK" sz="1100" kern="1200" dirty="0"/>
            <a:t> </a:t>
          </a:r>
          <a:r>
            <a:rPr lang="sk-SK" sz="1100" b="1" kern="1200" dirty="0"/>
            <a:t>business </a:t>
          </a:r>
          <a:r>
            <a:rPr lang="sk-SK" sz="1100" b="1" kern="1200" dirty="0" err="1"/>
            <a:t>case</a:t>
          </a:r>
          <a:r>
            <a:rPr lang="sk-SK" sz="1100" kern="1200" dirty="0"/>
            <a:t> — </a:t>
          </a:r>
          <a:r>
            <a:rPr lang="sk-SK" sz="1100" kern="1200" dirty="0" err="1"/>
            <a:t>what</a:t>
          </a:r>
          <a:r>
            <a:rPr lang="sk-SK" sz="1100" kern="1200" dirty="0"/>
            <a:t> </a:t>
          </a:r>
          <a:r>
            <a:rPr lang="sk-SK" sz="1100" kern="1200" dirty="0" err="1"/>
            <a:t>does</a:t>
          </a:r>
          <a:r>
            <a:rPr lang="sk-SK" sz="1100" kern="1200" dirty="0"/>
            <a:t> </a:t>
          </a:r>
          <a:r>
            <a:rPr lang="sk-SK" sz="1100" kern="1200" dirty="0" err="1"/>
            <a:t>it</a:t>
          </a:r>
          <a:r>
            <a:rPr lang="sk-SK" sz="1100" kern="1200" dirty="0"/>
            <a:t> </a:t>
          </a:r>
          <a:r>
            <a:rPr lang="sk-SK" sz="1100" kern="1200" dirty="0" err="1"/>
            <a:t>take</a:t>
          </a:r>
          <a:r>
            <a:rPr lang="sk-SK" sz="1100" kern="1200" dirty="0"/>
            <a:t> to </a:t>
          </a:r>
          <a:r>
            <a:rPr lang="sk-SK" sz="1100" kern="1200" dirty="0" err="1"/>
            <a:t>justify</a:t>
          </a:r>
          <a:r>
            <a:rPr lang="sk-SK" sz="1100" kern="1200" dirty="0"/>
            <a:t> </a:t>
          </a:r>
          <a:r>
            <a:rPr lang="sk-SK" sz="1100" kern="1200" dirty="0" err="1"/>
            <a:t>innovation</a:t>
          </a:r>
          <a:r>
            <a:rPr lang="sk-SK" sz="1100" kern="1200" dirty="0"/>
            <a:t> </a:t>
          </a:r>
          <a:r>
            <a:rPr lang="sk-SK" sz="1100" kern="1200" dirty="0" err="1"/>
            <a:t>procurement</a:t>
          </a:r>
          <a:r>
            <a:rPr lang="sk-SK" sz="1100" kern="1200" dirty="0"/>
            <a:t> to management?</a:t>
          </a:r>
        </a:p>
      </dsp:txBody>
      <dsp:txXfrm>
        <a:off x="9652653" y="2478635"/>
        <a:ext cx="1916355" cy="1215280"/>
      </dsp:txXfrm>
    </dsp:sp>
    <dsp:sp modelId="{CD933D84-CD96-154B-A266-77349D92D7BA}">
      <dsp:nvSpPr>
        <dsp:cNvPr id="0" name=""/>
        <dsp:cNvSpPr/>
      </dsp:nvSpPr>
      <dsp:spPr>
        <a:xfrm>
          <a:off x="9985896" y="3979158"/>
          <a:ext cx="1770643" cy="704126"/>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sk-SK" sz="1400" kern="1200" dirty="0"/>
            <a:t>5. OMC &amp; Business </a:t>
          </a:r>
          <a:r>
            <a:rPr lang="sk-SK" sz="1400" kern="1200" dirty="0" err="1"/>
            <a:t>Case</a:t>
          </a:r>
          <a:r>
            <a:rPr lang="sk-SK" sz="1400" kern="1200" dirty="0"/>
            <a:t> </a:t>
          </a:r>
          <a:r>
            <a:rPr lang="sk-SK" sz="1400" kern="1200" dirty="0" err="1"/>
            <a:t>exercise</a:t>
          </a:r>
          <a:r>
            <a:rPr lang="sk-SK" sz="1400" kern="1200" dirty="0"/>
            <a:t> </a:t>
          </a:r>
          <a:r>
            <a:rPr lang="sk-SK" sz="1400" b="0" i="1" kern="1200" dirty="0" err="1"/>
            <a:t>Onsite</a:t>
          </a:r>
          <a:r>
            <a:rPr lang="sk-SK" sz="1400" b="0" i="1" kern="1200" dirty="0"/>
            <a:t> </a:t>
          </a:r>
          <a:r>
            <a:rPr lang="sk-SK" sz="1400" b="0" i="1" kern="1200" dirty="0" err="1"/>
            <a:t>Training</a:t>
          </a:r>
          <a:r>
            <a:rPr lang="sk-SK" sz="1400" b="0" i="1" kern="1200" dirty="0"/>
            <a:t> · 23 </a:t>
          </a:r>
          <a:r>
            <a:rPr lang="sk-SK" sz="1400" b="0" i="1" kern="1200" dirty="0" err="1"/>
            <a:t>March</a:t>
          </a:r>
          <a:r>
            <a:rPr lang="sk-SK" sz="1400" b="0" i="1" kern="1200" dirty="0"/>
            <a:t> 2026)</a:t>
          </a:r>
          <a:endParaRPr lang="sk-SK" sz="1400" kern="1200" dirty="0"/>
        </a:p>
      </dsp:txBody>
      <dsp:txXfrm>
        <a:off x="10006519" y="3999781"/>
        <a:ext cx="1729397" cy="6628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6494CC-CE05-42E2-A29D-7356513AE4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E728CCB-E912-4CEB-AE9C-0EFEE8EE00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84A956-FA50-4291-97C2-2CD5331B3C6F}" type="datetimeFigureOut">
              <a:rPr lang="en-ID" smtClean="0"/>
              <a:t>05/05/2026</a:t>
            </a:fld>
            <a:endParaRPr lang="en-ID"/>
          </a:p>
        </p:txBody>
      </p:sp>
      <p:sp>
        <p:nvSpPr>
          <p:cNvPr id="4" name="Footer Placeholder 3">
            <a:extLst>
              <a:ext uri="{FF2B5EF4-FFF2-40B4-BE49-F238E27FC236}">
                <a16:creationId xmlns:a16="http://schemas.microsoft.com/office/drawing/2014/main" id="{2E4E437D-360B-4CB9-8CD2-6691E53F96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C09DC5F-437A-4B1A-B06C-51FEDD3829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AC807A-E82B-4BDC-9121-653E8B523677}" type="slidenum">
              <a:rPr lang="en-ID" smtClean="0"/>
              <a:t>‹#›</a:t>
            </a:fld>
            <a:endParaRPr lang="en-ID"/>
          </a:p>
        </p:txBody>
      </p:sp>
    </p:spTree>
    <p:extLst>
      <p:ext uri="{BB962C8B-B14F-4D97-AF65-F5344CB8AC3E}">
        <p14:creationId xmlns:p14="http://schemas.microsoft.com/office/powerpoint/2010/main" val="2105329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C7DDF-95C2-41B2-A87F-5CBCFC40DBA3}" type="datetimeFigureOut">
              <a:rPr lang="en-ID" smtClean="0"/>
              <a:t>05/05/2026</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1D31E-0807-46A8-8B66-2D2AAFD96422}" type="slidenum">
              <a:rPr lang="en-ID" smtClean="0"/>
              <a:t>‹#›</a:t>
            </a:fld>
            <a:endParaRPr lang="en-ID"/>
          </a:p>
        </p:txBody>
      </p:sp>
    </p:spTree>
    <p:extLst>
      <p:ext uri="{BB962C8B-B14F-4D97-AF65-F5344CB8AC3E}">
        <p14:creationId xmlns:p14="http://schemas.microsoft.com/office/powerpoint/2010/main" val="2546578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sz="1200" dirty="0"/>
              <a:t>Let’s take a closer look at why innovation procurement is so important for Europe. </a:t>
            </a:r>
          </a:p>
          <a:p>
            <a:endParaRPr lang="en-US" sz="1200" dirty="0"/>
          </a:p>
          <a:p>
            <a:r>
              <a:rPr lang="en-US" sz="1200" u="sng" dirty="0"/>
              <a:t>Public procurement spending represents 17% of GDP in Europe</a:t>
            </a:r>
            <a:r>
              <a:rPr lang="en-US" sz="1200" dirty="0"/>
              <a:t>, when all types of public buyers: the classical public authorities, the utilities and the defense sector. Public procurement investments therefore have a really big impact on the ‘healthiness’ of the EU economy. As </a:t>
            </a:r>
            <a:r>
              <a:rPr lang="en-US" sz="1200" u="sng" dirty="0"/>
              <a:t>innovation procurement </a:t>
            </a:r>
            <a:r>
              <a:rPr lang="en-US" sz="1200" dirty="0"/>
              <a:t>is a driver for public sector modernization as well as industrial competitiveness, it is </a:t>
            </a:r>
            <a:r>
              <a:rPr lang="en-US" sz="1200" u="sng" dirty="0"/>
              <a:t>vital for economic growth</a:t>
            </a:r>
            <a:r>
              <a:rPr lang="en-US" sz="1200" dirty="0"/>
              <a:t>.</a:t>
            </a:r>
          </a:p>
          <a:p>
            <a:endParaRPr lang="en-US" sz="1200" dirty="0"/>
          </a:p>
          <a:p>
            <a:r>
              <a:rPr lang="en-US" sz="1200" u="sng" dirty="0"/>
              <a:t>But how well is Europe really leveraging innovation procurement </a:t>
            </a:r>
            <a:r>
              <a:rPr lang="en-US" sz="1200" dirty="0"/>
              <a:t>to drive forward economic growth, compared to other parts of the world like Asia and the United States?</a:t>
            </a:r>
          </a:p>
          <a:p>
            <a:r>
              <a:rPr lang="en-US" sz="1200" dirty="0"/>
              <a:t>EU wide benchmarking (study SMART 2016/0040) show that </a:t>
            </a:r>
            <a:r>
              <a:rPr lang="en-US" sz="1200" u="sng" dirty="0"/>
              <a:t>innovation procurement investments in Europe are</a:t>
            </a:r>
            <a:r>
              <a:rPr lang="en-US" sz="1200" dirty="0"/>
              <a:t> 10% of total public procurement investments. This is </a:t>
            </a:r>
            <a:r>
              <a:rPr lang="en-US" sz="1200" u="sng" dirty="0"/>
              <a:t>2 times lower than in the US and in South Korea</a:t>
            </a:r>
            <a:r>
              <a:rPr lang="en-US" sz="1200" dirty="0"/>
              <a:t> (who invest every year respectively 20% and 25% of their total public procurement spending in innovation procurement).</a:t>
            </a:r>
          </a:p>
          <a:p>
            <a:endParaRPr lang="en-US" sz="1200" dirty="0"/>
          </a:p>
          <a:p>
            <a:r>
              <a:rPr lang="en-US" sz="1200" u="sng" dirty="0"/>
              <a:t>Underinvestment is the biggest in R&amp;D procurements</a:t>
            </a:r>
            <a:r>
              <a:rPr lang="en-US" sz="1200" dirty="0"/>
              <a:t>: Europe invests 0,5% its total public procurement in R&amp;D procurement, while the US and South Korea respectively 3% and 5%. Europe is thus underusing public procurement to prepare itself for challenges of the future.</a:t>
            </a:r>
          </a:p>
          <a:p>
            <a:r>
              <a:rPr lang="en-US" sz="1200" dirty="0"/>
              <a:t>The average European public procurement </a:t>
            </a:r>
            <a:r>
              <a:rPr lang="en-US" sz="1200" u="sng" dirty="0"/>
              <a:t>investments in the adoption of digital solutions are also 3 times less</a:t>
            </a:r>
            <a:r>
              <a:rPr lang="en-US" sz="1200" dirty="0"/>
              <a:t> (3,5% of total public procurement) than in leading economies (10%).</a:t>
            </a:r>
          </a:p>
          <a:p>
            <a:endParaRPr lang="en-US" sz="1200" dirty="0"/>
          </a:p>
          <a:p>
            <a:r>
              <a:rPr lang="en-US" sz="1200" dirty="0"/>
              <a:t>There is thus a clear </a:t>
            </a:r>
            <a:r>
              <a:rPr lang="en-US" sz="1200" u="sng" dirty="0"/>
              <a:t>need to mainstream innovation procurement across Europe</a:t>
            </a:r>
            <a:r>
              <a:rPr lang="en-US" sz="1200" dirty="0"/>
              <a:t> to strengthen Europe’s competitiveness and to boost economic recovery while increasing the resilience in the supply chain and reinforcing EU strategic autonomy.</a:t>
            </a:r>
            <a:endParaRPr lang="en-GB" sz="1200" dirty="0"/>
          </a:p>
          <a:p>
            <a:endParaRPr lang="sk-SK" dirty="0"/>
          </a:p>
        </p:txBody>
      </p:sp>
      <p:sp>
        <p:nvSpPr>
          <p:cNvPr id="4" name="Zástupný objekt pre číslo snímky 3"/>
          <p:cNvSpPr>
            <a:spLocks noGrp="1"/>
          </p:cNvSpPr>
          <p:nvPr>
            <p:ph type="sldNum" sz="quarter" idx="5"/>
          </p:nvPr>
        </p:nvSpPr>
        <p:spPr/>
        <p:txBody>
          <a:bodyPr/>
          <a:lstStyle/>
          <a:p>
            <a:fld id="{2251D31E-0807-46A8-8B66-2D2AAFD96422}" type="slidenum">
              <a:rPr lang="en-ID" smtClean="0"/>
              <a:t>11</a:t>
            </a:fld>
            <a:endParaRPr lang="en-ID"/>
          </a:p>
        </p:txBody>
      </p:sp>
    </p:spTree>
    <p:extLst>
      <p:ext uri="{BB962C8B-B14F-4D97-AF65-F5344CB8AC3E}">
        <p14:creationId xmlns:p14="http://schemas.microsoft.com/office/powerpoint/2010/main" val="163749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67868-8B6C-0932-3B84-047CEB4FA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D2E42-0B21-34D6-C204-4E2C9BEF9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F08A9-4174-E3C1-3E68-AB7DD7DF272D}"/>
              </a:ext>
            </a:extLst>
          </p:cNvPr>
          <p:cNvSpPr>
            <a:spLocks noGrp="1"/>
          </p:cNvSpPr>
          <p:nvPr>
            <p:ph type="body" idx="1"/>
          </p:nvPr>
        </p:nvSpPr>
        <p:spPr/>
        <p:txBody>
          <a:bodyPr/>
          <a:lstStyle/>
          <a:p>
            <a:r>
              <a:rPr lang="en-US" dirty="0"/>
              <a:t>Why the Q4 and no other magnets</a:t>
            </a:r>
          </a:p>
          <a:p>
            <a:r>
              <a:rPr lang="en-US" dirty="0"/>
              <a:t>Why HL-LHC took this decision</a:t>
            </a:r>
          </a:p>
          <a:p>
            <a:r>
              <a:rPr lang="en-US" dirty="0"/>
              <a:t>Importance of the support of the DG</a:t>
            </a:r>
            <a:endParaRPr lang="en-GB" dirty="0"/>
          </a:p>
        </p:txBody>
      </p:sp>
      <p:sp>
        <p:nvSpPr>
          <p:cNvPr id="4" name="Slide Number Placeholder 3">
            <a:extLst>
              <a:ext uri="{FF2B5EF4-FFF2-40B4-BE49-F238E27FC236}">
                <a16:creationId xmlns:a16="http://schemas.microsoft.com/office/drawing/2014/main" id="{F963484C-CE15-EE16-D0BF-0FDF9DAAC833}"/>
              </a:ext>
            </a:extLst>
          </p:cNvPr>
          <p:cNvSpPr>
            <a:spLocks noGrp="1"/>
          </p:cNvSpPr>
          <p:nvPr>
            <p:ph type="sldNum" sz="quarter" idx="5"/>
          </p:nvPr>
        </p:nvSpPr>
        <p:spPr/>
        <p:txBody>
          <a:bodyPr/>
          <a:lstStyle/>
          <a:p>
            <a:fld id="{8CB0EE9E-52B8-AA4F-8DD5-ED0FB4E5CBCC}" type="slidenum">
              <a:rPr lang="en-US" smtClean="0"/>
              <a:t>18</a:t>
            </a:fld>
            <a:endParaRPr lang="en-US"/>
          </a:p>
        </p:txBody>
      </p:sp>
    </p:spTree>
    <p:extLst>
      <p:ext uri="{BB962C8B-B14F-4D97-AF65-F5344CB8AC3E}">
        <p14:creationId xmlns:p14="http://schemas.microsoft.com/office/powerpoint/2010/main" val="328189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4312E-803F-0E9B-A6CD-978149971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6E0AA-5A5F-9BD1-200F-F6F2F2CDE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6D8CE-5D8A-47F7-DEFF-45D7379F2209}"/>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5785AF79-D085-3D94-BAC5-4CF0B63CBB56}"/>
              </a:ext>
            </a:extLst>
          </p:cNvPr>
          <p:cNvSpPr>
            <a:spLocks noGrp="1"/>
          </p:cNvSpPr>
          <p:nvPr>
            <p:ph type="sldNum" sz="quarter" idx="5"/>
          </p:nvPr>
        </p:nvSpPr>
        <p:spPr/>
        <p:txBody>
          <a:bodyPr/>
          <a:lstStyle/>
          <a:p>
            <a:fld id="{2251D31E-0807-46A8-8B66-2D2AAFD96422}" type="slidenum">
              <a:rPr lang="en-ID" smtClean="0"/>
              <a:t>21</a:t>
            </a:fld>
            <a:endParaRPr lang="en-ID"/>
          </a:p>
        </p:txBody>
      </p:sp>
    </p:spTree>
    <p:extLst>
      <p:ext uri="{BB962C8B-B14F-4D97-AF65-F5344CB8AC3E}">
        <p14:creationId xmlns:p14="http://schemas.microsoft.com/office/powerpoint/2010/main" val="194482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11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chemeClr val="tx2">
                    <a:lumMod val="50000"/>
                  </a:schemeClr>
                </a:solidFill>
              </a:defRPr>
            </a:lvl1pPr>
            <a:lvl2pPr marL="628650" indent="-261938">
              <a:buFont typeface="Arial" panose="020B0604020202020204" pitchFamily="34" charset="0"/>
              <a:buChar char="•"/>
              <a:tabLst/>
              <a:defRPr sz="1800">
                <a:solidFill>
                  <a:schemeClr val="tx2">
                    <a:lumMod val="50000"/>
                  </a:schemeClr>
                </a:solidFill>
              </a:defRPr>
            </a:lvl2pPr>
            <a:lvl3pPr marL="889000" indent="-260350">
              <a:buSzPct val="100000"/>
              <a:buFont typeface="Arial" panose="020B0604020202020204" pitchFamily="34" charset="0"/>
              <a:buChar char="•"/>
              <a:tabLst/>
              <a:defRPr sz="1800">
                <a:solidFill>
                  <a:schemeClr val="tx2">
                    <a:lumMod val="50000"/>
                  </a:schemeClr>
                </a:solidFill>
              </a:defRPr>
            </a:lvl3pPr>
            <a:lvl4pPr marL="1209675" indent="-269875">
              <a:buSzPct val="100000"/>
              <a:buFont typeface="Arial" panose="020B0604020202020204" pitchFamily="34" charset="0"/>
              <a:buChar char="•"/>
              <a:tabLst/>
              <a:defRPr sz="1600">
                <a:solidFill>
                  <a:schemeClr val="tx2">
                    <a:lumMod val="50000"/>
                  </a:schemeClr>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9F85E773-C6A3-4B1F-99B5-A938FC81CF90}" type="datetime1">
              <a:rPr lang="en-GB" smtClean="0"/>
              <a:t>05/05/2026</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s-ES"/>
              <a:t>Isabel Bejar Alonso - Quaco Team</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98694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2F8F7083-D188-D543-8008-F25F138E955C}"/>
              </a:ext>
            </a:extLst>
          </p:cNvPr>
          <p:cNvSpPr>
            <a:spLocks noGrp="1"/>
          </p:cNvSpPr>
          <p:nvPr>
            <p:ph type="dt" sz="half" idx="10"/>
          </p:nvPr>
        </p:nvSpPr>
        <p:spPr/>
        <p:txBody>
          <a:bodyPr/>
          <a:lstStyle/>
          <a:p>
            <a:fld id="{8FBA35F7-E3BC-495E-A4B0-B4F58E71A8DE}" type="datetime1">
              <a:rPr lang="en-GB" smtClean="0"/>
              <a:t>05/05/2026</a:t>
            </a:fld>
            <a:endParaRPr lang="en-US" dirty="0"/>
          </a:p>
        </p:txBody>
      </p:sp>
      <p:sp>
        <p:nvSpPr>
          <p:cNvPr id="7" name="Footer Placeholder 6">
            <a:extLst>
              <a:ext uri="{FF2B5EF4-FFF2-40B4-BE49-F238E27FC236}">
                <a16:creationId xmlns:a16="http://schemas.microsoft.com/office/drawing/2014/main" id="{DA980EB7-C2CB-9D4D-8C5E-3EB093178EB7}"/>
              </a:ext>
            </a:extLst>
          </p:cNvPr>
          <p:cNvSpPr>
            <a:spLocks noGrp="1"/>
          </p:cNvSpPr>
          <p:nvPr>
            <p:ph type="ftr" sz="quarter" idx="11"/>
          </p:nvPr>
        </p:nvSpPr>
        <p:spPr/>
        <p:txBody>
          <a:bodyPr/>
          <a:lstStyle/>
          <a:p>
            <a:r>
              <a:rPr lang="es-ES"/>
              <a:t>Isabel Bejar Alonso - Quaco Team</a:t>
            </a:r>
            <a:endParaRPr lang="en-US" dirty="0"/>
          </a:p>
        </p:txBody>
      </p:sp>
      <p:sp>
        <p:nvSpPr>
          <p:cNvPr id="8" name="Slide Number Placeholder 7">
            <a:extLst>
              <a:ext uri="{FF2B5EF4-FFF2-40B4-BE49-F238E27FC236}">
                <a16:creationId xmlns:a16="http://schemas.microsoft.com/office/drawing/2014/main" id="{2F74050C-1801-2345-9DC3-F06B163A28D3}"/>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40564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52471" y="1326332"/>
            <a:ext cx="6290159" cy="4205336"/>
          </a:xfrm>
        </p:spPr>
        <p:txBody>
          <a:bodyPr/>
          <a:lstStyle/>
          <a:p>
            <a:endParaRPr lang="en-US"/>
          </a:p>
        </p:txBody>
      </p:sp>
    </p:spTree>
    <p:extLst>
      <p:ext uri="{BB962C8B-B14F-4D97-AF65-F5344CB8AC3E}">
        <p14:creationId xmlns:p14="http://schemas.microsoft.com/office/powerpoint/2010/main" val="3013914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00725D6-EE25-4890-8F3B-83B15A524C5F}"/>
              </a:ext>
            </a:extLst>
          </p:cNvPr>
          <p:cNvSpPr>
            <a:spLocks noGrp="1"/>
          </p:cNvSpPr>
          <p:nvPr>
            <p:ph type="pic" sz="quarter" idx="10"/>
          </p:nvPr>
        </p:nvSpPr>
        <p:spPr>
          <a:xfrm>
            <a:off x="5067300" y="0"/>
            <a:ext cx="4171950" cy="6858000"/>
          </a:xfrm>
        </p:spPr>
        <p:txBody>
          <a:bodyPr/>
          <a:lstStyle/>
          <a:p>
            <a:endParaRPr lang="en-ID"/>
          </a:p>
        </p:txBody>
      </p:sp>
    </p:spTree>
    <p:extLst>
      <p:ext uri="{BB962C8B-B14F-4D97-AF65-F5344CB8AC3E}">
        <p14:creationId xmlns:p14="http://schemas.microsoft.com/office/powerpoint/2010/main" val="73114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6F2DD9E-948C-4067-8920-8279A344AB65}"/>
              </a:ext>
            </a:extLst>
          </p:cNvPr>
          <p:cNvSpPr>
            <a:spLocks noGrp="1"/>
          </p:cNvSpPr>
          <p:nvPr>
            <p:ph type="pic" sz="quarter" idx="10"/>
          </p:nvPr>
        </p:nvSpPr>
        <p:spPr>
          <a:xfrm>
            <a:off x="1057729" y="1651000"/>
            <a:ext cx="6769100" cy="5207000"/>
          </a:xfrm>
        </p:spPr>
        <p:txBody>
          <a:bodyPr/>
          <a:lstStyle/>
          <a:p>
            <a:endParaRPr lang="en-ID"/>
          </a:p>
        </p:txBody>
      </p:sp>
    </p:spTree>
    <p:extLst>
      <p:ext uri="{BB962C8B-B14F-4D97-AF65-F5344CB8AC3E}">
        <p14:creationId xmlns:p14="http://schemas.microsoft.com/office/powerpoint/2010/main" val="88688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190A534-905D-4119-90ED-07427FBE41DA}"/>
              </a:ext>
            </a:extLst>
          </p:cNvPr>
          <p:cNvSpPr>
            <a:spLocks noGrp="1"/>
          </p:cNvSpPr>
          <p:nvPr>
            <p:ph type="pic" sz="quarter" idx="10"/>
          </p:nvPr>
        </p:nvSpPr>
        <p:spPr>
          <a:xfrm>
            <a:off x="0" y="0"/>
            <a:ext cx="6096000" cy="6858000"/>
          </a:xfrm>
        </p:spPr>
        <p:txBody>
          <a:bodyPr/>
          <a:lstStyle/>
          <a:p>
            <a:endParaRPr lang="en-ID"/>
          </a:p>
        </p:txBody>
      </p:sp>
    </p:spTree>
    <p:extLst>
      <p:ext uri="{BB962C8B-B14F-4D97-AF65-F5344CB8AC3E}">
        <p14:creationId xmlns:p14="http://schemas.microsoft.com/office/powerpoint/2010/main" val="429047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B4D4-262E-3AA8-5FF9-0E294C15A2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7500AC44-CC22-2E6E-0A7B-B3900F8901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4E69F3F2-294A-DE08-76F8-6004402F8B36}"/>
              </a:ext>
            </a:extLst>
          </p:cNvPr>
          <p:cNvSpPr>
            <a:spLocks noGrp="1"/>
          </p:cNvSpPr>
          <p:nvPr>
            <p:ph type="dt" sz="half" idx="10"/>
          </p:nvPr>
        </p:nvSpPr>
        <p:spPr/>
        <p:txBody>
          <a:bodyPr/>
          <a:lstStyle/>
          <a:p>
            <a:fld id="{7860F83F-5AAF-4BBA-BC8D-6B716C5258B6}" type="datetimeFigureOut">
              <a:rPr lang="da-DK" smtClean="0"/>
              <a:t>05-05-2026</a:t>
            </a:fld>
            <a:endParaRPr lang="da-DK"/>
          </a:p>
        </p:txBody>
      </p:sp>
      <p:sp>
        <p:nvSpPr>
          <p:cNvPr id="5" name="Footer Placeholder 4">
            <a:extLst>
              <a:ext uri="{FF2B5EF4-FFF2-40B4-BE49-F238E27FC236}">
                <a16:creationId xmlns:a16="http://schemas.microsoft.com/office/drawing/2014/main" id="{88EF03F0-CBEE-1D32-56DC-775158A3816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14502C2-9CAF-4B0B-E024-8FEF57A9C34D}"/>
              </a:ext>
            </a:extLst>
          </p:cNvPr>
          <p:cNvSpPr>
            <a:spLocks noGrp="1"/>
          </p:cNvSpPr>
          <p:nvPr>
            <p:ph type="sldNum" sz="quarter" idx="12"/>
          </p:nvPr>
        </p:nvSpPr>
        <p:spPr/>
        <p:txBody>
          <a:bodyPr/>
          <a:lstStyle/>
          <a:p>
            <a:fld id="{0AC13394-4A8B-4FD6-9BC7-12C197A55D1B}" type="slidenum">
              <a:rPr lang="da-DK" smtClean="0"/>
              <a:t>‹#›</a:t>
            </a:fld>
            <a:endParaRPr lang="da-DK"/>
          </a:p>
        </p:txBody>
      </p:sp>
    </p:spTree>
    <p:extLst>
      <p:ext uri="{BB962C8B-B14F-4D97-AF65-F5344CB8AC3E}">
        <p14:creationId xmlns:p14="http://schemas.microsoft.com/office/powerpoint/2010/main" val="321362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ECDBE86-640C-4C83-ACA4-4EC3B5DF1F08}"/>
              </a:ext>
            </a:extLst>
          </p:cNvPr>
          <p:cNvSpPr>
            <a:spLocks noGrp="1"/>
          </p:cNvSpPr>
          <p:nvPr>
            <p:ph type="pic" sz="quarter" idx="10"/>
          </p:nvPr>
        </p:nvSpPr>
        <p:spPr>
          <a:xfrm>
            <a:off x="723900" y="1104900"/>
            <a:ext cx="4648200" cy="4648200"/>
          </a:xfrm>
        </p:spPr>
        <p:txBody>
          <a:bodyPr/>
          <a:lstStyle/>
          <a:p>
            <a:endParaRPr lang="en-ID"/>
          </a:p>
        </p:txBody>
      </p:sp>
    </p:spTree>
    <p:extLst>
      <p:ext uri="{BB962C8B-B14F-4D97-AF65-F5344CB8AC3E}">
        <p14:creationId xmlns:p14="http://schemas.microsoft.com/office/powerpoint/2010/main" val="2016990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5BB0667-15B0-4BF1-B3FE-A1EBFA67099B}"/>
              </a:ext>
            </a:extLst>
          </p:cNvPr>
          <p:cNvSpPr>
            <a:spLocks noGrp="1"/>
          </p:cNvSpPr>
          <p:nvPr>
            <p:ph type="pic" sz="quarter" idx="10"/>
          </p:nvPr>
        </p:nvSpPr>
        <p:spPr>
          <a:xfrm>
            <a:off x="1466850" y="1109661"/>
            <a:ext cx="3162300" cy="4638675"/>
          </a:xfrm>
        </p:spPr>
        <p:txBody>
          <a:bodyPr/>
          <a:lstStyle/>
          <a:p>
            <a:endParaRPr lang="en-ID"/>
          </a:p>
        </p:txBody>
      </p:sp>
    </p:spTree>
    <p:extLst>
      <p:ext uri="{BB962C8B-B14F-4D97-AF65-F5344CB8AC3E}">
        <p14:creationId xmlns:p14="http://schemas.microsoft.com/office/powerpoint/2010/main" val="1303124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A7FB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5/5/2026</a:t>
            </a:fld>
            <a:endParaRPr lang="en-US"/>
          </a:p>
        </p:txBody>
      </p:sp>
      <p:sp>
        <p:nvSpPr>
          <p:cNvPr id="6" name="Holder 6"/>
          <p:cNvSpPr>
            <a:spLocks noGrp="1"/>
          </p:cNvSpPr>
          <p:nvPr>
            <p:ph type="sldNum" sz="quarter" idx="7"/>
          </p:nvPr>
        </p:nvSpPr>
        <p:spPr/>
        <p:txBody>
          <a:bodyPr lIns="0" tIns="0" rIns="0" bIns="0"/>
          <a:lstStyle>
            <a:lvl1pPr>
              <a:defRPr sz="1200" b="0" i="0">
                <a:solidFill>
                  <a:srgbClr val="E7E6E6"/>
                </a:solidFill>
                <a:latin typeface="Calibri"/>
                <a:cs typeface="Calibri"/>
              </a:defRPr>
            </a:lvl1pPr>
          </a:lstStyle>
          <a:p>
            <a:pPr marL="114935">
              <a:lnSpc>
                <a:spcPts val="1240"/>
              </a:lnSpc>
            </a:pPr>
            <a:fld id="{81D60167-4931-47E6-BA6A-407CBD079E47}" type="slidenum">
              <a:rPr spc="-50" dirty="0"/>
              <a:t>‹#›</a:t>
            </a:fld>
            <a:endParaRPr spc="-50" dirty="0"/>
          </a:p>
        </p:txBody>
      </p:sp>
    </p:spTree>
    <p:extLst>
      <p:ext uri="{BB962C8B-B14F-4D97-AF65-F5344CB8AC3E}">
        <p14:creationId xmlns:p14="http://schemas.microsoft.com/office/powerpoint/2010/main" val="411891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0F588-4679-4F3E-9C82-11C56F6F98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32D805F-87CF-4ECC-8502-60E3214096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pic>
        <p:nvPicPr>
          <p:cNvPr id="7" name="Εικόνα 34">
            <a:extLst>
              <a:ext uri="{FF2B5EF4-FFF2-40B4-BE49-F238E27FC236}">
                <a16:creationId xmlns:a16="http://schemas.microsoft.com/office/drawing/2014/main" id="{78863A70-719E-B0D1-6507-54A0674F635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8200" y="6388582"/>
            <a:ext cx="1055269" cy="221607"/>
          </a:xfrm>
          <a:prstGeom prst="rect">
            <a:avLst/>
          </a:prstGeom>
        </p:spPr>
      </p:pic>
      <p:sp>
        <p:nvSpPr>
          <p:cNvPr id="8" name="TextBox 6">
            <a:extLst>
              <a:ext uri="{FF2B5EF4-FFF2-40B4-BE49-F238E27FC236}">
                <a16:creationId xmlns:a16="http://schemas.microsoft.com/office/drawing/2014/main" id="{C5683B16-2CAF-117D-11FB-42D3B53A37EB}"/>
              </a:ext>
            </a:extLst>
          </p:cNvPr>
          <p:cNvSpPr txBox="1"/>
          <p:nvPr userDrawn="1"/>
        </p:nvSpPr>
        <p:spPr>
          <a:xfrm>
            <a:off x="1893469" y="6284761"/>
            <a:ext cx="2533272" cy="369332"/>
          </a:xfrm>
          <a:prstGeom prst="rect">
            <a:avLst/>
          </a:prstGeom>
          <a:noFill/>
        </p:spPr>
        <p:txBody>
          <a:bodyPr wrap="square" rtlCol="0">
            <a:spAutoFit/>
          </a:bodyPr>
          <a:lstStyle/>
          <a:p>
            <a:pPr>
              <a:lnSpc>
                <a:spcPct val="100000"/>
              </a:lnSpc>
            </a:pPr>
            <a:endParaRPr lang="en-US" sz="450" kern="1200" spc="0" baseline="0">
              <a:solidFill>
                <a:srgbClr val="77797C"/>
              </a:solidFill>
              <a:latin typeface="Arial" panose="020B0604020202020204" pitchFamily="34" charset="0"/>
              <a:ea typeface="Roboto Light" panose="02000000000000000000" pitchFamily="2" charset="0"/>
              <a:cs typeface="Arial" panose="020B0604020202020204" pitchFamily="34" charset="0"/>
            </a:endParaRPr>
          </a:p>
          <a:p>
            <a:pPr>
              <a:lnSpc>
                <a:spcPct val="100000"/>
              </a:lnSpc>
            </a:pPr>
            <a:r>
              <a:rPr lang="en-US" sz="450" kern="1200" spc="0" baseline="0">
                <a:solidFill>
                  <a:srgbClr val="77797C"/>
                </a:solidFill>
                <a:latin typeface="Arial" panose="020B0604020202020204" pitchFamily="34" charset="0"/>
                <a:ea typeface="Roboto Light" panose="02000000000000000000" pitchFamily="2" charset="0"/>
                <a:cs typeface="Arial" panose="020B0604020202020204" pitchFamily="34" charset="0"/>
              </a:rPr>
              <a:t>Funded by the European Union. Views and opinions expressed are however those of the author(s) only and do not necessarily reflect those of the European Union or EISMEA. Neither the European Union nor the granting authority can be held responsible for them.</a:t>
            </a:r>
            <a:endParaRPr lang="en-GB" sz="450" kern="1200" spc="0" baseline="0">
              <a:solidFill>
                <a:srgbClr val="77797C"/>
              </a:solidFill>
              <a:latin typeface="Arial" panose="020B0604020202020204" pitchFamily="34" charset="0"/>
              <a:ea typeface="Roboto Light" panose="02000000000000000000" pitchFamily="2" charset="0"/>
              <a:cs typeface="Arial" panose="020B0604020202020204" pitchFamily="34" charset="0"/>
            </a:endParaRPr>
          </a:p>
        </p:txBody>
      </p:sp>
      <p:pic>
        <p:nvPicPr>
          <p:cNvPr id="4" name="Obrázok 3">
            <a:extLst>
              <a:ext uri="{FF2B5EF4-FFF2-40B4-BE49-F238E27FC236}">
                <a16:creationId xmlns:a16="http://schemas.microsoft.com/office/drawing/2014/main" id="{EA0B95FA-D2E1-CFCE-F937-828AF88F44E5}"/>
              </a:ext>
            </a:extLst>
          </p:cNvPr>
          <p:cNvPicPr>
            <a:picLocks noChangeAspect="1"/>
          </p:cNvPicPr>
          <p:nvPr userDrawn="1"/>
        </p:nvPicPr>
        <p:blipFill rotWithShape="1">
          <a:blip r:embed="rId14">
            <a:duotone>
              <a:prstClr val="black"/>
              <a:schemeClr val="bg1">
                <a:lumMod val="65000"/>
                <a:tint val="45000"/>
                <a:satMod val="400000"/>
              </a:schemeClr>
            </a:duotone>
            <a:extLst>
              <a:ext uri="{28A0092B-C50C-407E-A947-70E740481C1C}">
                <a14:useLocalDpi xmlns:a14="http://schemas.microsoft.com/office/drawing/2010/main" val="0"/>
              </a:ext>
            </a:extLst>
          </a:blip>
          <a:srcRect l="29461" t="13766" r="30100" b="14892"/>
          <a:stretch/>
        </p:blipFill>
        <p:spPr>
          <a:xfrm>
            <a:off x="7261761" y="1965365"/>
            <a:ext cx="4930240" cy="4892635"/>
          </a:xfrm>
          <a:prstGeom prst="rect">
            <a:avLst/>
          </a:prstGeom>
        </p:spPr>
      </p:pic>
      <p:pic>
        <p:nvPicPr>
          <p:cNvPr id="5" name="Obrázok 4">
            <a:extLst>
              <a:ext uri="{FF2B5EF4-FFF2-40B4-BE49-F238E27FC236}">
                <a16:creationId xmlns:a16="http://schemas.microsoft.com/office/drawing/2014/main" id="{3BAD8158-B6FE-351A-580E-C2B2B7AB900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87354" y="6146551"/>
            <a:ext cx="1195754" cy="672612"/>
          </a:xfrm>
          <a:prstGeom prst="rect">
            <a:avLst/>
          </a:prstGeom>
        </p:spPr>
      </p:pic>
    </p:spTree>
    <p:extLst>
      <p:ext uri="{BB962C8B-B14F-4D97-AF65-F5344CB8AC3E}">
        <p14:creationId xmlns:p14="http://schemas.microsoft.com/office/powerpoint/2010/main" val="21685724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9" r:id="rId4"/>
    <p:sldLayoutId id="2147483664"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c.europa.eu/newsroom/dae/document.cfm?doc_id=69920" TargetMode="External"/><Relationship Id="rId4" Type="http://schemas.openxmlformats.org/officeDocument/2006/relationships/hyperlink" Target="https://digital-strategy.ec.europa.eu/en/news/final-report-available-benchmarking-innovation-procurement-investments-and-policy-frameworks-acros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digital-strategy.ec.europa.eu/en/library/innovation-procurement-power-public-purse" TargetMode="External"/><Relationship Id="rId2" Type="http://schemas.openxmlformats.org/officeDocument/2006/relationships/hyperlink" Target="https://digital-strategy.ec.europa.eu/en/news/impacts-eu-funded-pre-commercial-procureme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inprocap-procurement.e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FD29AA4-FF30-4C65-BEB8-D921F29EDF94}"/>
              </a:ext>
            </a:extLst>
          </p:cNvPr>
          <p:cNvSpPr/>
          <p:nvPr/>
        </p:nvSpPr>
        <p:spPr>
          <a:xfrm>
            <a:off x="0" y="3086348"/>
            <a:ext cx="1793869" cy="3771652"/>
          </a:xfrm>
          <a:prstGeom prst="rect">
            <a:avLst/>
          </a:prstGeom>
          <a:solidFill>
            <a:srgbClr val="A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B95724A0-0AC2-4AFF-A8A2-8E824338F0BA}"/>
              </a:ext>
            </a:extLst>
          </p:cNvPr>
          <p:cNvSpPr/>
          <p:nvPr/>
        </p:nvSpPr>
        <p:spPr>
          <a:xfrm>
            <a:off x="7615572" y="2189743"/>
            <a:ext cx="4014453" cy="4124206"/>
          </a:xfrm>
          <a:prstGeom prst="rect">
            <a:avLst/>
          </a:prstGeom>
        </p:spPr>
        <p:txBody>
          <a:bodyPr wrap="square">
            <a:spAutoFit/>
          </a:bodyPr>
          <a:lstStyle/>
          <a:p>
            <a:r>
              <a:rPr lang="sk-SK" sz="4000" b="1" kern="1700" dirty="0" err="1">
                <a:ln w="0"/>
                <a:latin typeface="+mj-lt"/>
                <a:ea typeface="Roboto Slab" pitchFamily="2" charset="0"/>
                <a:cs typeface="Lato Heavy" panose="020F0502020204030203" pitchFamily="34" charset="0"/>
              </a:rPr>
              <a:t>What</a:t>
            </a:r>
            <a:r>
              <a:rPr lang="sk-SK" sz="4000" b="1" kern="1700" dirty="0">
                <a:ln w="0"/>
                <a:latin typeface="+mj-lt"/>
                <a:ea typeface="Roboto Slab" pitchFamily="2" charset="0"/>
                <a:cs typeface="Lato Heavy" panose="020F0502020204030203" pitchFamily="34" charset="0"/>
              </a:rPr>
              <a:t> </a:t>
            </a:r>
            <a:r>
              <a:rPr lang="sk-SK" sz="4000" b="1" kern="1700" dirty="0" err="1">
                <a:ln w="0"/>
                <a:latin typeface="+mj-lt"/>
                <a:ea typeface="Roboto Slab" pitchFamily="2" charset="0"/>
                <a:cs typeface="Lato Heavy" panose="020F0502020204030203" pitchFamily="34" charset="0"/>
              </a:rPr>
              <a:t>is</a:t>
            </a:r>
            <a:r>
              <a:rPr lang="sk-SK" sz="4000" b="1" kern="1700" dirty="0">
                <a:ln w="0"/>
                <a:latin typeface="+mj-lt"/>
                <a:ea typeface="Roboto Slab" pitchFamily="2" charset="0"/>
                <a:cs typeface="Lato Heavy" panose="020F0502020204030203" pitchFamily="34" charset="0"/>
              </a:rPr>
              <a:t> </a:t>
            </a:r>
            <a:r>
              <a:rPr lang="sk-SK" sz="4000" b="1" kern="1700" dirty="0" err="1">
                <a:ln w="0"/>
                <a:latin typeface="+mj-lt"/>
                <a:ea typeface="Roboto Slab" pitchFamily="2" charset="0"/>
                <a:cs typeface="Lato Heavy" panose="020F0502020204030203" pitchFamily="34" charset="0"/>
              </a:rPr>
              <a:t>innovation</a:t>
            </a:r>
            <a:r>
              <a:rPr lang="sk-SK" sz="4000" b="1" kern="1700" dirty="0">
                <a:ln w="0"/>
                <a:latin typeface="+mj-lt"/>
                <a:ea typeface="Roboto Slab" pitchFamily="2" charset="0"/>
                <a:cs typeface="Lato Heavy" panose="020F0502020204030203" pitchFamily="34" charset="0"/>
              </a:rPr>
              <a:t> </a:t>
            </a:r>
            <a:r>
              <a:rPr lang="sk-SK" sz="4000" b="1" kern="1700" dirty="0" err="1">
                <a:ln w="0"/>
                <a:latin typeface="+mj-lt"/>
                <a:ea typeface="Roboto Slab" pitchFamily="2" charset="0"/>
                <a:cs typeface="Lato Heavy" panose="020F0502020204030203" pitchFamily="34" charset="0"/>
              </a:rPr>
              <a:t>procurement</a:t>
            </a:r>
            <a:r>
              <a:rPr lang="sk-SK" sz="4000" b="1" kern="1700" dirty="0">
                <a:ln w="0"/>
                <a:latin typeface="+mj-lt"/>
                <a:ea typeface="Roboto Slab" pitchFamily="2" charset="0"/>
                <a:cs typeface="Lato Heavy" panose="020F0502020204030203" pitchFamily="34" charset="0"/>
              </a:rPr>
              <a:t>? </a:t>
            </a:r>
          </a:p>
          <a:p>
            <a:endParaRPr lang="en-US" sz="4800" b="1" kern="1700" dirty="0">
              <a:ln w="0"/>
              <a:solidFill>
                <a:schemeClr val="tx1">
                  <a:lumMod val="85000"/>
                  <a:lumOff val="15000"/>
                </a:schemeClr>
              </a:solidFill>
              <a:latin typeface="+mj-lt"/>
              <a:ea typeface="Lato" panose="020F0502020204030203" pitchFamily="34" charset="0"/>
              <a:cs typeface="Lato" panose="020F0502020204030203" pitchFamily="34" charset="0"/>
            </a:endParaRPr>
          </a:p>
          <a:p>
            <a:r>
              <a:rPr lang="sk-SK" sz="2800" b="1" kern="1700" dirty="0">
                <a:ln w="0"/>
                <a:solidFill>
                  <a:schemeClr val="tx1">
                    <a:lumMod val="85000"/>
                    <a:lumOff val="15000"/>
                  </a:schemeClr>
                </a:solidFill>
                <a:latin typeface="+mj-lt"/>
                <a:ea typeface="Lato" panose="020F0502020204030203" pitchFamily="34" charset="0"/>
                <a:cs typeface="Lato" panose="020F0502020204030203" pitchFamily="34" charset="0"/>
              </a:rPr>
              <a:t>Jozef Kubinec</a:t>
            </a:r>
            <a:r>
              <a:rPr lang="en-US" sz="2800" b="1" kern="1700" dirty="0">
                <a:ln w="0"/>
                <a:solidFill>
                  <a:schemeClr val="tx1">
                    <a:lumMod val="85000"/>
                    <a:lumOff val="15000"/>
                  </a:schemeClr>
                </a:solidFill>
                <a:latin typeface="+mj-lt"/>
                <a:ea typeface="Lato" panose="020F0502020204030203" pitchFamily="34" charset="0"/>
                <a:cs typeface="Lato" panose="020F0502020204030203" pitchFamily="34" charset="0"/>
              </a:rPr>
              <a:t>, </a:t>
            </a:r>
            <a:r>
              <a:rPr lang="sk-SK" sz="2800" b="1" kern="1700" dirty="0">
                <a:ln w="0"/>
                <a:solidFill>
                  <a:schemeClr val="tx1">
                    <a:lumMod val="85000"/>
                    <a:lumOff val="15000"/>
                  </a:schemeClr>
                </a:solidFill>
                <a:latin typeface="+mj-lt"/>
                <a:ea typeface="Lato" panose="020F0502020204030203" pitchFamily="34" charset="0"/>
                <a:cs typeface="Lato" panose="020F0502020204030203" pitchFamily="34" charset="0"/>
              </a:rPr>
              <a:t>INPROCAP</a:t>
            </a:r>
            <a:endParaRPr lang="en-US" sz="2800" b="1" kern="1700" dirty="0">
              <a:ln w="0"/>
              <a:solidFill>
                <a:schemeClr val="tx1">
                  <a:lumMod val="85000"/>
                  <a:lumOff val="15000"/>
                </a:schemeClr>
              </a:solidFill>
              <a:latin typeface="+mj-lt"/>
              <a:ea typeface="Lato" panose="020F0502020204030203" pitchFamily="34" charset="0"/>
              <a:cs typeface="Lato" panose="020F0502020204030203" pitchFamily="34" charset="0"/>
            </a:endParaRPr>
          </a:p>
          <a:p>
            <a:pPr marL="457200" indent="-457200">
              <a:buFont typeface="Arial" panose="020B0604020202020204" pitchFamily="34" charset="0"/>
              <a:buChar char="•"/>
            </a:pPr>
            <a:endParaRPr lang="en-US" sz="2200" b="1" kern="1700" dirty="0">
              <a:ln w="0"/>
              <a:solidFill>
                <a:schemeClr val="tx1">
                  <a:lumMod val="85000"/>
                  <a:lumOff val="15000"/>
                </a:schemeClr>
              </a:solidFill>
              <a:latin typeface="+mj-lt"/>
              <a:ea typeface="Lato" panose="020F0502020204030203" pitchFamily="34" charset="0"/>
              <a:cs typeface="Lato" panose="020F0502020204030203" pitchFamily="34" charset="0"/>
            </a:endParaRPr>
          </a:p>
          <a:p>
            <a:pPr marL="457200" indent="-457200">
              <a:buFont typeface="Arial" panose="020B0604020202020204" pitchFamily="34" charset="0"/>
              <a:buChar char="•"/>
            </a:pPr>
            <a:endParaRPr lang="en-US" sz="2200" b="1" kern="1700" dirty="0">
              <a:ln w="0"/>
              <a:solidFill>
                <a:schemeClr val="tx1">
                  <a:lumMod val="85000"/>
                  <a:lumOff val="15000"/>
                </a:schemeClr>
              </a:solidFill>
              <a:latin typeface="+mj-lt"/>
              <a:ea typeface="Lato" panose="020F0502020204030203" pitchFamily="34" charset="0"/>
              <a:cs typeface="Lato" panose="020F0502020204030203" pitchFamily="34" charset="0"/>
            </a:endParaRPr>
          </a:p>
          <a:p>
            <a:pPr marL="457200" indent="-457200">
              <a:buFont typeface="Arial" panose="020B0604020202020204" pitchFamily="34" charset="0"/>
              <a:buChar char="•"/>
            </a:pPr>
            <a:endParaRPr lang="en-US" sz="2200" b="1" kern="1700" dirty="0">
              <a:ln w="0"/>
              <a:solidFill>
                <a:schemeClr val="tx1">
                  <a:lumMod val="85000"/>
                  <a:lumOff val="15000"/>
                </a:schemeClr>
              </a:solidFill>
              <a:latin typeface="+mj-lt"/>
              <a:ea typeface="Lato" panose="020F0502020204030203" pitchFamily="34" charset="0"/>
              <a:cs typeface="Lato" panose="020F0502020204030203" pitchFamily="34" charset="0"/>
            </a:endParaRPr>
          </a:p>
        </p:txBody>
      </p:sp>
      <p:cxnSp>
        <p:nvCxnSpPr>
          <p:cNvPr id="27" name="Straight Connector 26">
            <a:extLst>
              <a:ext uri="{FF2B5EF4-FFF2-40B4-BE49-F238E27FC236}">
                <a16:creationId xmlns:a16="http://schemas.microsoft.com/office/drawing/2014/main" id="{F1125E03-3E5F-43B8-B285-409F1CBE15EA}"/>
              </a:ext>
            </a:extLst>
          </p:cNvPr>
          <p:cNvCxnSpPr>
            <a:cxnSpLocks/>
          </p:cNvCxnSpPr>
          <p:nvPr/>
        </p:nvCxnSpPr>
        <p:spPr>
          <a:xfrm>
            <a:off x="737118" y="671804"/>
            <a:ext cx="1089290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019D4FF-3182-42E6-A0FA-B81FDB935C78}"/>
              </a:ext>
            </a:extLst>
          </p:cNvPr>
          <p:cNvSpPr/>
          <p:nvPr/>
        </p:nvSpPr>
        <p:spPr>
          <a:xfrm>
            <a:off x="1793871" y="5531668"/>
            <a:ext cx="4302129" cy="1326333"/>
          </a:xfrm>
          <a:prstGeom prst="rect">
            <a:avLst/>
          </a:prstGeom>
          <a:solidFill>
            <a:srgbClr val="3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Zástupný objekt pre obrázok 3">
            <a:extLst>
              <a:ext uri="{FF2B5EF4-FFF2-40B4-BE49-F238E27FC236}">
                <a16:creationId xmlns:a16="http://schemas.microsoft.com/office/drawing/2014/main" id="{39C2B2BC-76C1-2712-DF90-DB0ACBA580B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815" r="7815"/>
          <a:stretch/>
        </p:blipFill>
        <p:spPr/>
      </p:pic>
      <p:pic>
        <p:nvPicPr>
          <p:cNvPr id="3" name="Obrázok 2">
            <a:extLst>
              <a:ext uri="{FF2B5EF4-FFF2-40B4-BE49-F238E27FC236}">
                <a16:creationId xmlns:a16="http://schemas.microsoft.com/office/drawing/2014/main" id="{1F4A526B-C451-0EB0-8CE2-C084E03AC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08" y="0"/>
            <a:ext cx="1195754" cy="672612"/>
          </a:xfrm>
          <a:prstGeom prst="rect">
            <a:avLst/>
          </a:prstGeom>
        </p:spPr>
      </p:pic>
    </p:spTree>
    <p:extLst>
      <p:ext uri="{BB962C8B-B14F-4D97-AF65-F5344CB8AC3E}">
        <p14:creationId xmlns:p14="http://schemas.microsoft.com/office/powerpoint/2010/main" val="51139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E3486-1A95-DE6E-C071-766A6C0160BE}"/>
            </a:ext>
          </a:extLst>
        </p:cNvPr>
        <p:cNvGrpSpPr/>
        <p:nvPr/>
      </p:nvGrpSpPr>
      <p:grpSpPr>
        <a:xfrm>
          <a:off x="0" y="0"/>
          <a:ext cx="0" cy="0"/>
          <a:chOff x="0" y="0"/>
          <a:chExt cx="0" cy="0"/>
        </a:xfrm>
      </p:grpSpPr>
      <p:sp>
        <p:nvSpPr>
          <p:cNvPr id="17" name="Rectangle 14">
            <a:extLst>
              <a:ext uri="{FF2B5EF4-FFF2-40B4-BE49-F238E27FC236}">
                <a16:creationId xmlns:a16="http://schemas.microsoft.com/office/drawing/2014/main" id="{569E71C9-1314-9F63-942F-6AF982D39B36}"/>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B62E2687-4BB5-2319-E7A5-66CCB46F5B60}"/>
              </a:ext>
            </a:extLst>
          </p:cNvPr>
          <p:cNvSpPr/>
          <p:nvPr/>
        </p:nvSpPr>
        <p:spPr>
          <a:xfrm>
            <a:off x="637468" y="347979"/>
            <a:ext cx="6079855" cy="646331"/>
          </a:xfrm>
          <a:prstGeom prst="rect">
            <a:avLst/>
          </a:prstGeom>
        </p:spPr>
        <p:txBody>
          <a:bodyPr vert="horz" wrap="square" lIns="91440" tIns="45720" rIns="91440" bIns="45720" anchor="t">
            <a:spAutoFit/>
          </a:bodyPr>
          <a:lstStyle/>
          <a:p>
            <a:r>
              <a:rPr lang="sk-SK" sz="3600" b="1" kern="1700" dirty="0" err="1">
                <a:ln w="0"/>
                <a:solidFill>
                  <a:schemeClr val="bg1"/>
                </a:solidFill>
                <a:latin typeface="+mj-lt"/>
                <a:ea typeface="Roboto Slab" pitchFamily="2" charset="0"/>
                <a:cs typeface="Lato Heavy" panose="020F0502020204030203" pitchFamily="34" charset="0"/>
              </a:rPr>
              <a:t>When</a:t>
            </a:r>
            <a:r>
              <a:rPr lang="sk-SK" sz="3600" b="1" kern="1700" dirty="0">
                <a:ln w="0"/>
                <a:solidFill>
                  <a:schemeClr val="bg1"/>
                </a:solidFill>
                <a:latin typeface="+mj-lt"/>
                <a:ea typeface="Roboto Slab" pitchFamily="2" charset="0"/>
                <a:cs typeface="Lato Heavy" panose="020F0502020204030203" pitchFamily="34" charset="0"/>
              </a:rPr>
              <a:t> to </a:t>
            </a:r>
            <a:r>
              <a:rPr lang="sk-SK" sz="3600" b="1" kern="1700" dirty="0" err="1">
                <a:ln w="0"/>
                <a:solidFill>
                  <a:schemeClr val="bg1"/>
                </a:solidFill>
                <a:latin typeface="+mj-lt"/>
                <a:ea typeface="Roboto Slab" pitchFamily="2" charset="0"/>
                <a:cs typeface="Lato Heavy" panose="020F0502020204030203" pitchFamily="34" charset="0"/>
              </a:rPr>
              <a:t>use</a:t>
            </a:r>
            <a:r>
              <a:rPr lang="sk-SK" sz="3600" b="1" kern="1700" dirty="0">
                <a:ln w="0"/>
                <a:solidFill>
                  <a:schemeClr val="bg1"/>
                </a:solidFill>
                <a:latin typeface="+mj-lt"/>
                <a:ea typeface="Roboto Slab" pitchFamily="2" charset="0"/>
                <a:cs typeface="Lato Heavy" panose="020F0502020204030203" pitchFamily="34" charset="0"/>
              </a:rPr>
              <a:t> PCP</a:t>
            </a:r>
            <a:endParaRPr lang="en-US" sz="3600" b="1" kern="1700" dirty="0">
              <a:ln w="0"/>
              <a:solidFill>
                <a:schemeClr val="bg1"/>
              </a:solidFill>
              <a:latin typeface="+mj-lt"/>
              <a:ea typeface="Roboto Slab" pitchFamily="2" charset="0"/>
              <a:cs typeface="Lato Heavy" panose="020F0502020204030203" pitchFamily="34" charset="0"/>
            </a:endParaRPr>
          </a:p>
        </p:txBody>
      </p:sp>
      <p:graphicFrame>
        <p:nvGraphicFramePr>
          <p:cNvPr id="3" name="Tabuľka 3">
            <a:extLst>
              <a:ext uri="{FF2B5EF4-FFF2-40B4-BE49-F238E27FC236}">
                <a16:creationId xmlns:a16="http://schemas.microsoft.com/office/drawing/2014/main" id="{34020F13-D6FA-3F20-4DF0-9943CFD8FF9C}"/>
              </a:ext>
            </a:extLst>
          </p:cNvPr>
          <p:cNvGraphicFramePr>
            <a:graphicFrameLocks noGrp="1"/>
          </p:cNvGraphicFramePr>
          <p:nvPr>
            <p:extLst>
              <p:ext uri="{D42A27DB-BD31-4B8C-83A1-F6EECF244321}">
                <p14:modId xmlns:p14="http://schemas.microsoft.com/office/powerpoint/2010/main" val="2756392450"/>
              </p:ext>
            </p:extLst>
          </p:nvPr>
        </p:nvGraphicFramePr>
        <p:xfrm>
          <a:off x="1145309" y="2216727"/>
          <a:ext cx="9671242" cy="4004231"/>
        </p:xfrm>
        <a:graphic>
          <a:graphicData uri="http://schemas.openxmlformats.org/drawingml/2006/table">
            <a:tbl>
              <a:tblPr firstRow="1" bandRow="1">
                <a:tableStyleId>{21E4AEA4-8DFA-4A89-87EB-49C32662AFE0}</a:tableStyleId>
              </a:tblPr>
              <a:tblGrid>
                <a:gridCol w="4655852">
                  <a:extLst>
                    <a:ext uri="{9D8B030D-6E8A-4147-A177-3AD203B41FA5}">
                      <a16:colId xmlns:a16="http://schemas.microsoft.com/office/drawing/2014/main" val="3060217182"/>
                    </a:ext>
                  </a:extLst>
                </a:gridCol>
                <a:gridCol w="5015390">
                  <a:extLst>
                    <a:ext uri="{9D8B030D-6E8A-4147-A177-3AD203B41FA5}">
                      <a16:colId xmlns:a16="http://schemas.microsoft.com/office/drawing/2014/main" val="2634736491"/>
                    </a:ext>
                  </a:extLst>
                </a:gridCol>
              </a:tblGrid>
              <a:tr h="385225">
                <a:tc>
                  <a:txBody>
                    <a:bodyPr/>
                    <a:lstStyle/>
                    <a:p>
                      <a:pPr>
                        <a:buNone/>
                      </a:pPr>
                      <a:r>
                        <a:rPr lang="sk-SK" dirty="0"/>
                        <a:t>✅ </a:t>
                      </a:r>
                      <a:r>
                        <a:rPr lang="sk-SK" b="1" dirty="0"/>
                        <a:t>PCP </a:t>
                      </a:r>
                      <a:r>
                        <a:rPr lang="sk-SK" b="1" dirty="0" err="1"/>
                        <a:t>is</a:t>
                      </a:r>
                      <a:r>
                        <a:rPr lang="sk-SK" b="1" dirty="0"/>
                        <a:t> </a:t>
                      </a:r>
                      <a:r>
                        <a:rPr lang="sk-SK" b="1" dirty="0" err="1"/>
                        <a:t>suitable</a:t>
                      </a:r>
                      <a:r>
                        <a:rPr lang="sk-SK" b="1" dirty="0"/>
                        <a:t> </a:t>
                      </a:r>
                      <a:r>
                        <a:rPr lang="sk-SK" b="1" dirty="0" err="1"/>
                        <a:t>when</a:t>
                      </a:r>
                      <a:r>
                        <a:rPr lang="sk-SK" b="1" dirty="0"/>
                        <a:t>:</a:t>
                      </a:r>
                      <a:endParaRPr lang="sk-SK" dirty="0"/>
                    </a:p>
                  </a:txBody>
                  <a:tcPr anchor="ctr"/>
                </a:tc>
                <a:tc>
                  <a:txBody>
                    <a:bodyPr/>
                    <a:lstStyle/>
                    <a:p>
                      <a:pPr>
                        <a:buNone/>
                      </a:pPr>
                      <a:r>
                        <a:rPr lang="sk-SK" dirty="0"/>
                        <a:t>⚠️ </a:t>
                      </a:r>
                      <a:r>
                        <a:rPr lang="sk-SK" b="1" dirty="0"/>
                        <a:t>PCP </a:t>
                      </a:r>
                      <a:r>
                        <a:rPr lang="sk-SK" b="1" dirty="0" err="1"/>
                        <a:t>is</a:t>
                      </a:r>
                      <a:r>
                        <a:rPr lang="sk-SK" b="1" dirty="0"/>
                        <a:t> </a:t>
                      </a:r>
                      <a:r>
                        <a:rPr lang="sk-SK" b="1" dirty="0" err="1"/>
                        <a:t>less</a:t>
                      </a:r>
                      <a:r>
                        <a:rPr lang="sk-SK" b="1" dirty="0"/>
                        <a:t> </a:t>
                      </a:r>
                      <a:r>
                        <a:rPr lang="sk-SK" b="1" dirty="0" err="1"/>
                        <a:t>suitable</a:t>
                      </a:r>
                      <a:r>
                        <a:rPr lang="sk-SK" b="1" dirty="0"/>
                        <a:t> </a:t>
                      </a:r>
                      <a:r>
                        <a:rPr lang="sk-SK" b="1" dirty="0" err="1"/>
                        <a:t>when</a:t>
                      </a:r>
                      <a:r>
                        <a:rPr lang="sk-SK" b="1" dirty="0"/>
                        <a:t>:</a:t>
                      </a:r>
                      <a:endParaRPr lang="sk-SK" dirty="0"/>
                    </a:p>
                  </a:txBody>
                  <a:tcPr anchor="ctr"/>
                </a:tc>
                <a:extLst>
                  <a:ext uri="{0D108BD9-81ED-4DB2-BD59-A6C34878D82A}">
                    <a16:rowId xmlns:a16="http://schemas.microsoft.com/office/drawing/2014/main" val="396247745"/>
                  </a:ext>
                </a:extLst>
              </a:tr>
              <a:tr h="674144">
                <a:tc>
                  <a:txBody>
                    <a:bodyPr/>
                    <a:lstStyle/>
                    <a:p>
                      <a:pPr>
                        <a:buNone/>
                      </a:pPr>
                      <a:r>
                        <a:rPr lang="sk-SK" dirty="0" err="1"/>
                        <a:t>The</a:t>
                      </a:r>
                      <a:r>
                        <a:rPr lang="sk-SK" dirty="0"/>
                        <a:t> </a:t>
                      </a:r>
                      <a:r>
                        <a:rPr lang="sk-SK" dirty="0" err="1"/>
                        <a:t>need</a:t>
                      </a:r>
                      <a:r>
                        <a:rPr lang="sk-SK" dirty="0"/>
                        <a:t> </a:t>
                      </a:r>
                      <a:r>
                        <a:rPr lang="sk-SK" dirty="0" err="1"/>
                        <a:t>is</a:t>
                      </a:r>
                      <a:r>
                        <a:rPr lang="sk-SK" dirty="0"/>
                        <a:t> </a:t>
                      </a:r>
                      <a:r>
                        <a:rPr lang="sk-SK" dirty="0" err="1"/>
                        <a:t>clear</a:t>
                      </a:r>
                      <a:r>
                        <a:rPr lang="sk-SK" dirty="0"/>
                        <a:t> </a:t>
                      </a:r>
                      <a:r>
                        <a:rPr lang="sk-SK" dirty="0" err="1"/>
                        <a:t>but</a:t>
                      </a:r>
                      <a:r>
                        <a:rPr lang="sk-SK" dirty="0"/>
                        <a:t> </a:t>
                      </a:r>
                      <a:r>
                        <a:rPr lang="sk-SK" b="1" dirty="0"/>
                        <a:t>no </a:t>
                      </a:r>
                      <a:r>
                        <a:rPr lang="sk-SK" b="1" dirty="0" err="1"/>
                        <a:t>off-the-shelf</a:t>
                      </a:r>
                      <a:r>
                        <a:rPr lang="sk-SK" b="1" dirty="0"/>
                        <a:t> </a:t>
                      </a:r>
                      <a:r>
                        <a:rPr lang="sk-SK" b="1" dirty="0" err="1"/>
                        <a:t>solution</a:t>
                      </a:r>
                      <a:r>
                        <a:rPr lang="sk-SK" b="1" dirty="0"/>
                        <a:t> </a:t>
                      </a:r>
                      <a:r>
                        <a:rPr lang="sk-SK" b="1" dirty="0" err="1"/>
                        <a:t>exists</a:t>
                      </a:r>
                      <a:endParaRPr lang="sk-SK" dirty="0"/>
                    </a:p>
                  </a:txBody>
                  <a:tcPr anchor="ctr"/>
                </a:tc>
                <a:tc>
                  <a:txBody>
                    <a:bodyPr/>
                    <a:lstStyle/>
                    <a:p>
                      <a:pPr>
                        <a:buNone/>
                      </a:pPr>
                      <a:r>
                        <a:rPr lang="sk-SK"/>
                        <a:t>A solution already exists → use </a:t>
                      </a:r>
                      <a:r>
                        <a:rPr lang="sk-SK" b="1"/>
                        <a:t>standard procurement</a:t>
                      </a:r>
                      <a:endParaRPr lang="sk-SK"/>
                    </a:p>
                  </a:txBody>
                  <a:tcPr anchor="ctr"/>
                </a:tc>
                <a:extLst>
                  <a:ext uri="{0D108BD9-81ED-4DB2-BD59-A6C34878D82A}">
                    <a16:rowId xmlns:a16="http://schemas.microsoft.com/office/drawing/2014/main" val="2319280921"/>
                  </a:ext>
                </a:extLst>
              </a:tr>
              <a:tr h="873353">
                <a:tc>
                  <a:txBody>
                    <a:bodyPr/>
                    <a:lstStyle/>
                    <a:p>
                      <a:pPr>
                        <a:buNone/>
                      </a:pPr>
                      <a:r>
                        <a:rPr lang="sk-SK" dirty="0" err="1"/>
                        <a:t>Technology</a:t>
                      </a:r>
                      <a:r>
                        <a:rPr lang="sk-SK" dirty="0"/>
                        <a:t> </a:t>
                      </a:r>
                      <a:r>
                        <a:rPr lang="sk-SK" dirty="0" err="1"/>
                        <a:t>is</a:t>
                      </a:r>
                      <a:r>
                        <a:rPr lang="sk-SK" dirty="0"/>
                        <a:t> </a:t>
                      </a:r>
                      <a:r>
                        <a:rPr lang="sk-SK" dirty="0" err="1"/>
                        <a:t>not</a:t>
                      </a:r>
                      <a:r>
                        <a:rPr lang="sk-SK" dirty="0"/>
                        <a:t> </a:t>
                      </a:r>
                      <a:r>
                        <a:rPr lang="sk-SK" dirty="0" err="1"/>
                        <a:t>yet</a:t>
                      </a:r>
                      <a:r>
                        <a:rPr lang="sk-SK" dirty="0"/>
                        <a:t> </a:t>
                      </a:r>
                      <a:r>
                        <a:rPr lang="sk-SK" dirty="0" err="1"/>
                        <a:t>commercially</a:t>
                      </a:r>
                      <a:r>
                        <a:rPr lang="sk-SK" dirty="0"/>
                        <a:t> </a:t>
                      </a:r>
                      <a:r>
                        <a:rPr lang="sk-SK" dirty="0" err="1"/>
                        <a:t>validated</a:t>
                      </a:r>
                      <a:r>
                        <a:rPr lang="sk-SK" dirty="0"/>
                        <a:t> at </a:t>
                      </a:r>
                      <a:r>
                        <a:rPr lang="sk-SK" dirty="0" err="1"/>
                        <a:t>the</a:t>
                      </a:r>
                      <a:r>
                        <a:rPr lang="sk-SK" dirty="0"/>
                        <a:t> </a:t>
                      </a:r>
                      <a:r>
                        <a:rPr lang="sk-SK" dirty="0" err="1"/>
                        <a:t>required</a:t>
                      </a:r>
                      <a:r>
                        <a:rPr lang="sk-SK" dirty="0"/>
                        <a:t> </a:t>
                      </a:r>
                      <a:r>
                        <a:rPr lang="sk-SK" dirty="0" err="1"/>
                        <a:t>scale</a:t>
                      </a:r>
                      <a:endParaRPr lang="sk-SK" dirty="0"/>
                    </a:p>
                  </a:txBody>
                  <a:tcPr anchor="ctr"/>
                </a:tc>
                <a:tc>
                  <a:txBody>
                    <a:bodyPr/>
                    <a:lstStyle/>
                    <a:p>
                      <a:pPr>
                        <a:buNone/>
                      </a:pPr>
                      <a:r>
                        <a:rPr lang="sk-SK"/>
                        <a:t>You need a finished product now → consider </a:t>
                      </a:r>
                      <a:r>
                        <a:rPr lang="sk-SK" b="1"/>
                        <a:t>PPI or competitive dialogue</a:t>
                      </a:r>
                      <a:endParaRPr lang="sk-SK"/>
                    </a:p>
                  </a:txBody>
                  <a:tcPr anchor="ctr"/>
                </a:tc>
                <a:extLst>
                  <a:ext uri="{0D108BD9-81ED-4DB2-BD59-A6C34878D82A}">
                    <a16:rowId xmlns:a16="http://schemas.microsoft.com/office/drawing/2014/main" val="4107684153"/>
                  </a:ext>
                </a:extLst>
              </a:tr>
              <a:tr h="1397365">
                <a:tc>
                  <a:txBody>
                    <a:bodyPr/>
                    <a:lstStyle/>
                    <a:p>
                      <a:pPr>
                        <a:buNone/>
                      </a:pPr>
                      <a:r>
                        <a:rPr lang="sk-SK" dirty="0" err="1"/>
                        <a:t>Multiple</a:t>
                      </a:r>
                      <a:r>
                        <a:rPr lang="sk-SK" dirty="0"/>
                        <a:t> R&amp;D </a:t>
                      </a:r>
                      <a:r>
                        <a:rPr lang="sk-SK" dirty="0" err="1"/>
                        <a:t>approaches</a:t>
                      </a:r>
                      <a:r>
                        <a:rPr lang="sk-SK" dirty="0"/>
                        <a:t> are </a:t>
                      </a:r>
                      <a:r>
                        <a:rPr lang="sk-SK" dirty="0" err="1"/>
                        <a:t>worth</a:t>
                      </a:r>
                      <a:r>
                        <a:rPr lang="sk-SK" dirty="0"/>
                        <a:t> </a:t>
                      </a:r>
                      <a:r>
                        <a:rPr lang="sk-SK" dirty="0" err="1"/>
                        <a:t>exploring</a:t>
                      </a:r>
                      <a:r>
                        <a:rPr lang="sk-SK" dirty="0"/>
                        <a:t> in </a:t>
                      </a:r>
                      <a:r>
                        <a:rPr lang="sk-SK" dirty="0" err="1"/>
                        <a:t>parallel</a:t>
                      </a:r>
                      <a:endParaRPr lang="sk-SK" dirty="0"/>
                    </a:p>
                  </a:txBody>
                  <a:tcPr anchor="ctr"/>
                </a:tc>
                <a:tc>
                  <a:txBody>
                    <a:bodyPr/>
                    <a:lstStyle/>
                    <a:p>
                      <a:pPr>
                        <a:buNone/>
                      </a:pPr>
                      <a:r>
                        <a:rPr lang="sk-SK"/>
                        <a:t>The need is still unclear → go back to </a:t>
                      </a:r>
                      <a:r>
                        <a:rPr lang="sk-SK" b="1"/>
                        <a:t>Needs Assessment and OMC</a:t>
                      </a:r>
                      <a:r>
                        <a:rPr lang="sk-SK"/>
                        <a:t> first</a:t>
                      </a:r>
                    </a:p>
                  </a:txBody>
                  <a:tcPr anchor="ctr"/>
                </a:tc>
                <a:extLst>
                  <a:ext uri="{0D108BD9-81ED-4DB2-BD59-A6C34878D82A}">
                    <a16:rowId xmlns:a16="http://schemas.microsoft.com/office/drawing/2014/main" val="1789171638"/>
                  </a:ext>
                </a:extLst>
              </a:tr>
              <a:tr h="674144">
                <a:tc>
                  <a:txBody>
                    <a:bodyPr/>
                    <a:lstStyle/>
                    <a:p>
                      <a:pPr>
                        <a:buNone/>
                      </a:pPr>
                      <a:r>
                        <a:rPr lang="sk-SK" dirty="0" err="1"/>
                        <a:t>You</a:t>
                      </a:r>
                      <a:r>
                        <a:rPr lang="sk-SK" dirty="0"/>
                        <a:t> </a:t>
                      </a:r>
                      <a:r>
                        <a:rPr lang="sk-SK" dirty="0" err="1"/>
                        <a:t>want</a:t>
                      </a:r>
                      <a:r>
                        <a:rPr lang="sk-SK" dirty="0"/>
                        <a:t> to </a:t>
                      </a:r>
                      <a:r>
                        <a:rPr lang="sk-SK" b="1" dirty="0" err="1"/>
                        <a:t>stimulate</a:t>
                      </a:r>
                      <a:r>
                        <a:rPr lang="sk-SK" b="1" dirty="0"/>
                        <a:t> </a:t>
                      </a:r>
                      <a:r>
                        <a:rPr lang="sk-SK" b="1" dirty="0" err="1"/>
                        <a:t>the</a:t>
                      </a:r>
                      <a:r>
                        <a:rPr lang="sk-SK" b="1" dirty="0"/>
                        <a:t> </a:t>
                      </a:r>
                      <a:r>
                        <a:rPr lang="sk-SK" b="1" dirty="0" err="1"/>
                        <a:t>market</a:t>
                      </a:r>
                      <a:r>
                        <a:rPr lang="sk-SK" dirty="0"/>
                        <a:t> and </a:t>
                      </a:r>
                      <a:r>
                        <a:rPr lang="sk-SK" dirty="0" err="1"/>
                        <a:t>create</a:t>
                      </a:r>
                      <a:r>
                        <a:rPr lang="sk-SK" dirty="0"/>
                        <a:t> a new </a:t>
                      </a:r>
                      <a:r>
                        <a:rPr lang="sk-SK" dirty="0" err="1"/>
                        <a:t>supply</a:t>
                      </a:r>
                      <a:r>
                        <a:rPr lang="sk-SK" dirty="0"/>
                        <a:t> base</a:t>
                      </a:r>
                    </a:p>
                  </a:txBody>
                  <a:tcPr anchor="ctr"/>
                </a:tc>
                <a:tc>
                  <a:txBody>
                    <a:bodyPr/>
                    <a:lstStyle/>
                    <a:p>
                      <a:pPr>
                        <a:buNone/>
                      </a:pPr>
                      <a:endParaRPr lang="sk-SK" dirty="0"/>
                    </a:p>
                  </a:txBody>
                  <a:tcPr anchor="ctr"/>
                </a:tc>
                <a:extLst>
                  <a:ext uri="{0D108BD9-81ED-4DB2-BD59-A6C34878D82A}">
                    <a16:rowId xmlns:a16="http://schemas.microsoft.com/office/drawing/2014/main" val="83635722"/>
                  </a:ext>
                </a:extLst>
              </a:tr>
            </a:tbl>
          </a:graphicData>
        </a:graphic>
      </p:graphicFrame>
      <p:sp>
        <p:nvSpPr>
          <p:cNvPr id="4" name="BlokTextu 3">
            <a:extLst>
              <a:ext uri="{FF2B5EF4-FFF2-40B4-BE49-F238E27FC236}">
                <a16:creationId xmlns:a16="http://schemas.microsoft.com/office/drawing/2014/main" id="{9B1D9B79-D336-DD23-F65F-F7354E3EA803}"/>
              </a:ext>
            </a:extLst>
          </p:cNvPr>
          <p:cNvSpPr txBox="1"/>
          <p:nvPr/>
        </p:nvSpPr>
        <p:spPr>
          <a:xfrm>
            <a:off x="1145309" y="1403058"/>
            <a:ext cx="967124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sk-SK" sz="1800" dirty="0"/>
              <a:t>✅ PCP </a:t>
            </a:r>
            <a:r>
              <a:rPr lang="sk-SK" sz="1800" dirty="0" err="1"/>
              <a:t>is</a:t>
            </a:r>
            <a:r>
              <a:rPr lang="sk-SK" sz="1800" dirty="0"/>
              <a:t> </a:t>
            </a:r>
            <a:r>
              <a:rPr lang="sk-SK" sz="1800" dirty="0" err="1"/>
              <a:t>the</a:t>
            </a:r>
            <a:r>
              <a:rPr lang="sk-SK" sz="1800" dirty="0"/>
              <a:t> </a:t>
            </a:r>
            <a:r>
              <a:rPr lang="sk-SK" sz="1800" dirty="0" err="1"/>
              <a:t>right</a:t>
            </a:r>
            <a:r>
              <a:rPr lang="sk-SK" sz="1800" dirty="0"/>
              <a:t> </a:t>
            </a:r>
            <a:r>
              <a:rPr lang="sk-SK" sz="1800" dirty="0" err="1"/>
              <a:t>instrument</a:t>
            </a:r>
            <a:r>
              <a:rPr lang="sk-SK" sz="1800" dirty="0"/>
              <a:t> </a:t>
            </a:r>
            <a:r>
              <a:rPr lang="sk-SK" sz="1800" dirty="0" err="1"/>
              <a:t>when</a:t>
            </a:r>
            <a:r>
              <a:rPr lang="sk-SK" sz="1800" dirty="0"/>
              <a:t> </a:t>
            </a:r>
            <a:r>
              <a:rPr lang="sk-SK" sz="1800" b="1" dirty="0"/>
              <a:t>no </a:t>
            </a:r>
            <a:r>
              <a:rPr lang="sk-SK" sz="1800" b="1" dirty="0" err="1"/>
              <a:t>existing</a:t>
            </a:r>
            <a:r>
              <a:rPr lang="sk-SK" sz="1800" b="1" dirty="0"/>
              <a:t> </a:t>
            </a:r>
            <a:r>
              <a:rPr lang="sk-SK" sz="1800" b="1" dirty="0" err="1"/>
              <a:t>market</a:t>
            </a:r>
            <a:r>
              <a:rPr lang="sk-SK" sz="1800" b="1" dirty="0"/>
              <a:t> </a:t>
            </a:r>
            <a:r>
              <a:rPr lang="sk-SK" sz="1800" b="1" dirty="0" err="1"/>
              <a:t>solution</a:t>
            </a:r>
            <a:r>
              <a:rPr lang="sk-SK" sz="1800" dirty="0"/>
              <a:t> </a:t>
            </a:r>
            <a:r>
              <a:rPr lang="sk-SK" sz="1800" dirty="0" err="1"/>
              <a:t>can</a:t>
            </a:r>
            <a:r>
              <a:rPr lang="sk-SK" sz="1800" dirty="0"/>
              <a:t> </a:t>
            </a:r>
            <a:r>
              <a:rPr lang="sk-SK" sz="1800" dirty="0" err="1"/>
              <a:t>meet</a:t>
            </a:r>
            <a:r>
              <a:rPr lang="sk-SK" sz="1800" dirty="0"/>
              <a:t> </a:t>
            </a:r>
            <a:r>
              <a:rPr lang="sk-SK" sz="1800" dirty="0" err="1"/>
              <a:t>your</a:t>
            </a:r>
            <a:r>
              <a:rPr lang="sk-SK" sz="1800" dirty="0"/>
              <a:t> </a:t>
            </a:r>
            <a:r>
              <a:rPr lang="sk-SK" sz="1800" dirty="0" err="1"/>
              <a:t>need</a:t>
            </a:r>
            <a:r>
              <a:rPr lang="sk-SK" sz="1800" dirty="0"/>
              <a:t> and </a:t>
            </a:r>
            <a:r>
              <a:rPr lang="sk-SK" sz="1800" dirty="0" err="1"/>
              <a:t>you</a:t>
            </a:r>
            <a:r>
              <a:rPr lang="sk-SK" sz="1800" dirty="0"/>
              <a:t> </a:t>
            </a:r>
            <a:r>
              <a:rPr lang="sk-SK" sz="1800" dirty="0" err="1"/>
              <a:t>want</a:t>
            </a:r>
            <a:r>
              <a:rPr lang="sk-SK" sz="1800" dirty="0"/>
              <a:t> to </a:t>
            </a:r>
            <a:r>
              <a:rPr lang="sk-SK" sz="1800" dirty="0" err="1"/>
              <a:t>fund</a:t>
            </a:r>
            <a:r>
              <a:rPr lang="sk-SK" sz="1800" dirty="0"/>
              <a:t> </a:t>
            </a:r>
            <a:r>
              <a:rPr lang="sk-SK" sz="1800" dirty="0" err="1"/>
              <a:t>the</a:t>
            </a:r>
            <a:r>
              <a:rPr lang="sk-SK" sz="1800" dirty="0"/>
              <a:t> </a:t>
            </a:r>
            <a:r>
              <a:rPr lang="sk-SK" sz="1800" dirty="0" err="1"/>
              <a:t>development</a:t>
            </a:r>
            <a:r>
              <a:rPr lang="sk-SK" sz="1800" dirty="0"/>
              <a:t> — </a:t>
            </a:r>
            <a:r>
              <a:rPr lang="sk-SK" sz="1800" dirty="0" err="1"/>
              <a:t>without</a:t>
            </a:r>
            <a:r>
              <a:rPr lang="sk-SK" sz="1800" dirty="0"/>
              <a:t> </a:t>
            </a:r>
            <a:r>
              <a:rPr lang="sk-SK" sz="1800" dirty="0" err="1"/>
              <a:t>being</a:t>
            </a:r>
            <a:r>
              <a:rPr lang="sk-SK" sz="1800" dirty="0"/>
              <a:t> </a:t>
            </a:r>
            <a:r>
              <a:rPr lang="sk-SK" sz="1800" dirty="0" err="1"/>
              <a:t>locked</a:t>
            </a:r>
            <a:r>
              <a:rPr lang="sk-SK" sz="1800" dirty="0"/>
              <a:t> </a:t>
            </a:r>
            <a:r>
              <a:rPr lang="sk-SK" sz="1800" dirty="0" err="1"/>
              <a:t>into</a:t>
            </a:r>
            <a:r>
              <a:rPr lang="sk-SK" sz="1800" dirty="0"/>
              <a:t> a single </a:t>
            </a:r>
            <a:r>
              <a:rPr lang="sk-SK" sz="1800" dirty="0" err="1"/>
              <a:t>vendor</a:t>
            </a:r>
            <a:r>
              <a:rPr lang="sk-SK" sz="1800" dirty="0"/>
              <a:t> </a:t>
            </a:r>
            <a:r>
              <a:rPr lang="sk-SK" sz="1800" dirty="0" err="1"/>
              <a:t>from</a:t>
            </a:r>
            <a:r>
              <a:rPr lang="sk-SK" sz="1800" dirty="0"/>
              <a:t> </a:t>
            </a:r>
            <a:r>
              <a:rPr lang="sk-SK" sz="1800" dirty="0" err="1"/>
              <a:t>the</a:t>
            </a:r>
            <a:r>
              <a:rPr lang="sk-SK" sz="1800" dirty="0"/>
              <a:t> </a:t>
            </a:r>
            <a:r>
              <a:rPr lang="sk-SK" sz="1800" dirty="0" err="1"/>
              <a:t>start</a:t>
            </a:r>
            <a:r>
              <a:rPr lang="sk-SK" sz="1800" dirty="0"/>
              <a:t>.</a:t>
            </a:r>
          </a:p>
        </p:txBody>
      </p:sp>
    </p:spTree>
    <p:extLst>
      <p:ext uri="{BB962C8B-B14F-4D97-AF65-F5344CB8AC3E}">
        <p14:creationId xmlns:p14="http://schemas.microsoft.com/office/powerpoint/2010/main" val="199920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9DA2D-6F64-2862-56EE-DF2BAE5F7AC5}"/>
            </a:ext>
          </a:extLst>
        </p:cNvPr>
        <p:cNvGrpSpPr/>
        <p:nvPr/>
      </p:nvGrpSpPr>
      <p:grpSpPr>
        <a:xfrm>
          <a:off x="0" y="0"/>
          <a:ext cx="0" cy="0"/>
          <a:chOff x="0" y="0"/>
          <a:chExt cx="0" cy="0"/>
        </a:xfrm>
      </p:grpSpPr>
      <p:sp>
        <p:nvSpPr>
          <p:cNvPr id="17" name="Rectangle 14">
            <a:extLst>
              <a:ext uri="{FF2B5EF4-FFF2-40B4-BE49-F238E27FC236}">
                <a16:creationId xmlns:a16="http://schemas.microsoft.com/office/drawing/2014/main" id="{1F729849-8364-BD38-CDB9-C055C3AD7DF3}"/>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718D39CB-2F3F-8E96-CFD9-C7A8BACA6B06}"/>
              </a:ext>
            </a:extLst>
          </p:cNvPr>
          <p:cNvSpPr/>
          <p:nvPr/>
        </p:nvSpPr>
        <p:spPr>
          <a:xfrm>
            <a:off x="637468" y="347979"/>
            <a:ext cx="9297364" cy="646331"/>
          </a:xfrm>
          <a:prstGeom prst="rect">
            <a:avLst/>
          </a:prstGeom>
        </p:spPr>
        <p:txBody>
          <a:bodyPr vert="horz" wrap="square" lIns="91440" tIns="45720" rIns="91440" bIns="45720" anchor="t">
            <a:spAutoFit/>
          </a:bodyPr>
          <a:lstStyle/>
          <a:p>
            <a:r>
              <a:rPr lang="sk-SK" sz="3600" b="1" kern="1700" dirty="0" err="1">
                <a:ln w="0"/>
                <a:solidFill>
                  <a:schemeClr val="bg1"/>
                </a:solidFill>
                <a:latin typeface="+mj-lt"/>
                <a:ea typeface="Roboto Slab" pitchFamily="2" charset="0"/>
                <a:cs typeface="Lato Heavy" panose="020F0502020204030203" pitchFamily="34" charset="0"/>
              </a:rPr>
              <a:t>Strategic</a:t>
            </a:r>
            <a:r>
              <a:rPr lang="sk-SK" sz="3600" b="1" kern="1700" dirty="0">
                <a:ln w="0"/>
                <a:solidFill>
                  <a:schemeClr val="bg1"/>
                </a:solidFill>
                <a:latin typeface="+mj-lt"/>
                <a:ea typeface="Roboto Slab" pitchFamily="2" charset="0"/>
                <a:cs typeface="Lato Heavy" panose="020F0502020204030203" pitchFamily="34" charset="0"/>
              </a:rPr>
              <a:t> </a:t>
            </a:r>
            <a:r>
              <a:rPr lang="sk-SK" sz="3600" b="1" kern="1700" dirty="0" err="1">
                <a:ln w="0"/>
                <a:solidFill>
                  <a:schemeClr val="bg1"/>
                </a:solidFill>
                <a:latin typeface="+mj-lt"/>
                <a:ea typeface="Roboto Slab" pitchFamily="2" charset="0"/>
                <a:cs typeface="Lato Heavy" panose="020F0502020204030203" pitchFamily="34" charset="0"/>
              </a:rPr>
              <a:t>importance</a:t>
            </a:r>
            <a:r>
              <a:rPr lang="sk-SK" sz="3600" b="1" kern="1700" dirty="0">
                <a:ln w="0"/>
                <a:solidFill>
                  <a:schemeClr val="bg1"/>
                </a:solidFill>
                <a:latin typeface="+mj-lt"/>
                <a:ea typeface="Roboto Slab" pitchFamily="2" charset="0"/>
                <a:cs typeface="Lato Heavy" panose="020F0502020204030203" pitchFamily="34" charset="0"/>
              </a:rPr>
              <a:t> </a:t>
            </a:r>
            <a:r>
              <a:rPr lang="sk-SK" sz="3600" b="1" kern="1700" dirty="0" err="1">
                <a:ln w="0"/>
                <a:solidFill>
                  <a:schemeClr val="bg1"/>
                </a:solidFill>
                <a:latin typeface="+mj-lt"/>
                <a:ea typeface="Roboto Slab" pitchFamily="2" charset="0"/>
                <a:cs typeface="Lato Heavy" panose="020F0502020204030203" pitchFamily="34" charset="0"/>
              </a:rPr>
              <a:t>for</a:t>
            </a:r>
            <a:r>
              <a:rPr lang="sk-SK" sz="3600" b="1" kern="1700" dirty="0">
                <a:ln w="0"/>
                <a:solidFill>
                  <a:schemeClr val="bg1"/>
                </a:solidFill>
                <a:latin typeface="+mj-lt"/>
                <a:ea typeface="Roboto Slab" pitchFamily="2" charset="0"/>
                <a:cs typeface="Lato Heavy" panose="020F0502020204030203" pitchFamily="34" charset="0"/>
              </a:rPr>
              <a:t> </a:t>
            </a:r>
            <a:r>
              <a:rPr lang="sk-SK" sz="3600" b="1" kern="1700" dirty="0" err="1">
                <a:ln w="0"/>
                <a:solidFill>
                  <a:schemeClr val="bg1"/>
                </a:solidFill>
                <a:latin typeface="+mj-lt"/>
                <a:ea typeface="Roboto Slab" pitchFamily="2" charset="0"/>
                <a:cs typeface="Lato Heavy" panose="020F0502020204030203" pitchFamily="34" charset="0"/>
              </a:rPr>
              <a:t>Europe</a:t>
            </a:r>
            <a:endParaRPr lang="en-US" sz="3600" b="1" kern="1700" dirty="0">
              <a:ln w="0"/>
              <a:solidFill>
                <a:schemeClr val="bg1"/>
              </a:solidFill>
              <a:latin typeface="+mj-lt"/>
              <a:ea typeface="Roboto Slab" pitchFamily="2" charset="0"/>
              <a:cs typeface="Lato Heavy" panose="020F0502020204030203" pitchFamily="34" charset="0"/>
            </a:endParaRPr>
          </a:p>
        </p:txBody>
      </p:sp>
      <p:sp>
        <p:nvSpPr>
          <p:cNvPr id="4" name="BlokTextu 3">
            <a:extLst>
              <a:ext uri="{FF2B5EF4-FFF2-40B4-BE49-F238E27FC236}">
                <a16:creationId xmlns:a16="http://schemas.microsoft.com/office/drawing/2014/main" id="{02D58EF0-CB8E-8880-5627-CD36EA3E80A8}"/>
              </a:ext>
            </a:extLst>
          </p:cNvPr>
          <p:cNvSpPr txBox="1"/>
          <p:nvPr/>
        </p:nvSpPr>
        <p:spPr>
          <a:xfrm>
            <a:off x="1145309" y="1403058"/>
            <a:ext cx="967124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t>Innovation procurement investments in Europe are 2 times lower than in other parts of world. Underinvestment is biggest in R&amp;D procurement (5 X lower) and in innovative ICTs (3 X lower).</a:t>
            </a:r>
          </a:p>
        </p:txBody>
      </p:sp>
      <p:pic>
        <p:nvPicPr>
          <p:cNvPr id="2" name="Picture 9">
            <a:extLst>
              <a:ext uri="{FF2B5EF4-FFF2-40B4-BE49-F238E27FC236}">
                <a16:creationId xmlns:a16="http://schemas.microsoft.com/office/drawing/2014/main" id="{C1EDBE58-8BA4-AF1A-4484-0ADF16B7479D}"/>
              </a:ext>
            </a:extLst>
          </p:cNvPr>
          <p:cNvPicPr>
            <a:picLocks noChangeAspect="1"/>
          </p:cNvPicPr>
          <p:nvPr/>
        </p:nvPicPr>
        <p:blipFill>
          <a:blip r:embed="rId3"/>
          <a:stretch>
            <a:fillRect/>
          </a:stretch>
        </p:blipFill>
        <p:spPr>
          <a:xfrm>
            <a:off x="1912203" y="2055567"/>
            <a:ext cx="8137454" cy="3846292"/>
          </a:xfrm>
          <a:prstGeom prst="rect">
            <a:avLst/>
          </a:prstGeom>
        </p:spPr>
      </p:pic>
      <p:sp>
        <p:nvSpPr>
          <p:cNvPr id="6" name="BlokTextu 5">
            <a:extLst>
              <a:ext uri="{FF2B5EF4-FFF2-40B4-BE49-F238E27FC236}">
                <a16:creationId xmlns:a16="http://schemas.microsoft.com/office/drawing/2014/main" id="{24C225EA-0440-D51C-58A1-0112BCDCF024}"/>
              </a:ext>
            </a:extLst>
          </p:cNvPr>
          <p:cNvSpPr txBox="1"/>
          <p:nvPr/>
        </p:nvSpPr>
        <p:spPr>
          <a:xfrm>
            <a:off x="637468" y="5751209"/>
            <a:ext cx="11027310" cy="646331"/>
          </a:xfrm>
          <a:prstGeom prst="rect">
            <a:avLst/>
          </a:prstGeom>
          <a:noFill/>
        </p:spPr>
        <p:txBody>
          <a:bodyPr wrap="square">
            <a:spAutoFit/>
          </a:bodyPr>
          <a:lstStyle/>
          <a:p>
            <a:r>
              <a:rPr lang="en-US" dirty="0"/>
              <a:t>Need to mainstream innovation procurement to strengthen Europe’s competitiveness, increase resilience in the supply chain, reinforce EU strategic autonomy and contribute to recovery.</a:t>
            </a:r>
          </a:p>
        </p:txBody>
      </p:sp>
      <p:sp>
        <p:nvSpPr>
          <p:cNvPr id="7" name="Content Placeholder 2">
            <a:extLst>
              <a:ext uri="{FF2B5EF4-FFF2-40B4-BE49-F238E27FC236}">
                <a16:creationId xmlns:a16="http://schemas.microsoft.com/office/drawing/2014/main" id="{367CEF6B-7A5A-2D2E-6AFB-5052DDB26210}"/>
              </a:ext>
            </a:extLst>
          </p:cNvPr>
          <p:cNvSpPr txBox="1">
            <a:spLocks/>
          </p:cNvSpPr>
          <p:nvPr/>
        </p:nvSpPr>
        <p:spPr>
          <a:xfrm>
            <a:off x="9831213" y="4977168"/>
            <a:ext cx="2217012" cy="834836"/>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3" indent="0">
              <a:buFont typeface="Arial" panose="020B0604020202020204" pitchFamily="34" charset="0"/>
              <a:buNone/>
            </a:pPr>
            <a:endParaRPr lang="en-US" sz="1000" dirty="0"/>
          </a:p>
          <a:p>
            <a:pPr marL="180975" lvl="3" indent="0">
              <a:spcBef>
                <a:spcPts val="0"/>
              </a:spcBef>
              <a:spcAft>
                <a:spcPts val="100"/>
              </a:spcAft>
              <a:buFont typeface="Arial" panose="020B0604020202020204" pitchFamily="34" charset="0"/>
              <a:buNone/>
            </a:pPr>
            <a:r>
              <a:rPr lang="en-US" sz="1000" dirty="0"/>
              <a:t>*  </a:t>
            </a:r>
            <a:r>
              <a:rPr lang="en-US" sz="1000" dirty="0">
                <a:hlinkClick r:id="rId4"/>
              </a:rPr>
              <a:t>EU wide Benchmarking</a:t>
            </a:r>
            <a:r>
              <a:rPr lang="en-US" sz="1000" dirty="0"/>
              <a:t>           </a:t>
            </a:r>
          </a:p>
          <a:p>
            <a:pPr marL="180975" lvl="3" indent="0">
              <a:spcBef>
                <a:spcPts val="0"/>
              </a:spcBef>
              <a:spcAft>
                <a:spcPts val="100"/>
              </a:spcAft>
              <a:buFont typeface="Arial" panose="020B0604020202020204" pitchFamily="34" charset="0"/>
              <a:buNone/>
            </a:pPr>
            <a:r>
              <a:rPr lang="en-US" sz="1000" dirty="0"/>
              <a:t>** </a:t>
            </a:r>
            <a:r>
              <a:rPr lang="en-US" sz="1000" dirty="0">
                <a:hlinkClick r:id="rId5"/>
              </a:rPr>
              <a:t>EC report</a:t>
            </a:r>
            <a:endParaRPr lang="en-GB" sz="1000" dirty="0"/>
          </a:p>
        </p:txBody>
      </p:sp>
    </p:spTree>
    <p:extLst>
      <p:ext uri="{BB962C8B-B14F-4D97-AF65-F5344CB8AC3E}">
        <p14:creationId xmlns:p14="http://schemas.microsoft.com/office/powerpoint/2010/main" val="10373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059BF8E1-E9BF-70A7-F143-5D4B5429DBAE}"/>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475E167C-1F3D-0C46-D233-F7E5C5F556FA}"/>
              </a:ext>
            </a:extLst>
          </p:cNvPr>
          <p:cNvSpPr/>
          <p:nvPr/>
        </p:nvSpPr>
        <p:spPr>
          <a:xfrm>
            <a:off x="637468" y="347979"/>
            <a:ext cx="9500063" cy="646331"/>
          </a:xfrm>
          <a:prstGeom prst="rect">
            <a:avLst/>
          </a:prstGeom>
        </p:spPr>
        <p:txBody>
          <a:bodyPr vert="horz" wrap="square" lIns="91440" tIns="45720" rIns="91440" bIns="45720" anchor="t">
            <a:spAutoFit/>
          </a:bodyPr>
          <a:lstStyle/>
          <a:p>
            <a:r>
              <a:rPr lang="sk-SK" sz="3600" b="1" kern="1700" dirty="0" err="1">
                <a:ln w="0"/>
                <a:solidFill>
                  <a:schemeClr val="bg1"/>
                </a:solidFill>
                <a:latin typeface="+mj-lt"/>
                <a:ea typeface="Roboto Slab" pitchFamily="2" charset="0"/>
                <a:cs typeface="Lato Heavy" panose="020F0502020204030203" pitchFamily="34" charset="0"/>
              </a:rPr>
              <a:t>Impact</a:t>
            </a:r>
            <a:r>
              <a:rPr lang="sk-SK" sz="3600" b="1" kern="1700" dirty="0">
                <a:ln w="0"/>
                <a:solidFill>
                  <a:schemeClr val="bg1"/>
                </a:solidFill>
                <a:latin typeface="+mj-lt"/>
                <a:ea typeface="Roboto Slab" pitchFamily="2" charset="0"/>
                <a:cs typeface="Lato Heavy" panose="020F0502020204030203" pitchFamily="34" charset="0"/>
              </a:rPr>
              <a:t> of EU </a:t>
            </a:r>
            <a:r>
              <a:rPr lang="sk-SK" sz="3600" b="1" kern="1700" dirty="0" err="1">
                <a:ln w="0"/>
                <a:solidFill>
                  <a:schemeClr val="bg1"/>
                </a:solidFill>
                <a:latin typeface="+mj-lt"/>
                <a:ea typeface="Roboto Slab" pitchFamily="2" charset="0"/>
                <a:cs typeface="Lato Heavy" panose="020F0502020204030203" pitchFamily="34" charset="0"/>
              </a:rPr>
              <a:t>funded</a:t>
            </a:r>
            <a:r>
              <a:rPr lang="sk-SK" sz="3600" b="1" kern="1700" dirty="0">
                <a:ln w="0"/>
                <a:solidFill>
                  <a:schemeClr val="bg1"/>
                </a:solidFill>
                <a:latin typeface="+mj-lt"/>
                <a:ea typeface="Roboto Slab" pitchFamily="2" charset="0"/>
                <a:cs typeface="Lato Heavy" panose="020F0502020204030203" pitchFamily="34" charset="0"/>
              </a:rPr>
              <a:t> </a:t>
            </a:r>
            <a:r>
              <a:rPr lang="sk-SK" sz="3600" b="1" kern="1700" dirty="0" err="1">
                <a:ln w="0"/>
                <a:solidFill>
                  <a:schemeClr val="bg1"/>
                </a:solidFill>
                <a:latin typeface="+mj-lt"/>
                <a:ea typeface="Roboto Slab" pitchFamily="2" charset="0"/>
                <a:cs typeface="Lato Heavy" panose="020F0502020204030203" pitchFamily="34" charset="0"/>
              </a:rPr>
              <a:t>PCP´s</a:t>
            </a:r>
            <a:endParaRPr lang="en-US" sz="3600" b="1" kern="1700" dirty="0">
              <a:ln w="0"/>
              <a:solidFill>
                <a:schemeClr val="bg1"/>
              </a:solidFill>
              <a:latin typeface="+mj-lt"/>
              <a:ea typeface="Roboto Slab" pitchFamily="2" charset="0"/>
              <a:cs typeface="Lato Heavy" panose="020F0502020204030203" pitchFamily="34" charset="0"/>
            </a:endParaRPr>
          </a:p>
        </p:txBody>
      </p:sp>
      <p:sp>
        <p:nvSpPr>
          <p:cNvPr id="5" name="Freeform 39">
            <a:extLst>
              <a:ext uri="{FF2B5EF4-FFF2-40B4-BE49-F238E27FC236}">
                <a16:creationId xmlns:a16="http://schemas.microsoft.com/office/drawing/2014/main" id="{36964FA9-2D6B-4B34-999F-8198502EF039}"/>
              </a:ext>
            </a:extLst>
          </p:cNvPr>
          <p:cNvSpPr/>
          <p:nvPr/>
        </p:nvSpPr>
        <p:spPr>
          <a:xfrm>
            <a:off x="6861695" y="2856428"/>
            <a:ext cx="991387" cy="8041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57565A">
                <a:alpha val="50000"/>
              </a:srgbClr>
            </a:solidFill>
            <a:prstDash val="solid"/>
            <a:headEnd type="none"/>
            <a:tailEnd type="oval" w="lg" len="lg"/>
          </a:ln>
          <a:effectLst/>
        </p:spPr>
        <p:txBody>
          <a:bodyPr rtlCol="0" anchor="ctr"/>
          <a:lstStyle/>
          <a:p>
            <a:pPr algn="ctr" defTabSz="914378">
              <a:defRPr/>
            </a:pPr>
            <a:endParaRPr lang="en-US" kern="0">
              <a:solidFill>
                <a:srgbClr val="57565A"/>
              </a:solidFill>
              <a:latin typeface="Open Sans Light"/>
            </a:endParaRPr>
          </a:p>
        </p:txBody>
      </p:sp>
      <p:sp>
        <p:nvSpPr>
          <p:cNvPr id="7" name="Freeform 41">
            <a:extLst>
              <a:ext uri="{FF2B5EF4-FFF2-40B4-BE49-F238E27FC236}">
                <a16:creationId xmlns:a16="http://schemas.microsoft.com/office/drawing/2014/main" id="{2542674C-96D9-4351-AFC0-F56C9E2A9685}"/>
              </a:ext>
            </a:extLst>
          </p:cNvPr>
          <p:cNvSpPr/>
          <p:nvPr/>
        </p:nvSpPr>
        <p:spPr>
          <a:xfrm flipV="1">
            <a:off x="6861695" y="4259860"/>
            <a:ext cx="1872833" cy="17145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57565A">
                <a:alpha val="50000"/>
              </a:srgbClr>
            </a:solidFill>
            <a:prstDash val="solid"/>
            <a:headEnd type="none"/>
            <a:tailEnd type="oval" w="lg" len="lg"/>
          </a:ln>
          <a:effectLst/>
        </p:spPr>
        <p:txBody>
          <a:bodyPr rtlCol="0" anchor="ctr"/>
          <a:lstStyle/>
          <a:p>
            <a:pPr algn="ctr" defTabSz="914378">
              <a:defRPr/>
            </a:pPr>
            <a:endParaRPr lang="en-US" kern="0">
              <a:solidFill>
                <a:srgbClr val="57565A"/>
              </a:solidFill>
              <a:latin typeface="Open Sans Light"/>
            </a:endParaRPr>
          </a:p>
        </p:txBody>
      </p:sp>
      <p:sp>
        <p:nvSpPr>
          <p:cNvPr id="9" name="Freeform 44">
            <a:extLst>
              <a:ext uri="{FF2B5EF4-FFF2-40B4-BE49-F238E27FC236}">
                <a16:creationId xmlns:a16="http://schemas.microsoft.com/office/drawing/2014/main" id="{7D767546-D23C-440A-B4C5-1D46588AB22A}"/>
              </a:ext>
            </a:extLst>
          </p:cNvPr>
          <p:cNvSpPr/>
          <p:nvPr/>
        </p:nvSpPr>
        <p:spPr>
          <a:xfrm flipH="1">
            <a:off x="3172504" y="3094793"/>
            <a:ext cx="1785443" cy="17145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57565A">
                <a:alpha val="50000"/>
              </a:srgbClr>
            </a:solidFill>
            <a:prstDash val="solid"/>
            <a:headEnd type="none"/>
            <a:tailEnd type="oval" w="lg" len="lg"/>
          </a:ln>
          <a:effectLst/>
        </p:spPr>
        <p:txBody>
          <a:bodyPr rtlCol="0" anchor="ctr"/>
          <a:lstStyle/>
          <a:p>
            <a:pPr algn="r" defTabSz="914378">
              <a:defRPr/>
            </a:pPr>
            <a:endParaRPr lang="en-US" kern="0">
              <a:solidFill>
                <a:srgbClr val="57565A"/>
              </a:solidFill>
              <a:latin typeface="Open Sans Light"/>
            </a:endParaRPr>
          </a:p>
        </p:txBody>
      </p:sp>
      <p:sp>
        <p:nvSpPr>
          <p:cNvPr id="10" name="Oval 7">
            <a:extLst>
              <a:ext uri="{FF2B5EF4-FFF2-40B4-BE49-F238E27FC236}">
                <a16:creationId xmlns:a16="http://schemas.microsoft.com/office/drawing/2014/main" id="{48A17E87-915E-4672-995E-DBDC350D4544}"/>
              </a:ext>
            </a:extLst>
          </p:cNvPr>
          <p:cNvSpPr/>
          <p:nvPr/>
        </p:nvSpPr>
        <p:spPr>
          <a:xfrm>
            <a:off x="5077821" y="2718868"/>
            <a:ext cx="1791973" cy="1791973"/>
          </a:xfrm>
          <a:prstGeom prst="ellipse">
            <a:avLst/>
          </a:prstGeom>
          <a:noFill/>
          <a:ln w="19050" cmpd="sng">
            <a:solidFill>
              <a:srgbClr val="97AEA0"/>
            </a:solidFill>
          </a:ln>
          <a:effectLst/>
        </p:spPr>
        <p:txBody>
          <a:bodyPr/>
          <a:lstStyle/>
          <a:p>
            <a:endParaRPr lang="nl-NL"/>
          </a:p>
        </p:txBody>
      </p:sp>
      <p:sp>
        <p:nvSpPr>
          <p:cNvPr id="11" name="Freeform 6">
            <a:extLst>
              <a:ext uri="{FF2B5EF4-FFF2-40B4-BE49-F238E27FC236}">
                <a16:creationId xmlns:a16="http://schemas.microsoft.com/office/drawing/2014/main" id="{B7CDEEC6-42CC-49D0-A631-35BEEFC6DD21}"/>
              </a:ext>
            </a:extLst>
          </p:cNvPr>
          <p:cNvSpPr/>
          <p:nvPr/>
        </p:nvSpPr>
        <p:spPr>
          <a:xfrm>
            <a:off x="6126466" y="2409795"/>
            <a:ext cx="1251191" cy="1052401"/>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ln/>
        </p:spPr>
        <p:style>
          <a:lnRef idx="2">
            <a:schemeClr val="accent1">
              <a:shade val="15000"/>
            </a:schemeClr>
          </a:lnRef>
          <a:fillRef idx="1">
            <a:schemeClr val="accent1"/>
          </a:fillRef>
          <a:effectRef idx="0">
            <a:schemeClr val="accent1"/>
          </a:effectRef>
          <a:fontRef idx="minor">
            <a:schemeClr val="lt1"/>
          </a:fontRef>
        </p:style>
        <p:txBody>
          <a:bodyPr spcFirstLastPara="0" vert="horz" wrap="none" lIns="168869" tIns="168869" rIns="168869" bIns="168869" numCol="1" spcCol="1270" anchor="ctr" anchorCtr="0">
            <a:noAutofit/>
          </a:bodyPr>
          <a:lstStyle/>
          <a:p>
            <a:pPr algn="ctr" defTabSz="500051">
              <a:lnSpc>
                <a:spcPct val="90000"/>
              </a:lnSpc>
              <a:spcBef>
                <a:spcPct val="0"/>
              </a:spcBef>
              <a:spcAft>
                <a:spcPct val="35000"/>
              </a:spcAft>
              <a:defRPr/>
            </a:pPr>
            <a:r>
              <a:rPr lang="en-US" sz="1600" b="1" kern="0">
                <a:solidFill>
                  <a:srgbClr val="FFFFFF"/>
                </a:solidFill>
                <a:latin typeface="Open Sans Light"/>
              </a:rPr>
              <a:t>Cross</a:t>
            </a:r>
          </a:p>
          <a:p>
            <a:pPr algn="ctr" defTabSz="500051">
              <a:lnSpc>
                <a:spcPct val="90000"/>
              </a:lnSpc>
              <a:spcBef>
                <a:spcPct val="0"/>
              </a:spcBef>
              <a:spcAft>
                <a:spcPct val="35000"/>
              </a:spcAft>
              <a:defRPr/>
            </a:pPr>
            <a:r>
              <a:rPr lang="en-US" sz="1600" b="1" kern="0">
                <a:solidFill>
                  <a:srgbClr val="FFFFFF"/>
                </a:solidFill>
                <a:latin typeface="Open Sans Light"/>
              </a:rPr>
              <a:t>Border</a:t>
            </a:r>
          </a:p>
        </p:txBody>
      </p:sp>
      <p:sp>
        <p:nvSpPr>
          <p:cNvPr id="12" name="Freeform 8">
            <a:extLst>
              <a:ext uri="{FF2B5EF4-FFF2-40B4-BE49-F238E27FC236}">
                <a16:creationId xmlns:a16="http://schemas.microsoft.com/office/drawing/2014/main" id="{AB83A456-B891-4E19-B87F-E709CCE8F44A}"/>
              </a:ext>
            </a:extLst>
          </p:cNvPr>
          <p:cNvSpPr/>
          <p:nvPr/>
        </p:nvSpPr>
        <p:spPr>
          <a:xfrm>
            <a:off x="6126466" y="3767513"/>
            <a:ext cx="1257739" cy="971987"/>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rgbClr val="2C4A58"/>
          </a:solidFill>
          <a:ln>
            <a:noFill/>
          </a:ln>
          <a:effectLst/>
        </p:spPr>
        <p:txBody>
          <a:bodyPr spcFirstLastPara="0" vert="horz" wrap="none" lIns="168869" tIns="168869" rIns="168869" bIns="168869" numCol="1" spcCol="1270" anchor="ctr" anchorCtr="0">
            <a:noAutofit/>
          </a:bodyPr>
          <a:lstStyle/>
          <a:p>
            <a:pPr algn="ctr" defTabSz="500051">
              <a:lnSpc>
                <a:spcPct val="90000"/>
              </a:lnSpc>
              <a:spcBef>
                <a:spcPct val="0"/>
              </a:spcBef>
              <a:spcAft>
                <a:spcPct val="35000"/>
              </a:spcAft>
              <a:defRPr/>
            </a:pPr>
            <a:r>
              <a:rPr lang="en-US" sz="1400" b="1" kern="0">
                <a:solidFill>
                  <a:srgbClr val="FFFFFF"/>
                </a:solidFill>
                <a:latin typeface="Open Sans Light"/>
              </a:rPr>
              <a:t>R&amp;D</a:t>
            </a:r>
            <a:endParaRPr lang="en-US" sz="1125" b="1" kern="0">
              <a:solidFill>
                <a:srgbClr val="FFFFFF"/>
              </a:solidFill>
              <a:latin typeface="Open Sans Light"/>
            </a:endParaRPr>
          </a:p>
        </p:txBody>
      </p:sp>
      <p:sp>
        <p:nvSpPr>
          <p:cNvPr id="13" name="TextBox 12">
            <a:extLst>
              <a:ext uri="{FF2B5EF4-FFF2-40B4-BE49-F238E27FC236}">
                <a16:creationId xmlns:a16="http://schemas.microsoft.com/office/drawing/2014/main" id="{14F858F6-8FD6-4424-AA22-7C68F8F16B29}"/>
              </a:ext>
            </a:extLst>
          </p:cNvPr>
          <p:cNvSpPr txBox="1"/>
          <p:nvPr/>
        </p:nvSpPr>
        <p:spPr>
          <a:xfrm>
            <a:off x="8034693" y="2063613"/>
            <a:ext cx="3009332" cy="2019014"/>
          </a:xfrm>
          <a:prstGeom prst="rect">
            <a:avLst/>
          </a:prstGeom>
          <a:noFill/>
        </p:spPr>
        <p:txBody>
          <a:bodyPr wrap="square" lIns="68580" rIns="68580" rtlCol="0">
            <a:spAutoFit/>
          </a:bodyPr>
          <a:lstStyle/>
          <a:p>
            <a:pPr defTabSz="914378">
              <a:lnSpc>
                <a:spcPct val="90000"/>
              </a:lnSpc>
              <a:spcBef>
                <a:spcPts val="600"/>
              </a:spcBef>
            </a:pPr>
            <a:r>
              <a:rPr lang="en-US" sz="1600" b="1" dirty="0">
                <a:solidFill>
                  <a:srgbClr val="57565A"/>
                </a:solidFill>
                <a:latin typeface="+mj-lt"/>
              </a:rPr>
              <a:t> </a:t>
            </a:r>
          </a:p>
          <a:p>
            <a:pPr defTabSz="914378">
              <a:lnSpc>
                <a:spcPct val="90000"/>
              </a:lnSpc>
              <a:spcBef>
                <a:spcPts val="600"/>
              </a:spcBef>
            </a:pPr>
            <a:r>
              <a:rPr lang="en-GB" b="1" dirty="0">
                <a:solidFill>
                  <a:srgbClr val="57565A"/>
                </a:solidFill>
                <a:latin typeface="+mj-lt"/>
              </a:rPr>
              <a:t>33,1% of contracts are won by bidders that are not from a country of any of the procurers in the buyers group </a:t>
            </a:r>
          </a:p>
          <a:p>
            <a:pPr defTabSz="914378">
              <a:lnSpc>
                <a:spcPct val="90000"/>
              </a:lnSpc>
              <a:spcBef>
                <a:spcPts val="600"/>
              </a:spcBef>
            </a:pPr>
            <a:r>
              <a:rPr lang="en-GB" b="1" dirty="0">
                <a:solidFill>
                  <a:srgbClr val="57565A"/>
                </a:solidFill>
                <a:latin typeface="+mj-lt"/>
              </a:rPr>
              <a:t>(1,7% average in traditional public procurement)</a:t>
            </a:r>
            <a:endParaRPr lang="en-US" b="1" dirty="0">
              <a:solidFill>
                <a:srgbClr val="57565A"/>
              </a:solidFill>
              <a:latin typeface="+mj-lt"/>
            </a:endParaRPr>
          </a:p>
        </p:txBody>
      </p:sp>
      <p:sp>
        <p:nvSpPr>
          <p:cNvPr id="14" name="TextBox 13">
            <a:extLst>
              <a:ext uri="{FF2B5EF4-FFF2-40B4-BE49-F238E27FC236}">
                <a16:creationId xmlns:a16="http://schemas.microsoft.com/office/drawing/2014/main" id="{9D5F54F8-7C3E-4B02-BE20-EC544235AC98}"/>
              </a:ext>
            </a:extLst>
          </p:cNvPr>
          <p:cNvSpPr txBox="1"/>
          <p:nvPr/>
        </p:nvSpPr>
        <p:spPr>
          <a:xfrm>
            <a:off x="7377662" y="4303047"/>
            <a:ext cx="2390746" cy="1138773"/>
          </a:xfrm>
          <a:prstGeom prst="rect">
            <a:avLst/>
          </a:prstGeom>
          <a:noFill/>
        </p:spPr>
        <p:txBody>
          <a:bodyPr wrap="square" lIns="68580" rIns="68580" rtlCol="0">
            <a:spAutoFit/>
          </a:bodyPr>
          <a:lstStyle/>
          <a:p>
            <a:pPr defTabSz="914378">
              <a:lnSpc>
                <a:spcPct val="90000"/>
              </a:lnSpc>
              <a:spcBef>
                <a:spcPts val="600"/>
              </a:spcBef>
            </a:pPr>
            <a:r>
              <a:rPr lang="en-US" sz="1600" b="1" dirty="0">
                <a:solidFill>
                  <a:srgbClr val="57565A"/>
                </a:solidFill>
              </a:rPr>
              <a:t> </a:t>
            </a:r>
          </a:p>
          <a:p>
            <a:pPr algn="r" defTabSz="914378">
              <a:lnSpc>
                <a:spcPct val="90000"/>
              </a:lnSpc>
              <a:spcBef>
                <a:spcPts val="600"/>
              </a:spcBef>
            </a:pPr>
            <a:r>
              <a:rPr lang="en-GB" b="1" dirty="0">
                <a:solidFill>
                  <a:srgbClr val="57565A"/>
                </a:solidFill>
              </a:rPr>
              <a:t>99,5% of contractors do 100% of R&amp;D activities in Europe</a:t>
            </a:r>
            <a:endParaRPr lang="en-US" b="1" dirty="0">
              <a:solidFill>
                <a:srgbClr val="57565A"/>
              </a:solidFill>
            </a:endParaRPr>
          </a:p>
        </p:txBody>
      </p:sp>
      <p:sp>
        <p:nvSpPr>
          <p:cNvPr id="15" name="TextBox 14">
            <a:extLst>
              <a:ext uri="{FF2B5EF4-FFF2-40B4-BE49-F238E27FC236}">
                <a16:creationId xmlns:a16="http://schemas.microsoft.com/office/drawing/2014/main" id="{5BF4A27B-D45F-4CDF-802D-4317A24AFF22}"/>
              </a:ext>
            </a:extLst>
          </p:cNvPr>
          <p:cNvSpPr txBox="1"/>
          <p:nvPr/>
        </p:nvSpPr>
        <p:spPr>
          <a:xfrm>
            <a:off x="1247152" y="4223640"/>
            <a:ext cx="2713751" cy="2019014"/>
          </a:xfrm>
          <a:prstGeom prst="rect">
            <a:avLst/>
          </a:prstGeom>
          <a:noFill/>
        </p:spPr>
        <p:txBody>
          <a:bodyPr wrap="square" lIns="68580" rIns="68580" rtlCol="0">
            <a:spAutoFit/>
          </a:bodyPr>
          <a:lstStyle/>
          <a:p>
            <a:pPr defTabSz="914378">
              <a:lnSpc>
                <a:spcPct val="90000"/>
              </a:lnSpc>
              <a:spcBef>
                <a:spcPts val="600"/>
              </a:spcBef>
            </a:pPr>
            <a:r>
              <a:rPr lang="en-US" b="1" dirty="0">
                <a:solidFill>
                  <a:srgbClr val="57565A"/>
                </a:solidFill>
                <a:latin typeface="+mj-lt"/>
              </a:rPr>
              <a:t> </a:t>
            </a:r>
          </a:p>
          <a:p>
            <a:pPr defTabSz="914378">
              <a:lnSpc>
                <a:spcPct val="90000"/>
              </a:lnSpc>
              <a:spcBef>
                <a:spcPts val="600"/>
              </a:spcBef>
            </a:pPr>
            <a:r>
              <a:rPr lang="en-GB" b="1" dirty="0">
                <a:solidFill>
                  <a:srgbClr val="57565A"/>
                </a:solidFill>
                <a:latin typeface="+mj-lt"/>
              </a:rPr>
              <a:t>19% of contracts won by consortia of larger companies plus SMEs</a:t>
            </a:r>
          </a:p>
          <a:p>
            <a:pPr defTabSz="914378">
              <a:lnSpc>
                <a:spcPct val="90000"/>
              </a:lnSpc>
              <a:spcBef>
                <a:spcPts val="600"/>
              </a:spcBef>
            </a:pPr>
            <a:r>
              <a:rPr lang="en-GB" b="1" dirty="0">
                <a:solidFill>
                  <a:srgbClr val="57565A"/>
                </a:solidFill>
                <a:latin typeface="+mj-lt"/>
              </a:rPr>
              <a:t>73,5% of the contracts </a:t>
            </a:r>
            <a:r>
              <a:rPr lang="en-GB" sz="2000" b="1" dirty="0">
                <a:solidFill>
                  <a:srgbClr val="57565A"/>
                </a:solidFill>
                <a:latin typeface="+mj-lt"/>
              </a:rPr>
              <a:t>won</a:t>
            </a:r>
            <a:r>
              <a:rPr lang="en-GB" b="1" dirty="0">
                <a:solidFill>
                  <a:srgbClr val="57565A"/>
                </a:solidFill>
                <a:latin typeface="+mj-lt"/>
              </a:rPr>
              <a:t> by SMEs (SMEs alone, or as lead bidder)</a:t>
            </a:r>
          </a:p>
        </p:txBody>
      </p:sp>
      <p:cxnSp>
        <p:nvCxnSpPr>
          <p:cNvPr id="16" name="Straight Connector 15">
            <a:extLst>
              <a:ext uri="{FF2B5EF4-FFF2-40B4-BE49-F238E27FC236}">
                <a16:creationId xmlns:a16="http://schemas.microsoft.com/office/drawing/2014/main" id="{68B5E4A2-16F5-4DFF-917C-DCFFB46B37F0}"/>
              </a:ext>
            </a:extLst>
          </p:cNvPr>
          <p:cNvCxnSpPr/>
          <p:nvPr/>
        </p:nvCxnSpPr>
        <p:spPr>
          <a:xfrm>
            <a:off x="5975710" y="2729027"/>
            <a:ext cx="0" cy="1771650"/>
          </a:xfrm>
          <a:prstGeom prst="line">
            <a:avLst/>
          </a:prstGeom>
          <a:noFill/>
          <a:ln w="3175" cap="flat" cmpd="sng" algn="ctr">
            <a:solidFill>
              <a:srgbClr val="57565A">
                <a:alpha val="50000"/>
              </a:srgbClr>
            </a:solidFill>
            <a:prstDash val="solid"/>
          </a:ln>
          <a:effectLst/>
        </p:spPr>
      </p:cxnSp>
      <p:cxnSp>
        <p:nvCxnSpPr>
          <p:cNvPr id="18" name="Straight Connector 16">
            <a:extLst>
              <a:ext uri="{FF2B5EF4-FFF2-40B4-BE49-F238E27FC236}">
                <a16:creationId xmlns:a16="http://schemas.microsoft.com/office/drawing/2014/main" id="{83BAA287-E640-42DD-B930-547B3DF6911A}"/>
              </a:ext>
            </a:extLst>
          </p:cNvPr>
          <p:cNvCxnSpPr/>
          <p:nvPr/>
        </p:nvCxnSpPr>
        <p:spPr>
          <a:xfrm rot="5400000">
            <a:off x="5973805" y="2729027"/>
            <a:ext cx="0" cy="1771650"/>
          </a:xfrm>
          <a:prstGeom prst="line">
            <a:avLst/>
          </a:prstGeom>
          <a:noFill/>
          <a:ln w="3175" cap="flat" cmpd="sng" algn="ctr">
            <a:solidFill>
              <a:srgbClr val="57565A">
                <a:alpha val="50000"/>
              </a:srgbClr>
            </a:solidFill>
            <a:prstDash val="solid"/>
          </a:ln>
          <a:effectLst/>
        </p:spPr>
      </p:cxnSp>
      <p:sp>
        <p:nvSpPr>
          <p:cNvPr id="19" name="TextBox 18">
            <a:extLst>
              <a:ext uri="{FF2B5EF4-FFF2-40B4-BE49-F238E27FC236}">
                <a16:creationId xmlns:a16="http://schemas.microsoft.com/office/drawing/2014/main" id="{F74046F5-9C0F-453B-A9D4-3526F597A5E5}"/>
              </a:ext>
            </a:extLst>
          </p:cNvPr>
          <p:cNvSpPr txBox="1"/>
          <p:nvPr/>
        </p:nvSpPr>
        <p:spPr>
          <a:xfrm>
            <a:off x="1094686" y="2037287"/>
            <a:ext cx="2119248" cy="1991314"/>
          </a:xfrm>
          <a:prstGeom prst="rect">
            <a:avLst/>
          </a:prstGeom>
          <a:noFill/>
        </p:spPr>
        <p:txBody>
          <a:bodyPr wrap="square" lIns="68580" rIns="68580" rtlCol="0">
            <a:spAutoFit/>
          </a:bodyPr>
          <a:lstStyle/>
          <a:p>
            <a:pPr defTabSz="914378">
              <a:lnSpc>
                <a:spcPct val="90000"/>
              </a:lnSpc>
              <a:spcBef>
                <a:spcPts val="600"/>
              </a:spcBef>
            </a:pPr>
            <a:r>
              <a:rPr lang="en-US" b="1" dirty="0">
                <a:solidFill>
                  <a:srgbClr val="57565A"/>
                </a:solidFill>
                <a:latin typeface="Open Sans Light"/>
              </a:rPr>
              <a:t> </a:t>
            </a:r>
            <a:endParaRPr lang="en-US" b="1" dirty="0">
              <a:solidFill>
                <a:srgbClr val="57565A"/>
              </a:solidFill>
            </a:endParaRPr>
          </a:p>
          <a:p>
            <a:pPr defTabSz="914378">
              <a:lnSpc>
                <a:spcPct val="90000"/>
              </a:lnSpc>
              <a:spcBef>
                <a:spcPts val="600"/>
              </a:spcBef>
            </a:pPr>
            <a:r>
              <a:rPr lang="en-GB" b="1" dirty="0">
                <a:solidFill>
                  <a:srgbClr val="57565A"/>
                </a:solidFill>
              </a:rPr>
              <a:t>61,5% of the total value of all PCPs goes to SMEs</a:t>
            </a:r>
          </a:p>
          <a:p>
            <a:pPr defTabSz="914378">
              <a:lnSpc>
                <a:spcPct val="90000"/>
              </a:lnSpc>
              <a:spcBef>
                <a:spcPts val="600"/>
              </a:spcBef>
            </a:pPr>
            <a:r>
              <a:rPr lang="en-GB" b="1" dirty="0">
                <a:solidFill>
                  <a:srgbClr val="57565A"/>
                </a:solidFill>
              </a:rPr>
              <a:t>(29% average in traditional public procurement</a:t>
            </a:r>
            <a:r>
              <a:rPr lang="en-GB" b="1" dirty="0">
                <a:solidFill>
                  <a:srgbClr val="57565A"/>
                </a:solidFill>
                <a:latin typeface="Open Sans Light"/>
              </a:rPr>
              <a:t>)</a:t>
            </a:r>
            <a:endParaRPr lang="en-US" b="1" dirty="0">
              <a:solidFill>
                <a:srgbClr val="57565A"/>
              </a:solidFill>
              <a:latin typeface="Open Sans Light"/>
            </a:endParaRPr>
          </a:p>
        </p:txBody>
      </p:sp>
      <p:sp>
        <p:nvSpPr>
          <p:cNvPr id="20" name="Freeform 45">
            <a:extLst>
              <a:ext uri="{FF2B5EF4-FFF2-40B4-BE49-F238E27FC236}">
                <a16:creationId xmlns:a16="http://schemas.microsoft.com/office/drawing/2014/main" id="{772797BE-1690-40DE-9D0F-D655AB456D90}"/>
              </a:ext>
            </a:extLst>
          </p:cNvPr>
          <p:cNvSpPr/>
          <p:nvPr/>
        </p:nvSpPr>
        <p:spPr>
          <a:xfrm flipH="1" flipV="1">
            <a:off x="3172504" y="3971439"/>
            <a:ext cx="1785443" cy="17145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noFill/>
          <a:ln w="6350" cap="flat" cmpd="sng" algn="ctr">
            <a:solidFill>
              <a:srgbClr val="57565A">
                <a:alpha val="50000"/>
              </a:srgbClr>
            </a:solidFill>
            <a:prstDash val="solid"/>
            <a:headEnd type="none"/>
            <a:tailEnd type="oval" w="lg" len="lg"/>
          </a:ln>
          <a:effectLst/>
        </p:spPr>
        <p:txBody>
          <a:bodyPr rtlCol="0" anchor="ctr"/>
          <a:lstStyle/>
          <a:p>
            <a:pPr algn="r" defTabSz="914378">
              <a:defRPr/>
            </a:pPr>
            <a:endParaRPr lang="en-US" kern="0">
              <a:solidFill>
                <a:srgbClr val="57565A"/>
              </a:solidFill>
              <a:latin typeface="Open Sans Light"/>
            </a:endParaRPr>
          </a:p>
        </p:txBody>
      </p:sp>
      <p:sp>
        <p:nvSpPr>
          <p:cNvPr id="21" name="Freeform 5">
            <a:extLst>
              <a:ext uri="{FF2B5EF4-FFF2-40B4-BE49-F238E27FC236}">
                <a16:creationId xmlns:a16="http://schemas.microsoft.com/office/drawing/2014/main" id="{BBAC5189-1FB5-4A53-A91A-BEBA1DB62BE8}"/>
              </a:ext>
            </a:extLst>
          </p:cNvPr>
          <p:cNvSpPr/>
          <p:nvPr/>
        </p:nvSpPr>
        <p:spPr>
          <a:xfrm>
            <a:off x="4378833" y="3136616"/>
            <a:ext cx="1258867" cy="911019"/>
          </a:xfrm>
          <a:custGeom>
            <a:avLst/>
            <a:gdLst>
              <a:gd name="connsiteX0" fmla="*/ 0 w 1147239"/>
              <a:gd name="connsiteY0" fmla="*/ 573620 h 1147239"/>
              <a:gd name="connsiteX1" fmla="*/ 573620 w 1147239"/>
              <a:gd name="connsiteY1" fmla="*/ 0 h 1147239"/>
              <a:gd name="connsiteX2" fmla="*/ 1147240 w 1147239"/>
              <a:gd name="connsiteY2" fmla="*/ 573620 h 1147239"/>
              <a:gd name="connsiteX3" fmla="*/ 573620 w 1147239"/>
              <a:gd name="connsiteY3" fmla="*/ 1147240 h 1147239"/>
              <a:gd name="connsiteX4" fmla="*/ 0 w 1147239"/>
              <a:gd name="connsiteY4" fmla="*/ 573620 h 114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ln/>
        </p:spPr>
        <p:style>
          <a:lnRef idx="2">
            <a:schemeClr val="accent2">
              <a:shade val="15000"/>
            </a:schemeClr>
          </a:lnRef>
          <a:fillRef idx="1">
            <a:schemeClr val="accent2"/>
          </a:fillRef>
          <a:effectRef idx="0">
            <a:schemeClr val="accent2"/>
          </a:effectRef>
          <a:fontRef idx="minor">
            <a:schemeClr val="lt1"/>
          </a:fontRef>
        </p:style>
        <p:txBody>
          <a:bodyPr spcFirstLastPara="0" vert="horz" wrap="none" lIns="168869" tIns="168869" rIns="168869" bIns="168869" numCol="1" spcCol="1270" anchor="ctr" anchorCtr="0">
            <a:noAutofit/>
          </a:bodyPr>
          <a:lstStyle/>
          <a:p>
            <a:pPr algn="ctr" defTabSz="500051">
              <a:lnSpc>
                <a:spcPct val="90000"/>
              </a:lnSpc>
              <a:spcBef>
                <a:spcPct val="0"/>
              </a:spcBef>
              <a:spcAft>
                <a:spcPct val="35000"/>
              </a:spcAft>
              <a:defRPr/>
            </a:pPr>
            <a:r>
              <a:rPr lang="en-US" sz="1400" b="1" kern="0">
                <a:solidFill>
                  <a:srgbClr val="FFFFFF"/>
                </a:solidFill>
              </a:rPr>
              <a:t>SMEs</a:t>
            </a:r>
            <a:endParaRPr lang="en-US" sz="1125" b="1" kern="0">
              <a:solidFill>
                <a:srgbClr val="FFFFFF"/>
              </a:solidFill>
            </a:endParaRPr>
          </a:p>
        </p:txBody>
      </p:sp>
    </p:spTree>
    <p:extLst>
      <p:ext uri="{BB962C8B-B14F-4D97-AF65-F5344CB8AC3E}">
        <p14:creationId xmlns:p14="http://schemas.microsoft.com/office/powerpoint/2010/main" val="238081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22" presetClass="entr" presetSubtype="4"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250"/>
                                        <p:tgtEl>
                                          <p:spTgt spid="16"/>
                                        </p:tgtEl>
                                      </p:cBhvr>
                                    </p:animEffect>
                                  </p:childTnLst>
                                </p:cTn>
                              </p:par>
                              <p:par>
                                <p:cTn id="11" presetID="22" presetClass="entr" presetSubtype="2" fill="hold" nodeType="with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250"/>
                                        <p:tgtEl>
                                          <p:spTgt spid="18"/>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50"/>
                                        <p:tgtEl>
                                          <p:spTgt spid="21"/>
                                        </p:tgtEl>
                                      </p:cBhvr>
                                    </p:animEffect>
                                  </p:childTnLst>
                                </p:cTn>
                              </p:par>
                              <p:par>
                                <p:cTn id="17" presetID="22" presetClass="entr" presetSubtype="2" fill="hold" grpId="0"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250"/>
                                        <p:tgtEl>
                                          <p:spTgt spid="9"/>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22" presetClass="entr" presetSubtype="8" fill="hold" grpId="0" nodeType="withEffect">
                                  <p:stCondLst>
                                    <p:cond delay="175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50"/>
                                        <p:tgtEl>
                                          <p:spTgt spid="5"/>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50"/>
                                        <p:tgtEl>
                                          <p:spTgt spid="13"/>
                                        </p:tgtEl>
                                      </p:cBhvr>
                                    </p:animEffect>
                                  </p:childTnLst>
                                </p:cTn>
                              </p:par>
                              <p:par>
                                <p:cTn id="29" presetID="10" presetClass="entr" presetSubtype="0" fill="hold" grpId="0" nodeType="withEffect">
                                  <p:stCondLst>
                                    <p:cond delay="275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par>
                                <p:cTn id="35" presetID="22" presetClass="entr" presetSubtype="8" fill="hold" grpId="0" nodeType="withEffect">
                                  <p:stCondLst>
                                    <p:cond delay="325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250"/>
                                        <p:tgtEl>
                                          <p:spTgt spid="7"/>
                                        </p:tgtEl>
                                      </p:cBhvr>
                                    </p:animEffect>
                                  </p:childTnLst>
                                </p:cTn>
                              </p:par>
                              <p:par>
                                <p:cTn id="38" presetID="10" presetClass="entr" presetSubtype="0" fill="hold" grpId="0" nodeType="withEffect">
                                  <p:stCondLst>
                                    <p:cond delay="3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50"/>
                                        <p:tgtEl>
                                          <p:spTgt spid="14"/>
                                        </p:tgtEl>
                                      </p:cBhvr>
                                    </p:animEffect>
                                  </p:childTnLst>
                                </p:cTn>
                              </p:par>
                              <p:par>
                                <p:cTn id="41" presetID="10" presetClass="entr" presetSubtype="0" fill="hold" grpId="0" nodeType="withEffect">
                                  <p:stCondLst>
                                    <p:cond delay="275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50"/>
                                        <p:tgtEl>
                                          <p:spTgt spid="19"/>
                                        </p:tgtEl>
                                      </p:cBhvr>
                                    </p:animEffect>
                                  </p:childTnLst>
                                </p:cTn>
                              </p:par>
                              <p:par>
                                <p:cTn id="44" presetID="22" presetClass="entr" presetSubtype="2" fill="hold" grpId="0" nodeType="withEffect">
                                  <p:stCondLst>
                                    <p:cond delay="250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2" grpId="0" animBg="1"/>
      <p:bldP spid="13" grpId="0"/>
      <p:bldP spid="14" grpId="0"/>
      <p:bldP spid="15" grpId="0"/>
      <p:bldP spid="19" grpId="0"/>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059BF8E1-E9BF-70A7-F143-5D4B5429DBAE}"/>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475E167C-1F3D-0C46-D233-F7E5C5F556FA}"/>
              </a:ext>
            </a:extLst>
          </p:cNvPr>
          <p:cNvSpPr/>
          <p:nvPr/>
        </p:nvSpPr>
        <p:spPr>
          <a:xfrm>
            <a:off x="637468" y="347979"/>
            <a:ext cx="9500063" cy="646331"/>
          </a:xfrm>
          <a:prstGeom prst="rect">
            <a:avLst/>
          </a:prstGeom>
        </p:spPr>
        <p:txBody>
          <a:bodyPr vert="horz" wrap="square" lIns="91440" tIns="45720" rIns="91440" bIns="45720" anchor="t">
            <a:spAutoFit/>
          </a:bodyPr>
          <a:lstStyle/>
          <a:p>
            <a:r>
              <a:rPr lang="sk-SK" sz="3600" b="1" kern="1700" dirty="0" err="1">
                <a:ln w="0"/>
                <a:solidFill>
                  <a:schemeClr val="bg1"/>
                </a:solidFill>
                <a:latin typeface="+mj-lt"/>
                <a:ea typeface="Roboto Slab" pitchFamily="2" charset="0"/>
                <a:cs typeface="Lato Heavy" panose="020F0502020204030203" pitchFamily="34" charset="0"/>
              </a:rPr>
              <a:t>Benefits</a:t>
            </a:r>
            <a:r>
              <a:rPr lang="sk-SK" sz="3600" b="1" kern="1700" dirty="0">
                <a:ln w="0"/>
                <a:solidFill>
                  <a:schemeClr val="bg1"/>
                </a:solidFill>
                <a:latin typeface="+mj-lt"/>
                <a:ea typeface="Roboto Slab" pitchFamily="2" charset="0"/>
                <a:cs typeface="Lato Heavy" panose="020F0502020204030203" pitchFamily="34" charset="0"/>
              </a:rPr>
              <a:t> </a:t>
            </a:r>
            <a:endParaRPr lang="en-US" sz="3600" b="1" kern="1700" dirty="0">
              <a:ln w="0"/>
              <a:solidFill>
                <a:schemeClr val="bg1"/>
              </a:solidFill>
              <a:latin typeface="+mj-lt"/>
              <a:ea typeface="Roboto Slab" pitchFamily="2" charset="0"/>
              <a:cs typeface="Lato Heavy" panose="020F0502020204030203" pitchFamily="34" charset="0"/>
            </a:endParaRPr>
          </a:p>
        </p:txBody>
      </p:sp>
      <p:sp>
        <p:nvSpPr>
          <p:cNvPr id="12" name="Rectangle : coins arrondis 14">
            <a:extLst>
              <a:ext uri="{FF2B5EF4-FFF2-40B4-BE49-F238E27FC236}">
                <a16:creationId xmlns:a16="http://schemas.microsoft.com/office/drawing/2014/main" id="{922CD318-5D37-4083-AA87-D7833D43F4BB}"/>
              </a:ext>
            </a:extLst>
          </p:cNvPr>
          <p:cNvSpPr/>
          <p:nvPr/>
        </p:nvSpPr>
        <p:spPr>
          <a:xfrm>
            <a:off x="574158" y="1522820"/>
            <a:ext cx="3600000" cy="4727944"/>
          </a:xfrm>
          <a:prstGeom prst="roundRect">
            <a:avLst/>
          </a:prstGeom>
          <a:solidFill>
            <a:srgbClr val="F7F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3" name="Rectangle : coins arrondis 15">
            <a:extLst>
              <a:ext uri="{FF2B5EF4-FFF2-40B4-BE49-F238E27FC236}">
                <a16:creationId xmlns:a16="http://schemas.microsoft.com/office/drawing/2014/main" id="{15A7FAF5-B507-4EA1-8D59-5C0E6AD5F602}"/>
              </a:ext>
            </a:extLst>
          </p:cNvPr>
          <p:cNvSpPr/>
          <p:nvPr/>
        </p:nvSpPr>
        <p:spPr>
          <a:xfrm>
            <a:off x="8293407" y="1522820"/>
            <a:ext cx="3600000" cy="4727944"/>
          </a:xfrm>
          <a:prstGeom prst="roundRect">
            <a:avLst/>
          </a:prstGeom>
          <a:solidFill>
            <a:srgbClr val="F7F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4" name="Rectangle : coins arrondis 16">
            <a:extLst>
              <a:ext uri="{FF2B5EF4-FFF2-40B4-BE49-F238E27FC236}">
                <a16:creationId xmlns:a16="http://schemas.microsoft.com/office/drawing/2014/main" id="{F7B3B413-1683-4603-9340-BF1C3E031FF9}"/>
              </a:ext>
            </a:extLst>
          </p:cNvPr>
          <p:cNvSpPr/>
          <p:nvPr/>
        </p:nvSpPr>
        <p:spPr>
          <a:xfrm>
            <a:off x="4433782" y="1522820"/>
            <a:ext cx="3600000" cy="4727944"/>
          </a:xfrm>
          <a:prstGeom prst="roundRect">
            <a:avLst/>
          </a:prstGeom>
          <a:solidFill>
            <a:srgbClr val="F7F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5" name="Image 5">
            <a:extLst>
              <a:ext uri="{FF2B5EF4-FFF2-40B4-BE49-F238E27FC236}">
                <a16:creationId xmlns:a16="http://schemas.microsoft.com/office/drawing/2014/main" id="{79A9AB0E-CEB1-42A1-B7AE-1ADEFD3D45F2}"/>
              </a:ext>
            </a:extLst>
          </p:cNvPr>
          <p:cNvPicPr>
            <a:picLocks noChangeAspect="1"/>
          </p:cNvPicPr>
          <p:nvPr/>
        </p:nvPicPr>
        <p:blipFill>
          <a:blip r:embed="rId2"/>
          <a:stretch>
            <a:fillRect/>
          </a:stretch>
        </p:blipFill>
        <p:spPr>
          <a:xfrm>
            <a:off x="1979958" y="1721293"/>
            <a:ext cx="788400" cy="788400"/>
          </a:xfrm>
          <a:prstGeom prst="rect">
            <a:avLst/>
          </a:prstGeom>
        </p:spPr>
      </p:pic>
      <p:pic>
        <p:nvPicPr>
          <p:cNvPr id="16" name="Image 7">
            <a:extLst>
              <a:ext uri="{FF2B5EF4-FFF2-40B4-BE49-F238E27FC236}">
                <a16:creationId xmlns:a16="http://schemas.microsoft.com/office/drawing/2014/main" id="{5523B454-5042-4E45-BA25-7571C55492D9}"/>
              </a:ext>
            </a:extLst>
          </p:cNvPr>
          <p:cNvPicPr>
            <a:picLocks noChangeAspect="1"/>
          </p:cNvPicPr>
          <p:nvPr/>
        </p:nvPicPr>
        <p:blipFill>
          <a:blip r:embed="rId3"/>
          <a:stretch>
            <a:fillRect/>
          </a:stretch>
        </p:blipFill>
        <p:spPr>
          <a:xfrm>
            <a:off x="5839582" y="1721293"/>
            <a:ext cx="788400" cy="788400"/>
          </a:xfrm>
          <a:prstGeom prst="rect">
            <a:avLst/>
          </a:prstGeom>
        </p:spPr>
      </p:pic>
      <p:pic>
        <p:nvPicPr>
          <p:cNvPr id="18" name="Image 10">
            <a:extLst>
              <a:ext uri="{FF2B5EF4-FFF2-40B4-BE49-F238E27FC236}">
                <a16:creationId xmlns:a16="http://schemas.microsoft.com/office/drawing/2014/main" id="{EE7165C6-4A92-4130-921C-CADD9FCB6575}"/>
              </a:ext>
            </a:extLst>
          </p:cNvPr>
          <p:cNvPicPr>
            <a:picLocks noChangeAspect="1"/>
          </p:cNvPicPr>
          <p:nvPr/>
        </p:nvPicPr>
        <p:blipFill>
          <a:blip r:embed="rId4"/>
          <a:stretch>
            <a:fillRect/>
          </a:stretch>
        </p:blipFill>
        <p:spPr>
          <a:xfrm>
            <a:off x="9699207" y="1721293"/>
            <a:ext cx="788400" cy="788400"/>
          </a:xfrm>
          <a:prstGeom prst="rect">
            <a:avLst/>
          </a:prstGeom>
        </p:spPr>
      </p:pic>
      <p:sp>
        <p:nvSpPr>
          <p:cNvPr id="19" name="ZoneTexte 11">
            <a:extLst>
              <a:ext uri="{FF2B5EF4-FFF2-40B4-BE49-F238E27FC236}">
                <a16:creationId xmlns:a16="http://schemas.microsoft.com/office/drawing/2014/main" id="{92C8F531-5C02-43C9-9B45-6C1F99628C1F}"/>
              </a:ext>
            </a:extLst>
          </p:cNvPr>
          <p:cNvSpPr txBox="1"/>
          <p:nvPr/>
        </p:nvSpPr>
        <p:spPr>
          <a:xfrm>
            <a:off x="637468" y="2502791"/>
            <a:ext cx="3405813"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t>For contracting authorities</a:t>
            </a:r>
            <a:endParaRPr lang="en-GB" sz="1400" b="1" dirty="0">
              <a:highlight>
                <a:srgbClr val="FFFF00"/>
              </a:highlight>
            </a:endParaRPr>
          </a:p>
        </p:txBody>
      </p:sp>
      <p:sp>
        <p:nvSpPr>
          <p:cNvPr id="20" name="ZoneTexte 12">
            <a:extLst>
              <a:ext uri="{FF2B5EF4-FFF2-40B4-BE49-F238E27FC236}">
                <a16:creationId xmlns:a16="http://schemas.microsoft.com/office/drawing/2014/main" id="{6E4F1313-5BC8-4BCE-B477-B632327355B2}"/>
              </a:ext>
            </a:extLst>
          </p:cNvPr>
          <p:cNvSpPr txBox="1"/>
          <p:nvPr/>
        </p:nvSpPr>
        <p:spPr>
          <a:xfrm>
            <a:off x="4522381" y="2594893"/>
            <a:ext cx="3415122"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For suppliers</a:t>
            </a:r>
          </a:p>
        </p:txBody>
      </p:sp>
      <p:sp>
        <p:nvSpPr>
          <p:cNvPr id="21" name="ZoneTexte 13">
            <a:extLst>
              <a:ext uri="{FF2B5EF4-FFF2-40B4-BE49-F238E27FC236}">
                <a16:creationId xmlns:a16="http://schemas.microsoft.com/office/drawing/2014/main" id="{C0350683-CE33-484B-A871-C223CCB84C54}"/>
              </a:ext>
            </a:extLst>
          </p:cNvPr>
          <p:cNvSpPr txBox="1"/>
          <p:nvPr/>
        </p:nvSpPr>
        <p:spPr>
          <a:xfrm>
            <a:off x="8293406" y="2594893"/>
            <a:ext cx="3600000"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For the society</a:t>
            </a:r>
          </a:p>
        </p:txBody>
      </p:sp>
      <p:sp>
        <p:nvSpPr>
          <p:cNvPr id="22" name="ZoneTexte 17">
            <a:extLst>
              <a:ext uri="{FF2B5EF4-FFF2-40B4-BE49-F238E27FC236}">
                <a16:creationId xmlns:a16="http://schemas.microsoft.com/office/drawing/2014/main" id="{9773A99B-41FD-4407-AAD4-478E79B7657D}"/>
              </a:ext>
            </a:extLst>
          </p:cNvPr>
          <p:cNvSpPr txBox="1"/>
          <p:nvPr/>
        </p:nvSpPr>
        <p:spPr>
          <a:xfrm>
            <a:off x="671251" y="2803666"/>
            <a:ext cx="3405813" cy="34470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1400" dirty="0"/>
              <a:t>Improves the </a:t>
            </a:r>
            <a:r>
              <a:rPr lang="en-US" sz="1400" b="1" dirty="0">
                <a:solidFill>
                  <a:schemeClr val="accent2"/>
                </a:solidFill>
              </a:rPr>
              <a:t>quality and efficiency of the public services</a:t>
            </a:r>
            <a:r>
              <a:rPr lang="en-US" sz="1400" dirty="0">
                <a:solidFill>
                  <a:schemeClr val="accent2"/>
                </a:solidFill>
              </a:rPr>
              <a:t>.</a:t>
            </a:r>
          </a:p>
          <a:p>
            <a:pPr>
              <a:spcAft>
                <a:spcPts val="1200"/>
              </a:spcAft>
            </a:pPr>
            <a:r>
              <a:rPr lang="en-US" sz="1400" dirty="0"/>
              <a:t>Helps to achieve the desired degree of interoperability from the beginning and </a:t>
            </a:r>
            <a:r>
              <a:rPr lang="en-US" sz="1400" b="1" dirty="0">
                <a:solidFill>
                  <a:schemeClr val="accent2"/>
                </a:solidFill>
              </a:rPr>
              <a:t>reduce the risk of vendor lock-in</a:t>
            </a:r>
            <a:r>
              <a:rPr lang="en-US" sz="1400" dirty="0"/>
              <a:t>.</a:t>
            </a:r>
          </a:p>
          <a:p>
            <a:pPr>
              <a:spcAft>
                <a:spcPts val="1200"/>
              </a:spcAft>
            </a:pPr>
            <a:r>
              <a:rPr lang="en-US" sz="1400" dirty="0"/>
              <a:t>Allows obtaining </a:t>
            </a:r>
            <a:r>
              <a:rPr lang="en-US" sz="1400" b="1" dirty="0">
                <a:solidFill>
                  <a:schemeClr val="accent2"/>
                </a:solidFill>
              </a:rPr>
              <a:t>better quality products </a:t>
            </a:r>
            <a:r>
              <a:rPr lang="en-US" sz="1400" dirty="0"/>
              <a:t>at </a:t>
            </a:r>
            <a:r>
              <a:rPr lang="en-US" sz="1400" b="1" dirty="0">
                <a:solidFill>
                  <a:schemeClr val="accent2"/>
                </a:solidFill>
              </a:rPr>
              <a:t>lower prices</a:t>
            </a:r>
            <a:r>
              <a:rPr lang="en-US" sz="1400" dirty="0"/>
              <a:t>.</a:t>
            </a:r>
          </a:p>
          <a:p>
            <a:pPr>
              <a:spcAft>
                <a:spcPts val="1200"/>
              </a:spcAft>
            </a:pPr>
            <a:r>
              <a:rPr lang="en-US" sz="1400" b="1" dirty="0">
                <a:solidFill>
                  <a:schemeClr val="accent2"/>
                </a:solidFill>
              </a:rPr>
              <a:t>Reduces risk of failure </a:t>
            </a:r>
            <a:r>
              <a:rPr lang="en-US" sz="1400" dirty="0"/>
              <a:t>in follow-up PPI procurements.</a:t>
            </a:r>
          </a:p>
          <a:p>
            <a:pPr>
              <a:spcAft>
                <a:spcPts val="1200"/>
              </a:spcAft>
            </a:pPr>
            <a:r>
              <a:rPr lang="en-US" sz="1400" b="1" dirty="0">
                <a:solidFill>
                  <a:schemeClr val="accent2"/>
                </a:solidFill>
              </a:rPr>
              <a:t>License-free usage for procurers</a:t>
            </a:r>
            <a:r>
              <a:rPr lang="en-US" sz="1400" dirty="0"/>
              <a:t>.</a:t>
            </a:r>
          </a:p>
          <a:p>
            <a:pPr>
              <a:spcAft>
                <a:spcPts val="1200"/>
              </a:spcAft>
            </a:pPr>
            <a:r>
              <a:rPr lang="en-US" sz="1400" dirty="0"/>
              <a:t>The right of the Public Buyers to request </a:t>
            </a:r>
            <a:r>
              <a:rPr lang="en-US" sz="1400" b="1" dirty="0">
                <a:solidFill>
                  <a:schemeClr val="accent2"/>
                </a:solidFill>
              </a:rPr>
              <a:t>licenses</a:t>
            </a:r>
            <a:r>
              <a:rPr lang="en-US" sz="1400" dirty="0"/>
              <a:t> to third-party suppliers </a:t>
            </a:r>
            <a:endParaRPr lang="fr-FR" sz="1400" dirty="0">
              <a:highlight>
                <a:srgbClr val="FFFF00"/>
              </a:highlight>
            </a:endParaRPr>
          </a:p>
        </p:txBody>
      </p:sp>
      <p:sp>
        <p:nvSpPr>
          <p:cNvPr id="23" name="ZoneTexte 18">
            <a:extLst>
              <a:ext uri="{FF2B5EF4-FFF2-40B4-BE49-F238E27FC236}">
                <a16:creationId xmlns:a16="http://schemas.microsoft.com/office/drawing/2014/main" id="{84955611-9FF0-4E39-BDEC-617BD9F5F489}"/>
              </a:ext>
            </a:extLst>
          </p:cNvPr>
          <p:cNvSpPr txBox="1"/>
          <p:nvPr/>
        </p:nvSpPr>
        <p:spPr>
          <a:xfrm>
            <a:off x="4531690" y="3032121"/>
            <a:ext cx="3405813" cy="249299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1400" b="1" dirty="0">
                <a:solidFill>
                  <a:schemeClr val="accent2"/>
                </a:solidFill>
              </a:rPr>
              <a:t>Accelerates the process </a:t>
            </a:r>
            <a:r>
              <a:rPr lang="en-US" sz="1400" dirty="0"/>
              <a:t>of bringing scientific results to market.</a:t>
            </a:r>
          </a:p>
          <a:p>
            <a:pPr>
              <a:spcAft>
                <a:spcPts val="1200"/>
              </a:spcAft>
            </a:pPr>
            <a:r>
              <a:rPr lang="en-US" sz="1400" b="1" dirty="0">
                <a:solidFill>
                  <a:schemeClr val="accent2"/>
                </a:solidFill>
              </a:rPr>
              <a:t>Shortens time-to-market </a:t>
            </a:r>
            <a:r>
              <a:rPr lang="en-US" sz="1400" dirty="0"/>
              <a:t>for innovative products and services.</a:t>
            </a:r>
          </a:p>
          <a:p>
            <a:pPr>
              <a:spcAft>
                <a:spcPts val="1200"/>
              </a:spcAft>
            </a:pPr>
            <a:r>
              <a:rPr lang="en-US" sz="1400" dirty="0"/>
              <a:t>Facilitates the </a:t>
            </a:r>
            <a:r>
              <a:rPr lang="en-US" sz="1400" b="1" dirty="0">
                <a:solidFill>
                  <a:schemeClr val="accent2"/>
                </a:solidFill>
              </a:rPr>
              <a:t>access of new innovative players </a:t>
            </a:r>
            <a:r>
              <a:rPr lang="en-US" sz="1400" dirty="0"/>
              <a:t>(e.g., start-ups, SMEs) to the public procurement market.</a:t>
            </a:r>
          </a:p>
          <a:p>
            <a:pPr>
              <a:spcAft>
                <a:spcPts val="1200"/>
              </a:spcAft>
            </a:pPr>
            <a:r>
              <a:rPr lang="en-US" sz="1400" b="1" dirty="0">
                <a:solidFill>
                  <a:schemeClr val="accent2"/>
                </a:solidFill>
              </a:rPr>
              <a:t>Stimulates company growth and attracts private investment.</a:t>
            </a:r>
            <a:endParaRPr lang="fr-FR" sz="1400" b="1" dirty="0">
              <a:solidFill>
                <a:schemeClr val="accent2"/>
              </a:solidFill>
              <a:highlight>
                <a:srgbClr val="FFFF00"/>
              </a:highlight>
            </a:endParaRPr>
          </a:p>
        </p:txBody>
      </p:sp>
      <p:sp>
        <p:nvSpPr>
          <p:cNvPr id="24" name="ZoneTexte 19">
            <a:extLst>
              <a:ext uri="{FF2B5EF4-FFF2-40B4-BE49-F238E27FC236}">
                <a16:creationId xmlns:a16="http://schemas.microsoft.com/office/drawing/2014/main" id="{F6C74AB8-86E2-49CA-94A0-08D8BC826F33}"/>
              </a:ext>
            </a:extLst>
          </p:cNvPr>
          <p:cNvSpPr txBox="1"/>
          <p:nvPr/>
        </p:nvSpPr>
        <p:spPr>
          <a:xfrm>
            <a:off x="8390499" y="3032121"/>
            <a:ext cx="3405813"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1200" dirty="0"/>
              <a:t>Better use of taxpayers’ money, to buy </a:t>
            </a:r>
            <a:r>
              <a:rPr lang="en-US" sz="1200" b="1" dirty="0">
                <a:solidFill>
                  <a:schemeClr val="accent2"/>
                </a:solidFill>
              </a:rPr>
              <a:t>innovative products that improve the quality and efficiency of protection of public spaces</a:t>
            </a:r>
            <a:r>
              <a:rPr lang="en-US" sz="1200" dirty="0"/>
              <a:t>.</a:t>
            </a:r>
          </a:p>
          <a:p>
            <a:pPr>
              <a:spcAft>
                <a:spcPts val="1200"/>
              </a:spcAft>
            </a:pPr>
            <a:r>
              <a:rPr lang="en-US" sz="1200" dirty="0"/>
              <a:t>Helps tackle </a:t>
            </a:r>
            <a:r>
              <a:rPr lang="en-US" sz="1200" b="1" dirty="0">
                <a:solidFill>
                  <a:schemeClr val="accent2"/>
                </a:solidFill>
              </a:rPr>
              <a:t>environmental and social challenges </a:t>
            </a:r>
            <a:r>
              <a:rPr lang="en-US" sz="1200" dirty="0"/>
              <a:t>through new and innovative practices.</a:t>
            </a:r>
          </a:p>
          <a:p>
            <a:pPr>
              <a:spcAft>
                <a:spcPts val="1200"/>
              </a:spcAft>
            </a:pPr>
            <a:r>
              <a:rPr lang="en-US" sz="1200" b="1" dirty="0">
                <a:solidFill>
                  <a:schemeClr val="accent2"/>
                </a:solidFill>
              </a:rPr>
              <a:t>Creates high-added-value jobs in Europe </a:t>
            </a:r>
            <a:r>
              <a:rPr lang="en-US" sz="1200" dirty="0"/>
              <a:t>and contributes to sustainable economic growth.</a:t>
            </a:r>
            <a:endParaRPr lang="fr-FR" sz="1200" dirty="0">
              <a:highlight>
                <a:srgbClr val="FFFF00"/>
              </a:highlight>
            </a:endParaRPr>
          </a:p>
        </p:txBody>
      </p:sp>
    </p:spTree>
    <p:extLst>
      <p:ext uri="{BB962C8B-B14F-4D97-AF65-F5344CB8AC3E}">
        <p14:creationId xmlns:p14="http://schemas.microsoft.com/office/powerpoint/2010/main" val="406052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059BF8E1-E9BF-70A7-F143-5D4B5429DBAE}"/>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475E167C-1F3D-0C46-D233-F7E5C5F556FA}"/>
              </a:ext>
            </a:extLst>
          </p:cNvPr>
          <p:cNvSpPr/>
          <p:nvPr/>
        </p:nvSpPr>
        <p:spPr>
          <a:xfrm>
            <a:off x="637468" y="347979"/>
            <a:ext cx="9500063" cy="646331"/>
          </a:xfrm>
          <a:prstGeom prst="rect">
            <a:avLst/>
          </a:prstGeom>
        </p:spPr>
        <p:txBody>
          <a:bodyPr vert="horz" wrap="square" lIns="91440" tIns="45720" rIns="91440" bIns="45720" anchor="t">
            <a:spAutoFit/>
          </a:bodyPr>
          <a:lstStyle/>
          <a:p>
            <a:r>
              <a:rPr lang="sk-SK" sz="3600" b="1" kern="1700" dirty="0" err="1">
                <a:ln w="0"/>
                <a:solidFill>
                  <a:schemeClr val="bg1"/>
                </a:solidFill>
                <a:latin typeface="+mj-lt"/>
                <a:ea typeface="Roboto Slab" pitchFamily="2" charset="0"/>
                <a:cs typeface="Lato Heavy" panose="020F0502020204030203" pitchFamily="34" charset="0"/>
              </a:rPr>
              <a:t>Impact</a:t>
            </a:r>
            <a:r>
              <a:rPr lang="sk-SK" sz="3600" b="1" kern="1700" dirty="0">
                <a:ln w="0"/>
                <a:solidFill>
                  <a:schemeClr val="bg1"/>
                </a:solidFill>
                <a:latin typeface="+mj-lt"/>
                <a:ea typeface="Roboto Slab" pitchFamily="2" charset="0"/>
                <a:cs typeface="Lato Heavy" panose="020F0502020204030203" pitchFamily="34" charset="0"/>
              </a:rPr>
              <a:t> </a:t>
            </a:r>
            <a:r>
              <a:rPr lang="sk-SK" sz="3600" b="1" kern="1700" dirty="0" err="1">
                <a:ln w="0"/>
                <a:solidFill>
                  <a:schemeClr val="bg1"/>
                </a:solidFill>
                <a:latin typeface="+mj-lt"/>
                <a:ea typeface="Roboto Slab" pitchFamily="2" charset="0"/>
                <a:cs typeface="Lato Heavy" panose="020F0502020204030203" pitchFamily="34" charset="0"/>
              </a:rPr>
              <a:t>for</a:t>
            </a:r>
            <a:r>
              <a:rPr lang="sk-SK" sz="3600" b="1" kern="1700" dirty="0">
                <a:ln w="0"/>
                <a:solidFill>
                  <a:schemeClr val="bg1"/>
                </a:solidFill>
                <a:latin typeface="+mj-lt"/>
                <a:ea typeface="Roboto Slab" pitchFamily="2" charset="0"/>
                <a:cs typeface="Lato Heavy" panose="020F0502020204030203" pitchFamily="34" charset="0"/>
              </a:rPr>
              <a:t> </a:t>
            </a:r>
            <a:r>
              <a:rPr lang="sk-SK" sz="3600" b="1" kern="1700" dirty="0" err="1">
                <a:ln w="0"/>
                <a:solidFill>
                  <a:schemeClr val="bg1"/>
                </a:solidFill>
                <a:latin typeface="+mj-lt"/>
                <a:ea typeface="Roboto Slab" pitchFamily="2" charset="0"/>
                <a:cs typeface="Lato Heavy" panose="020F0502020204030203" pitchFamily="34" charset="0"/>
              </a:rPr>
              <a:t>companies</a:t>
            </a:r>
            <a:endParaRPr lang="en-US" sz="3600" b="1" kern="1700" dirty="0">
              <a:ln w="0"/>
              <a:solidFill>
                <a:schemeClr val="bg1"/>
              </a:solidFill>
              <a:latin typeface="+mj-lt"/>
              <a:ea typeface="Roboto Slab" pitchFamily="2" charset="0"/>
              <a:cs typeface="Lato Heavy" panose="020F0502020204030203" pitchFamily="34" charset="0"/>
            </a:endParaRPr>
          </a:p>
        </p:txBody>
      </p:sp>
      <p:sp>
        <p:nvSpPr>
          <p:cNvPr id="22" name="BlokTextu 21">
            <a:extLst>
              <a:ext uri="{FF2B5EF4-FFF2-40B4-BE49-F238E27FC236}">
                <a16:creationId xmlns:a16="http://schemas.microsoft.com/office/drawing/2014/main" id="{1C808E5B-0421-4AB2-B30F-F2B5BB784264}"/>
              </a:ext>
            </a:extLst>
          </p:cNvPr>
          <p:cNvSpPr txBox="1"/>
          <p:nvPr/>
        </p:nvSpPr>
        <p:spPr>
          <a:xfrm>
            <a:off x="637468" y="1690273"/>
            <a:ext cx="10559143" cy="5129096"/>
          </a:xfrm>
          <a:prstGeom prst="rect">
            <a:avLst/>
          </a:prstGeom>
          <a:noFill/>
        </p:spPr>
        <p:txBody>
          <a:bodyPr wrap="square">
            <a:spAutoFit/>
          </a:bodyPr>
          <a:lstStyle/>
          <a:p>
            <a:pPr marL="342900" indent="-342900">
              <a:buClr>
                <a:srgbClr val="931680"/>
              </a:buClr>
              <a:buFont typeface="Arial" panose="020B0604020202020204" pitchFamily="34" charset="0"/>
              <a:buChar char="•"/>
              <a:defRPr/>
            </a:pPr>
            <a:r>
              <a:rPr lang="en-GB" altLang="en-US" sz="2300" b="1" dirty="0"/>
              <a:t>Opens a route-to-market for new players/SMEs</a:t>
            </a:r>
          </a:p>
          <a:p>
            <a:pPr marL="800100" lvl="1" indent="-342900">
              <a:buClr>
                <a:srgbClr val="931680"/>
              </a:buClr>
              <a:buFont typeface="Arial" panose="020B0604020202020204" pitchFamily="34" charset="0"/>
              <a:buChar char="•"/>
              <a:defRPr/>
            </a:pPr>
            <a:r>
              <a:rPr lang="en-GB" altLang="en-US" sz="2000" dirty="0"/>
              <a:t>More than doubles contracts going to SMEs/startups (&gt;70% vs 30%)</a:t>
            </a:r>
          </a:p>
          <a:p>
            <a:pPr lvl="1">
              <a:lnSpc>
                <a:spcPct val="80000"/>
              </a:lnSpc>
              <a:spcAft>
                <a:spcPct val="30000"/>
              </a:spcAft>
              <a:defRPr/>
            </a:pPr>
            <a:endParaRPr lang="en-GB" altLang="en-US" sz="300" dirty="0"/>
          </a:p>
          <a:p>
            <a:pPr marL="342900" indent="-342900">
              <a:buClr>
                <a:srgbClr val="931680"/>
              </a:buClr>
              <a:buFont typeface="Arial" panose="020B0604020202020204" pitchFamily="34" charset="0"/>
              <a:buChar char="•"/>
              <a:defRPr/>
            </a:pPr>
            <a:r>
              <a:rPr lang="en-GB" altLang="en-US" sz="2300" b="1" dirty="0"/>
              <a:t>Quadruples commercialisation success rate</a:t>
            </a:r>
          </a:p>
          <a:p>
            <a:pPr marL="800100" lvl="1" indent="-342900">
              <a:buClr>
                <a:srgbClr val="931680"/>
              </a:buClr>
              <a:buFont typeface="Arial" panose="020B0604020202020204" pitchFamily="34" charset="0"/>
              <a:buChar char="•"/>
              <a:defRPr/>
            </a:pPr>
            <a:r>
              <a:rPr lang="en-GB" altLang="en-US" sz="2000" dirty="0"/>
              <a:t>20 times more contracts awarded cross-border (86% of phase 3, 75% of phase 2 and 30% of phase 1 contractors commercialise already 1Y after PCP)</a:t>
            </a:r>
            <a:endParaRPr lang="en-GB" altLang="en-US" sz="2300" dirty="0"/>
          </a:p>
          <a:p>
            <a:pPr marL="342900" indent="-342900">
              <a:buClr>
                <a:srgbClr val="931680"/>
              </a:buClr>
              <a:buFont typeface="Arial" panose="020B0604020202020204" pitchFamily="34" charset="0"/>
              <a:buChar char="•"/>
              <a:defRPr/>
            </a:pPr>
            <a:r>
              <a:rPr lang="en-GB" altLang="en-US" sz="2300" b="1" dirty="0"/>
              <a:t>Fosters access to finance</a:t>
            </a:r>
          </a:p>
          <a:p>
            <a:pPr marL="800100" lvl="1" indent="-342900">
              <a:buClr>
                <a:srgbClr val="931680"/>
              </a:buClr>
              <a:buFont typeface="Arial" panose="020B0604020202020204" pitchFamily="34" charset="0"/>
              <a:buChar char="•"/>
              <a:defRPr/>
            </a:pPr>
            <a:r>
              <a:rPr lang="en-GB" altLang="en-US" sz="2000" dirty="0"/>
              <a:t>Doubles chances to win further procurements, increases access to VC funding, partnerships with large corporates, mergers/acquisitions, IPOs</a:t>
            </a:r>
            <a:endParaRPr lang="en-GB" altLang="en-US" sz="1900" dirty="0"/>
          </a:p>
          <a:p>
            <a:pPr marL="342900" indent="-342900">
              <a:buClr>
                <a:srgbClr val="931680"/>
              </a:buClr>
              <a:buFont typeface="Arial" panose="020B0604020202020204" pitchFamily="34" charset="0"/>
              <a:buChar char="•"/>
              <a:defRPr/>
            </a:pPr>
            <a:r>
              <a:rPr lang="en-GB" altLang="en-US" sz="2300" b="1" dirty="0"/>
              <a:t>Stimulates cross-border company growth </a:t>
            </a:r>
          </a:p>
          <a:p>
            <a:pPr marL="800100" lvl="1" indent="-342900">
              <a:buClr>
                <a:srgbClr val="931680"/>
              </a:buClr>
              <a:buFont typeface="Arial" panose="020B0604020202020204" pitchFamily="34" charset="0"/>
              <a:buChar char="•"/>
              <a:defRPr/>
            </a:pPr>
            <a:r>
              <a:rPr lang="en-GB" altLang="en-US" sz="2000" dirty="0"/>
              <a:t>20 times more contracts awarded cross-border (33,1% vs 1,7%)</a:t>
            </a:r>
          </a:p>
          <a:p>
            <a:pPr marL="342900" indent="-342900">
              <a:buClr>
                <a:srgbClr val="931680"/>
              </a:buClr>
              <a:buFont typeface="Arial" panose="020B0604020202020204" pitchFamily="34" charset="0"/>
              <a:buChar char="•"/>
              <a:defRPr/>
            </a:pPr>
            <a:r>
              <a:rPr lang="en-GB" altLang="en-US" sz="2300" b="1" dirty="0"/>
              <a:t>Creating growth and jobs /strategic autonomy in Europe</a:t>
            </a:r>
          </a:p>
          <a:p>
            <a:pPr marL="800100" lvl="1" indent="-342900">
              <a:buFont typeface="Arial" panose="020B0604020202020204" pitchFamily="34" charset="0"/>
              <a:buChar char="•"/>
              <a:defRPr/>
            </a:pPr>
            <a:r>
              <a:rPr lang="en-GB" altLang="en-US" sz="2000" dirty="0"/>
              <a:t>99,7% of contractors do 100% of R&amp;D activities for PCP in Europe               </a:t>
            </a:r>
          </a:p>
          <a:p>
            <a:pPr lvl="1">
              <a:defRPr/>
            </a:pPr>
            <a:endParaRPr lang="en-US" altLang="en-US" sz="1600" dirty="0">
              <a:latin typeface="Trebuchet MS" panose="020B0603020202020204" pitchFamily="34" charset="0"/>
            </a:endParaRPr>
          </a:p>
          <a:p>
            <a:pPr lvl="1">
              <a:defRPr/>
            </a:pPr>
            <a:r>
              <a:rPr lang="en-US" altLang="en-US" sz="1600" dirty="0">
                <a:latin typeface="Trebuchet MS" panose="020B0603020202020204" pitchFamily="34" charset="0"/>
              </a:rPr>
              <a:t>More info: </a:t>
            </a:r>
            <a:r>
              <a:rPr lang="en-US" altLang="en-US" sz="1600" dirty="0">
                <a:latin typeface="Trebuchet MS" panose="020B0603020202020204" pitchFamily="34" charset="0"/>
                <a:hlinkClick r:id="rId2"/>
              </a:rPr>
              <a:t>impacts of EU funded PCPs</a:t>
            </a:r>
            <a:r>
              <a:rPr lang="en-US" altLang="en-US" sz="1600" dirty="0">
                <a:latin typeface="Trebuchet MS" panose="020B0603020202020204" pitchFamily="34" charset="0"/>
              </a:rPr>
              <a:t> and </a:t>
            </a:r>
            <a:r>
              <a:rPr lang="en-US" altLang="en-US" sz="1600" dirty="0">
                <a:latin typeface="Trebuchet MS" panose="020B0603020202020204" pitchFamily="34" charset="0"/>
                <a:hlinkClick r:id="rId3"/>
              </a:rPr>
              <a:t>brochure with results EU funded PCPs and PPIs in the ICT sector</a:t>
            </a:r>
            <a:endParaRPr lang="en-US" altLang="en-US" sz="1600" dirty="0">
              <a:latin typeface="Trebuchet MS" panose="020B0603020202020204" pitchFamily="34" charset="0"/>
            </a:endParaRPr>
          </a:p>
          <a:p>
            <a:pPr lvl="1">
              <a:defRPr/>
            </a:pPr>
            <a:r>
              <a:rPr lang="en-GB" altLang="en-US" sz="2000" dirty="0">
                <a:solidFill>
                  <a:srgbClr val="666666"/>
                </a:solidFill>
              </a:rPr>
              <a:t>                                      </a:t>
            </a:r>
          </a:p>
          <a:p>
            <a:pPr marL="0" indent="0" algn="just">
              <a:spcAft>
                <a:spcPts val="225"/>
              </a:spcAft>
              <a:buClr>
                <a:srgbClr val="FFCC66"/>
              </a:buClr>
              <a:buNone/>
              <a:defRPr/>
            </a:pPr>
            <a:endParaRPr lang="en-GB" altLang="en-US" sz="1500" dirty="0">
              <a:latin typeface="+mj-lt"/>
              <a:cs typeface="Times New Roman" panose="02020603050405020304" pitchFamily="18" charset="0"/>
            </a:endParaRPr>
          </a:p>
        </p:txBody>
      </p:sp>
    </p:spTree>
    <p:extLst>
      <p:ext uri="{BB962C8B-B14F-4D97-AF65-F5344CB8AC3E}">
        <p14:creationId xmlns:p14="http://schemas.microsoft.com/office/powerpoint/2010/main" val="276502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93FDB-1563-BE8F-D9F2-0B1201E9D8FF}"/>
            </a:ext>
          </a:extLst>
        </p:cNvPr>
        <p:cNvGrpSpPr/>
        <p:nvPr/>
      </p:nvGrpSpPr>
      <p:grpSpPr>
        <a:xfrm>
          <a:off x="0" y="0"/>
          <a:ext cx="0" cy="0"/>
          <a:chOff x="0" y="0"/>
          <a:chExt cx="0" cy="0"/>
        </a:xfrm>
      </p:grpSpPr>
      <p:sp>
        <p:nvSpPr>
          <p:cNvPr id="17" name="Rectangle 14">
            <a:extLst>
              <a:ext uri="{FF2B5EF4-FFF2-40B4-BE49-F238E27FC236}">
                <a16:creationId xmlns:a16="http://schemas.microsoft.com/office/drawing/2014/main" id="{144905FC-985F-0335-409B-318EF70FDB9F}"/>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9E2E0799-E6A2-CE7A-B4BC-7FDBC44048F1}"/>
              </a:ext>
            </a:extLst>
          </p:cNvPr>
          <p:cNvSpPr/>
          <p:nvPr/>
        </p:nvSpPr>
        <p:spPr>
          <a:xfrm>
            <a:off x="637468" y="347979"/>
            <a:ext cx="9500063" cy="646331"/>
          </a:xfrm>
          <a:prstGeom prst="rect">
            <a:avLst/>
          </a:prstGeom>
        </p:spPr>
        <p:txBody>
          <a:bodyPr vert="horz" wrap="square" lIns="91440" tIns="45720" rIns="91440" bIns="45720" anchor="t">
            <a:spAutoFit/>
          </a:bodyPr>
          <a:lstStyle/>
          <a:p>
            <a:r>
              <a:rPr lang="sk-SK" sz="3600" b="1" kern="1700" dirty="0">
                <a:ln w="0"/>
                <a:solidFill>
                  <a:schemeClr val="bg1"/>
                </a:solidFill>
                <a:latin typeface="+mj-lt"/>
                <a:ea typeface="Roboto Slab" pitchFamily="2" charset="0"/>
                <a:cs typeface="Lato Heavy" panose="020F0502020204030203" pitchFamily="34" charset="0"/>
              </a:rPr>
              <a:t>PCP in </a:t>
            </a:r>
            <a:r>
              <a:rPr lang="sk-SK" sz="3600" b="1" kern="1700" dirty="0" err="1">
                <a:ln w="0"/>
                <a:solidFill>
                  <a:schemeClr val="bg1"/>
                </a:solidFill>
                <a:latin typeface="+mj-lt"/>
                <a:ea typeface="Roboto Slab" pitchFamily="2" charset="0"/>
                <a:cs typeface="Lato Heavy" panose="020F0502020204030203" pitchFamily="34" charset="0"/>
              </a:rPr>
              <a:t>the</a:t>
            </a:r>
            <a:r>
              <a:rPr lang="sk-SK" sz="3600" b="1" kern="1700" dirty="0">
                <a:ln w="0"/>
                <a:solidFill>
                  <a:schemeClr val="bg1"/>
                </a:solidFill>
                <a:latin typeface="+mj-lt"/>
                <a:ea typeface="Roboto Slab" pitchFamily="2" charset="0"/>
                <a:cs typeface="Lato Heavy" panose="020F0502020204030203" pitchFamily="34" charset="0"/>
              </a:rPr>
              <a:t> BSO </a:t>
            </a:r>
            <a:r>
              <a:rPr lang="sk-SK" sz="3600" b="1" kern="1700" dirty="0" err="1">
                <a:ln w="0"/>
                <a:solidFill>
                  <a:schemeClr val="bg1"/>
                </a:solidFill>
                <a:latin typeface="+mj-lt"/>
                <a:ea typeface="Roboto Slab" pitchFamily="2" charset="0"/>
                <a:cs typeface="Lato Heavy" panose="020F0502020204030203" pitchFamily="34" charset="0"/>
              </a:rPr>
              <a:t>Context</a:t>
            </a:r>
            <a:endParaRPr lang="en-US" sz="3600" b="1" kern="1700" dirty="0">
              <a:ln w="0"/>
              <a:solidFill>
                <a:schemeClr val="bg1"/>
              </a:solidFill>
              <a:latin typeface="+mj-lt"/>
              <a:ea typeface="Roboto Slab" pitchFamily="2" charset="0"/>
              <a:cs typeface="Lato Heavy" panose="020F0502020204030203" pitchFamily="34" charset="0"/>
            </a:endParaRPr>
          </a:p>
        </p:txBody>
      </p:sp>
      <p:sp>
        <p:nvSpPr>
          <p:cNvPr id="6" name="BlokTextu 5">
            <a:extLst>
              <a:ext uri="{FF2B5EF4-FFF2-40B4-BE49-F238E27FC236}">
                <a16:creationId xmlns:a16="http://schemas.microsoft.com/office/drawing/2014/main" id="{9D6BA1A2-7B8D-BE4D-CC05-DBC40E5442BF}"/>
              </a:ext>
            </a:extLst>
          </p:cNvPr>
          <p:cNvSpPr txBox="1"/>
          <p:nvPr/>
        </p:nvSpPr>
        <p:spPr>
          <a:xfrm>
            <a:off x="637468" y="1868508"/>
            <a:ext cx="10238617" cy="4524315"/>
          </a:xfrm>
          <a:prstGeom prst="rect">
            <a:avLst/>
          </a:prstGeom>
          <a:noFill/>
        </p:spPr>
        <p:txBody>
          <a:bodyPr wrap="square">
            <a:spAutoFit/>
          </a:bodyPr>
          <a:lstStyle/>
          <a:p>
            <a:r>
              <a:rPr lang="sk-SK" sz="2400" dirty="0" err="1"/>
              <a:t>For</a:t>
            </a:r>
            <a:r>
              <a:rPr lang="sk-SK" sz="2400" dirty="0"/>
              <a:t> Big </a:t>
            </a:r>
            <a:r>
              <a:rPr lang="sk-SK" sz="2400" dirty="0" err="1"/>
              <a:t>Science</a:t>
            </a:r>
            <a:r>
              <a:rPr lang="sk-SK" sz="2400" dirty="0"/>
              <a:t> </a:t>
            </a:r>
            <a:r>
              <a:rPr lang="sk-SK" sz="2400" dirty="0" err="1"/>
              <a:t>Organisations</a:t>
            </a:r>
            <a:r>
              <a:rPr lang="sk-SK" sz="2400" dirty="0"/>
              <a:t>, PCP </a:t>
            </a:r>
            <a:r>
              <a:rPr lang="sk-SK" sz="2400" dirty="0" err="1"/>
              <a:t>is</a:t>
            </a:r>
            <a:r>
              <a:rPr lang="sk-SK" sz="2400" dirty="0"/>
              <a:t> </a:t>
            </a:r>
            <a:r>
              <a:rPr lang="sk-SK" sz="2400" dirty="0" err="1"/>
              <a:t>particularly</a:t>
            </a:r>
            <a:r>
              <a:rPr lang="sk-SK" sz="2400" dirty="0"/>
              <a:t> </a:t>
            </a:r>
            <a:r>
              <a:rPr lang="sk-SK" sz="2400" dirty="0" err="1"/>
              <a:t>relevant</a:t>
            </a:r>
            <a:r>
              <a:rPr lang="sk-SK" sz="2400" dirty="0"/>
              <a:t> </a:t>
            </a:r>
            <a:r>
              <a:rPr lang="sk-SK" sz="2400" dirty="0" err="1"/>
              <a:t>when</a:t>
            </a:r>
            <a:r>
              <a:rPr lang="sk-SK" sz="2400" dirty="0"/>
              <a:t>:</a:t>
            </a:r>
          </a:p>
          <a:p>
            <a:endParaRPr lang="sk-SK" sz="2400" dirty="0"/>
          </a:p>
          <a:p>
            <a:pPr marL="342900" indent="-342900">
              <a:buFont typeface="Arial" panose="020B0604020202020204" pitchFamily="34" charset="0"/>
              <a:buChar char="•"/>
            </a:pPr>
            <a:r>
              <a:rPr lang="sk-SK" sz="2400" dirty="0" err="1"/>
              <a:t>Cutting-edge</a:t>
            </a:r>
            <a:r>
              <a:rPr lang="sk-SK" sz="2400" dirty="0"/>
              <a:t> </a:t>
            </a:r>
            <a:r>
              <a:rPr lang="sk-SK" sz="2400" b="1" dirty="0" err="1"/>
              <a:t>scientific</a:t>
            </a:r>
            <a:r>
              <a:rPr lang="sk-SK" sz="2400" b="1" dirty="0"/>
              <a:t> </a:t>
            </a:r>
            <a:r>
              <a:rPr lang="sk-SK" sz="2400" b="1" dirty="0" err="1"/>
              <a:t>instruments</a:t>
            </a:r>
            <a:r>
              <a:rPr lang="sk-SK" sz="2400" b="1" dirty="0"/>
              <a:t> or </a:t>
            </a:r>
            <a:r>
              <a:rPr lang="sk-SK" sz="2400" b="1" dirty="0" err="1"/>
              <a:t>components</a:t>
            </a:r>
            <a:r>
              <a:rPr lang="sk-SK" sz="2400" dirty="0"/>
              <a:t> are </a:t>
            </a:r>
            <a:r>
              <a:rPr lang="sk-SK" sz="2400" dirty="0" err="1"/>
              <a:t>needed</a:t>
            </a:r>
            <a:r>
              <a:rPr lang="sk-SK" sz="2400" dirty="0"/>
              <a:t> </a:t>
            </a:r>
            <a:r>
              <a:rPr lang="sk-SK" sz="2400" dirty="0" err="1"/>
              <a:t>that</a:t>
            </a:r>
            <a:r>
              <a:rPr lang="sk-SK" sz="2400" dirty="0"/>
              <a:t> no </a:t>
            </a:r>
            <a:r>
              <a:rPr lang="sk-SK" sz="2400" dirty="0" err="1"/>
              <a:t>supplier</a:t>
            </a:r>
            <a:r>
              <a:rPr lang="sk-SK" sz="2400" dirty="0"/>
              <a:t> </a:t>
            </a:r>
            <a:r>
              <a:rPr lang="sk-SK" sz="2400" dirty="0" err="1"/>
              <a:t>currently</a:t>
            </a:r>
            <a:r>
              <a:rPr lang="sk-SK" sz="2400" dirty="0"/>
              <a:t> </a:t>
            </a:r>
            <a:r>
              <a:rPr lang="sk-SK" sz="2400" dirty="0" err="1"/>
              <a:t>offers</a:t>
            </a:r>
            <a:r>
              <a:rPr lang="sk-SK" sz="2400" dirty="0"/>
              <a:t> at </a:t>
            </a:r>
            <a:r>
              <a:rPr lang="sk-SK" sz="2400" dirty="0" err="1"/>
              <a:t>scale</a:t>
            </a:r>
            <a:endParaRPr lang="sk-SK" sz="2400" dirty="0"/>
          </a:p>
          <a:p>
            <a:pPr marL="342900" indent="-342900">
              <a:buFont typeface="Arial" panose="020B0604020202020204" pitchFamily="34" charset="0"/>
              <a:buChar char="•"/>
            </a:pPr>
            <a:r>
              <a:rPr lang="sk-SK" sz="2400" b="1" dirty="0" err="1"/>
              <a:t>Niche</a:t>
            </a:r>
            <a:r>
              <a:rPr lang="sk-SK" sz="2400" b="1" dirty="0"/>
              <a:t> </a:t>
            </a:r>
            <a:r>
              <a:rPr lang="sk-SK" sz="2400" b="1" dirty="0" err="1"/>
              <a:t>technical</a:t>
            </a:r>
            <a:r>
              <a:rPr lang="sk-SK" sz="2400" b="1" dirty="0"/>
              <a:t> </a:t>
            </a:r>
            <a:r>
              <a:rPr lang="sk-SK" sz="2400" b="1" dirty="0" err="1"/>
              <a:t>requirements</a:t>
            </a:r>
            <a:r>
              <a:rPr lang="sk-SK" sz="2400" dirty="0"/>
              <a:t> (</a:t>
            </a:r>
            <a:r>
              <a:rPr lang="sk-SK" sz="2400" dirty="0" err="1"/>
              <a:t>e.g</a:t>
            </a:r>
            <a:r>
              <a:rPr lang="sk-SK" sz="2400" dirty="0"/>
              <a:t>. </a:t>
            </a:r>
            <a:r>
              <a:rPr lang="sk-SK" sz="2400" dirty="0" err="1"/>
              <a:t>cryogenics</a:t>
            </a:r>
            <a:r>
              <a:rPr lang="sk-SK" sz="2400" dirty="0"/>
              <a:t>, </a:t>
            </a:r>
            <a:r>
              <a:rPr lang="sk-SK" sz="2400" dirty="0" err="1"/>
              <a:t>high-temperature</a:t>
            </a:r>
            <a:r>
              <a:rPr lang="sk-SK" sz="2400" dirty="0"/>
              <a:t> </a:t>
            </a:r>
            <a:r>
              <a:rPr lang="sk-SK" sz="2400" dirty="0" err="1"/>
              <a:t>superconductors</a:t>
            </a:r>
            <a:r>
              <a:rPr lang="sk-SK" sz="2400" dirty="0"/>
              <a:t>, </a:t>
            </a:r>
            <a:r>
              <a:rPr lang="sk-SK" sz="2400" dirty="0" err="1"/>
              <a:t>specialised</a:t>
            </a:r>
            <a:r>
              <a:rPr lang="sk-SK" sz="2400" dirty="0"/>
              <a:t> </a:t>
            </a:r>
            <a:r>
              <a:rPr lang="sk-SK" sz="2400" dirty="0" err="1"/>
              <a:t>detectors</a:t>
            </a:r>
            <a:r>
              <a:rPr lang="sk-SK" sz="2400" dirty="0"/>
              <a:t>) go </a:t>
            </a:r>
            <a:r>
              <a:rPr lang="sk-SK" sz="2400" dirty="0" err="1"/>
              <a:t>beyond</a:t>
            </a:r>
            <a:r>
              <a:rPr lang="sk-SK" sz="2400" dirty="0"/>
              <a:t> </a:t>
            </a:r>
            <a:r>
              <a:rPr lang="sk-SK" sz="2400" dirty="0" err="1"/>
              <a:t>standard</a:t>
            </a:r>
            <a:r>
              <a:rPr lang="sk-SK" sz="2400" dirty="0"/>
              <a:t> </a:t>
            </a:r>
            <a:r>
              <a:rPr lang="sk-SK" sz="2400" dirty="0" err="1"/>
              <a:t>market</a:t>
            </a:r>
            <a:r>
              <a:rPr lang="sk-SK" sz="2400" dirty="0"/>
              <a:t> </a:t>
            </a:r>
            <a:r>
              <a:rPr lang="sk-SK" sz="2400" dirty="0" err="1"/>
              <a:t>capabilities</a:t>
            </a:r>
            <a:endParaRPr lang="sk-SK" sz="2400" dirty="0"/>
          </a:p>
          <a:p>
            <a:pPr marL="342900" indent="-342900">
              <a:buFont typeface="Arial" panose="020B0604020202020204" pitchFamily="34" charset="0"/>
              <a:buChar char="•"/>
            </a:pPr>
            <a:r>
              <a:rPr lang="sk-SK" sz="2400" dirty="0" err="1"/>
              <a:t>BSOs</a:t>
            </a:r>
            <a:r>
              <a:rPr lang="sk-SK" sz="2400" dirty="0"/>
              <a:t> </a:t>
            </a:r>
            <a:r>
              <a:rPr lang="sk-SK" sz="2400" dirty="0" err="1"/>
              <a:t>want</a:t>
            </a:r>
            <a:r>
              <a:rPr lang="sk-SK" sz="2400" dirty="0"/>
              <a:t> to </a:t>
            </a:r>
            <a:r>
              <a:rPr lang="sk-SK" sz="2400" b="1" dirty="0" err="1"/>
              <a:t>engage</a:t>
            </a:r>
            <a:r>
              <a:rPr lang="sk-SK" sz="2400" b="1" dirty="0"/>
              <a:t> </a:t>
            </a:r>
            <a:r>
              <a:rPr lang="sk-SK" sz="2400" b="1" dirty="0" err="1"/>
              <a:t>SMEs</a:t>
            </a:r>
            <a:r>
              <a:rPr lang="sk-SK" sz="2400" b="1" dirty="0"/>
              <a:t> and </a:t>
            </a:r>
            <a:r>
              <a:rPr lang="sk-SK" sz="2400" b="1" dirty="0" err="1"/>
              <a:t>innovators</a:t>
            </a:r>
            <a:r>
              <a:rPr lang="sk-SK" sz="2400" dirty="0"/>
              <a:t> </a:t>
            </a:r>
            <a:r>
              <a:rPr lang="sk-SK" sz="2400" dirty="0" err="1"/>
              <a:t>who</a:t>
            </a:r>
            <a:r>
              <a:rPr lang="sk-SK" sz="2400" dirty="0"/>
              <a:t> </a:t>
            </a:r>
            <a:r>
              <a:rPr lang="sk-SK" sz="2400" dirty="0" err="1"/>
              <a:t>cannot</a:t>
            </a:r>
            <a:r>
              <a:rPr lang="sk-SK" sz="2400" dirty="0"/>
              <a:t> </a:t>
            </a:r>
            <a:r>
              <a:rPr lang="sk-SK" sz="2400" dirty="0" err="1"/>
              <a:t>respond</a:t>
            </a:r>
            <a:r>
              <a:rPr lang="sk-SK" sz="2400" dirty="0"/>
              <a:t> to a </a:t>
            </a:r>
            <a:r>
              <a:rPr lang="sk-SK" sz="2400" dirty="0" err="1"/>
              <a:t>traditional</a:t>
            </a:r>
            <a:r>
              <a:rPr lang="sk-SK" sz="2400" dirty="0"/>
              <a:t> tender</a:t>
            </a:r>
          </a:p>
          <a:p>
            <a:pPr marL="342900" indent="-342900">
              <a:buFont typeface="Arial" panose="020B0604020202020204" pitchFamily="34" charset="0"/>
              <a:buChar char="•"/>
            </a:pPr>
            <a:r>
              <a:rPr lang="sk-SK" sz="2400" dirty="0" err="1"/>
              <a:t>There</a:t>
            </a:r>
            <a:r>
              <a:rPr lang="sk-SK" sz="2400" dirty="0"/>
              <a:t> </a:t>
            </a:r>
            <a:r>
              <a:rPr lang="sk-SK" sz="2400" dirty="0" err="1"/>
              <a:t>is</a:t>
            </a:r>
            <a:r>
              <a:rPr lang="sk-SK" sz="2400" dirty="0"/>
              <a:t> a </a:t>
            </a:r>
            <a:r>
              <a:rPr lang="sk-SK" sz="2400" b="1" dirty="0" err="1"/>
              <a:t>strategic</a:t>
            </a:r>
            <a:r>
              <a:rPr lang="sk-SK" sz="2400" b="1" dirty="0"/>
              <a:t> </a:t>
            </a:r>
            <a:r>
              <a:rPr lang="sk-SK" sz="2400" b="1" dirty="0" err="1"/>
              <a:t>interest</a:t>
            </a:r>
            <a:r>
              <a:rPr lang="sk-SK" sz="2400" dirty="0"/>
              <a:t> in </a:t>
            </a:r>
            <a:r>
              <a:rPr lang="sk-SK" sz="2400" dirty="0" err="1"/>
              <a:t>stimulating</a:t>
            </a:r>
            <a:r>
              <a:rPr lang="sk-SK" sz="2400" dirty="0"/>
              <a:t> a new </a:t>
            </a:r>
            <a:r>
              <a:rPr lang="sk-SK" sz="2400" dirty="0" err="1"/>
              <a:t>industrial</a:t>
            </a:r>
            <a:r>
              <a:rPr lang="sk-SK" sz="2400" dirty="0"/>
              <a:t> </a:t>
            </a:r>
            <a:r>
              <a:rPr lang="sk-SK" sz="2400" dirty="0" err="1"/>
              <a:t>capability</a:t>
            </a:r>
            <a:r>
              <a:rPr lang="sk-SK" sz="2400" dirty="0"/>
              <a:t> in </a:t>
            </a:r>
            <a:r>
              <a:rPr lang="sk-SK" sz="2400" dirty="0" err="1"/>
              <a:t>Europe</a:t>
            </a:r>
            <a:endParaRPr lang="sk-SK" sz="2400" dirty="0"/>
          </a:p>
          <a:p>
            <a:endParaRPr lang="sk-SK" sz="2400" dirty="0"/>
          </a:p>
          <a:p>
            <a:endParaRPr lang="sk-SK" sz="2400" dirty="0"/>
          </a:p>
        </p:txBody>
      </p:sp>
    </p:spTree>
    <p:extLst>
      <p:ext uri="{BB962C8B-B14F-4D97-AF65-F5344CB8AC3E}">
        <p14:creationId xmlns:p14="http://schemas.microsoft.com/office/powerpoint/2010/main" val="3999610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67991-A5D2-DECD-166E-775BEBC51BB9}"/>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71FB1FBB-4A45-B3BD-C4F4-0AB044940603}"/>
              </a:ext>
            </a:extLst>
          </p:cNvPr>
          <p:cNvSpPr/>
          <p:nvPr/>
        </p:nvSpPr>
        <p:spPr>
          <a:xfrm>
            <a:off x="0" y="3086348"/>
            <a:ext cx="1793869" cy="3771652"/>
          </a:xfrm>
          <a:prstGeom prst="rect">
            <a:avLst/>
          </a:prstGeom>
          <a:solidFill>
            <a:srgbClr val="A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AE3F9639-8960-2B6A-8898-D7C88A1C735D}"/>
              </a:ext>
            </a:extLst>
          </p:cNvPr>
          <p:cNvSpPr/>
          <p:nvPr/>
        </p:nvSpPr>
        <p:spPr>
          <a:xfrm>
            <a:off x="7615572" y="2189743"/>
            <a:ext cx="4014453" cy="2800767"/>
          </a:xfrm>
          <a:prstGeom prst="rect">
            <a:avLst/>
          </a:prstGeom>
        </p:spPr>
        <p:txBody>
          <a:bodyPr wrap="square" lIns="91440" tIns="45720" rIns="91440" bIns="45720" anchor="t">
            <a:spAutoFit/>
          </a:bodyPr>
          <a:lstStyle/>
          <a:p>
            <a:r>
              <a:rPr lang="sk-SK" sz="2800" b="1" dirty="0" err="1">
                <a:effectLst/>
                <a:latin typeface="Calibri"/>
                <a:ea typeface="Times New Roman" panose="02020603050405020304" pitchFamily="18" charset="0"/>
                <a:cs typeface="Calibri"/>
              </a:rPr>
              <a:t>Examples</a:t>
            </a:r>
            <a:r>
              <a:rPr lang="sk-SK" sz="2800" b="1" dirty="0">
                <a:effectLst/>
                <a:latin typeface="Calibri"/>
                <a:ea typeface="Times New Roman" panose="02020603050405020304" pitchFamily="18" charset="0"/>
                <a:cs typeface="Calibri"/>
              </a:rPr>
              <a:t> of PCP </a:t>
            </a:r>
            <a:r>
              <a:rPr lang="sk-SK" sz="2800" b="1" dirty="0" err="1">
                <a:effectLst/>
                <a:latin typeface="Calibri"/>
                <a:ea typeface="Times New Roman" panose="02020603050405020304" pitchFamily="18" charset="0"/>
                <a:cs typeface="Calibri"/>
              </a:rPr>
              <a:t>from</a:t>
            </a:r>
            <a:r>
              <a:rPr lang="sk-SK" sz="2800" b="1" dirty="0">
                <a:effectLst/>
                <a:latin typeface="Calibri"/>
                <a:ea typeface="Times New Roman" panose="02020603050405020304" pitchFamily="18" charset="0"/>
                <a:cs typeface="Calibri"/>
              </a:rPr>
              <a:t> BSO</a:t>
            </a:r>
          </a:p>
          <a:p>
            <a:endParaRPr lang="en-US" sz="4800" b="1" kern="1700" dirty="0">
              <a:ln w="0"/>
              <a:solidFill>
                <a:schemeClr val="tx1">
                  <a:lumMod val="85000"/>
                  <a:lumOff val="15000"/>
                </a:schemeClr>
              </a:solidFill>
              <a:latin typeface="Calibri"/>
              <a:ea typeface="Lato" panose="020F0502020204030203" pitchFamily="34" charset="0"/>
              <a:cs typeface="Lato" panose="020F0502020204030203" pitchFamily="34" charset="0"/>
            </a:endParaRPr>
          </a:p>
          <a:p>
            <a:endParaRPr lang="sk-SK" sz="2800" b="1" kern="1700" dirty="0">
              <a:ln w="0"/>
              <a:solidFill>
                <a:schemeClr val="tx1">
                  <a:lumMod val="85000"/>
                  <a:lumOff val="15000"/>
                </a:schemeClr>
              </a:solidFill>
              <a:latin typeface="Calibri"/>
              <a:ea typeface="Lato" panose="020F0502020204030203" pitchFamily="34" charset="0"/>
              <a:cs typeface="Lato" panose="020F0502020204030203" pitchFamily="34" charset="0"/>
            </a:endParaRPr>
          </a:p>
          <a:p>
            <a:pPr marL="457200" indent="-457200">
              <a:buFont typeface="Arial" panose="020B0604020202020204" pitchFamily="34" charset="0"/>
              <a:buChar char="•"/>
            </a:pPr>
            <a:endParaRPr lang="en-US" sz="2200" b="1" kern="1700" dirty="0">
              <a:ln w="0"/>
              <a:solidFill>
                <a:schemeClr val="tx1">
                  <a:lumMod val="85000"/>
                  <a:lumOff val="15000"/>
                </a:schemeClr>
              </a:solidFill>
              <a:latin typeface="+mj-lt"/>
              <a:ea typeface="Lato" panose="020F0502020204030203" pitchFamily="34" charset="0"/>
              <a:cs typeface="Lato" panose="020F0502020204030203" pitchFamily="34" charset="0"/>
            </a:endParaRPr>
          </a:p>
          <a:p>
            <a:pPr marL="457200" indent="-457200">
              <a:buFont typeface="Arial" panose="020B0604020202020204" pitchFamily="34" charset="0"/>
              <a:buChar char="•"/>
            </a:pPr>
            <a:endParaRPr lang="en-US" sz="2200" b="1" kern="1700" dirty="0">
              <a:ln w="0"/>
              <a:solidFill>
                <a:schemeClr val="tx1">
                  <a:lumMod val="85000"/>
                  <a:lumOff val="15000"/>
                </a:schemeClr>
              </a:solidFill>
              <a:latin typeface="+mj-lt"/>
              <a:ea typeface="Lato" panose="020F0502020204030203" pitchFamily="34" charset="0"/>
              <a:cs typeface="Lato" panose="020F0502020204030203" pitchFamily="34" charset="0"/>
            </a:endParaRPr>
          </a:p>
        </p:txBody>
      </p:sp>
      <p:cxnSp>
        <p:nvCxnSpPr>
          <p:cNvPr id="27" name="Straight Connector 26">
            <a:extLst>
              <a:ext uri="{FF2B5EF4-FFF2-40B4-BE49-F238E27FC236}">
                <a16:creationId xmlns:a16="http://schemas.microsoft.com/office/drawing/2014/main" id="{56AFBB6B-2DFE-6B73-723E-13F90D28D03B}"/>
              </a:ext>
            </a:extLst>
          </p:cNvPr>
          <p:cNvCxnSpPr>
            <a:cxnSpLocks/>
          </p:cNvCxnSpPr>
          <p:nvPr/>
        </p:nvCxnSpPr>
        <p:spPr>
          <a:xfrm>
            <a:off x="737118" y="671804"/>
            <a:ext cx="1089290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33A43E8-A8E0-6640-BBB5-757FF665DCA0}"/>
              </a:ext>
            </a:extLst>
          </p:cNvPr>
          <p:cNvSpPr/>
          <p:nvPr/>
        </p:nvSpPr>
        <p:spPr>
          <a:xfrm>
            <a:off x="1793871" y="5531668"/>
            <a:ext cx="4302129" cy="1326333"/>
          </a:xfrm>
          <a:prstGeom prst="rect">
            <a:avLst/>
          </a:prstGeom>
          <a:solidFill>
            <a:srgbClr val="3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Zástupný objekt pre obrázok 3">
            <a:extLst>
              <a:ext uri="{FF2B5EF4-FFF2-40B4-BE49-F238E27FC236}">
                <a16:creationId xmlns:a16="http://schemas.microsoft.com/office/drawing/2014/main" id="{CC723ED8-1349-339B-66F0-125FAF92BFC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815" r="7815"/>
          <a:stretch/>
        </p:blipFill>
        <p:spPr/>
      </p:pic>
      <p:pic>
        <p:nvPicPr>
          <p:cNvPr id="3" name="Obrázok 2">
            <a:extLst>
              <a:ext uri="{FF2B5EF4-FFF2-40B4-BE49-F238E27FC236}">
                <a16:creationId xmlns:a16="http://schemas.microsoft.com/office/drawing/2014/main" id="{4C273E7B-FA3F-3A2A-D806-E266C12B3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08" y="0"/>
            <a:ext cx="1195754" cy="672612"/>
          </a:xfrm>
          <a:prstGeom prst="rect">
            <a:avLst/>
          </a:prstGeom>
        </p:spPr>
      </p:pic>
    </p:spTree>
    <p:extLst>
      <p:ext uri="{BB962C8B-B14F-4D97-AF65-F5344CB8AC3E}">
        <p14:creationId xmlns:p14="http://schemas.microsoft.com/office/powerpoint/2010/main" val="4067120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3050" y="1507658"/>
            <a:ext cx="9481820" cy="1383030"/>
          </a:xfrm>
          <a:prstGeom prst="rect">
            <a:avLst/>
          </a:prstGeom>
        </p:spPr>
        <p:txBody>
          <a:bodyPr vert="horz" wrap="square" lIns="0" tIns="12065" rIns="0" bIns="0" rtlCol="0">
            <a:spAutoFit/>
          </a:bodyPr>
          <a:lstStyle/>
          <a:p>
            <a:pPr marL="25400" marR="17780">
              <a:lnSpc>
                <a:spcPct val="129800"/>
              </a:lnSpc>
              <a:spcBef>
                <a:spcPts val="95"/>
              </a:spcBef>
            </a:pPr>
            <a:r>
              <a:rPr sz="1450" b="1" i="1" u="heavy" dirty="0">
                <a:solidFill>
                  <a:srgbClr val="3E3E3E"/>
                </a:solidFill>
                <a:uFill>
                  <a:solidFill>
                    <a:srgbClr val="3E3E3E"/>
                  </a:solidFill>
                </a:uFill>
                <a:latin typeface="Calibri"/>
                <a:cs typeface="Calibri"/>
              </a:rPr>
              <a:t>Focus</a:t>
            </a:r>
            <a:r>
              <a:rPr sz="1450" b="1" i="1" u="none" dirty="0">
                <a:solidFill>
                  <a:srgbClr val="3E3E3E"/>
                </a:solidFill>
                <a:latin typeface="Calibri"/>
                <a:cs typeface="Calibri"/>
              </a:rPr>
              <a:t>: Archiving</a:t>
            </a:r>
            <a:r>
              <a:rPr sz="1450" b="1" i="1" u="none" spc="5" dirty="0">
                <a:solidFill>
                  <a:srgbClr val="3E3E3E"/>
                </a:solidFill>
                <a:latin typeface="Calibri"/>
                <a:cs typeface="Calibri"/>
              </a:rPr>
              <a:t> </a:t>
            </a:r>
            <a:r>
              <a:rPr sz="1450" b="1" i="1" u="none" dirty="0">
                <a:solidFill>
                  <a:srgbClr val="3E3E3E"/>
                </a:solidFill>
                <a:latin typeface="Calibri"/>
                <a:cs typeface="Calibri"/>
              </a:rPr>
              <a:t>and</a:t>
            </a:r>
            <a:r>
              <a:rPr sz="1450" b="1" i="1" u="none" spc="5" dirty="0">
                <a:solidFill>
                  <a:srgbClr val="3E3E3E"/>
                </a:solidFill>
                <a:latin typeface="Calibri"/>
                <a:cs typeface="Calibri"/>
              </a:rPr>
              <a:t> </a:t>
            </a:r>
            <a:r>
              <a:rPr sz="1450" b="1" i="1" u="none" dirty="0">
                <a:solidFill>
                  <a:srgbClr val="3E3E3E"/>
                </a:solidFill>
                <a:latin typeface="Calibri"/>
                <a:cs typeface="Calibri"/>
              </a:rPr>
              <a:t>Data</a:t>
            </a:r>
            <a:r>
              <a:rPr sz="1450" b="1" i="1" u="none" spc="5" dirty="0">
                <a:solidFill>
                  <a:srgbClr val="3E3E3E"/>
                </a:solidFill>
                <a:latin typeface="Calibri"/>
                <a:cs typeface="Calibri"/>
              </a:rPr>
              <a:t> </a:t>
            </a:r>
            <a:r>
              <a:rPr sz="1450" b="1" i="1" u="none" dirty="0">
                <a:solidFill>
                  <a:srgbClr val="3E3E3E"/>
                </a:solidFill>
                <a:latin typeface="Calibri"/>
                <a:cs typeface="Calibri"/>
              </a:rPr>
              <a:t>Preservation</a:t>
            </a:r>
            <a:r>
              <a:rPr sz="1450" b="1" i="1" u="none" spc="5" dirty="0">
                <a:solidFill>
                  <a:srgbClr val="3E3E3E"/>
                </a:solidFill>
                <a:latin typeface="Calibri"/>
                <a:cs typeface="Calibri"/>
              </a:rPr>
              <a:t> </a:t>
            </a:r>
            <a:r>
              <a:rPr sz="1450" b="1" i="1" u="none" dirty="0">
                <a:solidFill>
                  <a:srgbClr val="3E3E3E"/>
                </a:solidFill>
                <a:latin typeface="Calibri"/>
                <a:cs typeface="Calibri"/>
              </a:rPr>
              <a:t>Services</a:t>
            </a:r>
            <a:r>
              <a:rPr sz="1450" b="1" i="1" u="none" spc="5" dirty="0">
                <a:solidFill>
                  <a:srgbClr val="3E3E3E"/>
                </a:solidFill>
                <a:latin typeface="Calibri"/>
                <a:cs typeface="Calibri"/>
              </a:rPr>
              <a:t> </a:t>
            </a:r>
            <a:r>
              <a:rPr sz="1450" b="1" i="1" u="none" dirty="0">
                <a:solidFill>
                  <a:srgbClr val="3E3E3E"/>
                </a:solidFill>
                <a:latin typeface="Calibri"/>
                <a:cs typeface="Calibri"/>
              </a:rPr>
              <a:t>using</a:t>
            </a:r>
            <a:r>
              <a:rPr sz="1450" b="1" i="1" u="none" spc="5" dirty="0">
                <a:solidFill>
                  <a:srgbClr val="3E3E3E"/>
                </a:solidFill>
                <a:latin typeface="Calibri"/>
                <a:cs typeface="Calibri"/>
              </a:rPr>
              <a:t> </a:t>
            </a:r>
            <a:r>
              <a:rPr sz="1450" b="1" i="1" u="none" dirty="0">
                <a:solidFill>
                  <a:srgbClr val="3E3E3E"/>
                </a:solidFill>
                <a:latin typeface="Calibri"/>
                <a:cs typeface="Calibri"/>
              </a:rPr>
              <a:t>cloud</a:t>
            </a:r>
            <a:r>
              <a:rPr sz="1450" b="1" i="1" u="none" spc="5" dirty="0">
                <a:solidFill>
                  <a:srgbClr val="3E3E3E"/>
                </a:solidFill>
                <a:latin typeface="Calibri"/>
                <a:cs typeface="Calibri"/>
              </a:rPr>
              <a:t> </a:t>
            </a:r>
            <a:r>
              <a:rPr sz="1450" b="1" i="1" u="none" dirty="0">
                <a:solidFill>
                  <a:srgbClr val="3E3E3E"/>
                </a:solidFill>
                <a:latin typeface="Calibri"/>
                <a:cs typeface="Calibri"/>
              </a:rPr>
              <a:t>services</a:t>
            </a:r>
            <a:r>
              <a:rPr sz="1450" b="1" i="1" u="none" spc="5" dirty="0">
                <a:solidFill>
                  <a:srgbClr val="3E3E3E"/>
                </a:solidFill>
                <a:latin typeface="Calibri"/>
                <a:cs typeface="Calibri"/>
              </a:rPr>
              <a:t> </a:t>
            </a:r>
            <a:r>
              <a:rPr sz="1450" b="1" i="1" u="none" dirty="0">
                <a:solidFill>
                  <a:srgbClr val="3E3E3E"/>
                </a:solidFill>
                <a:latin typeface="Calibri"/>
                <a:cs typeface="Calibri"/>
              </a:rPr>
              <a:t>available</a:t>
            </a:r>
            <a:r>
              <a:rPr sz="1450" b="1" i="1" u="none" spc="5" dirty="0">
                <a:solidFill>
                  <a:srgbClr val="3E3E3E"/>
                </a:solidFill>
                <a:latin typeface="Calibri"/>
                <a:cs typeface="Calibri"/>
              </a:rPr>
              <a:t> </a:t>
            </a:r>
            <a:r>
              <a:rPr sz="1450" b="1" i="1" u="none" dirty="0">
                <a:solidFill>
                  <a:srgbClr val="3E3E3E"/>
                </a:solidFill>
                <a:latin typeface="Calibri"/>
                <a:cs typeface="Calibri"/>
              </a:rPr>
              <a:t>via the</a:t>
            </a:r>
            <a:r>
              <a:rPr sz="1450" b="1" i="1" u="none" spc="5" dirty="0">
                <a:solidFill>
                  <a:srgbClr val="3E3E3E"/>
                </a:solidFill>
                <a:latin typeface="Calibri"/>
                <a:cs typeface="Calibri"/>
              </a:rPr>
              <a:t> </a:t>
            </a:r>
            <a:r>
              <a:rPr sz="1450" b="1" i="1" u="none" dirty="0">
                <a:solidFill>
                  <a:srgbClr val="3E3E3E"/>
                </a:solidFill>
                <a:latin typeface="Calibri"/>
                <a:cs typeface="Calibri"/>
              </a:rPr>
              <a:t>European</a:t>
            </a:r>
            <a:r>
              <a:rPr sz="1450" b="1" i="1" u="none" spc="5" dirty="0">
                <a:solidFill>
                  <a:srgbClr val="3E3E3E"/>
                </a:solidFill>
                <a:latin typeface="Calibri"/>
                <a:cs typeface="Calibri"/>
              </a:rPr>
              <a:t> </a:t>
            </a:r>
            <a:r>
              <a:rPr sz="1450" b="1" i="1" u="none" dirty="0">
                <a:solidFill>
                  <a:srgbClr val="3E3E3E"/>
                </a:solidFill>
                <a:latin typeface="Calibri"/>
                <a:cs typeface="Calibri"/>
              </a:rPr>
              <a:t>Open</a:t>
            </a:r>
            <a:r>
              <a:rPr sz="1450" b="1" i="1" u="none" spc="5" dirty="0">
                <a:solidFill>
                  <a:srgbClr val="3E3E3E"/>
                </a:solidFill>
                <a:latin typeface="Calibri"/>
                <a:cs typeface="Calibri"/>
              </a:rPr>
              <a:t> </a:t>
            </a:r>
            <a:r>
              <a:rPr sz="1450" b="1" i="1" u="none" dirty="0">
                <a:solidFill>
                  <a:srgbClr val="3E3E3E"/>
                </a:solidFill>
                <a:latin typeface="Calibri"/>
                <a:cs typeface="Calibri"/>
              </a:rPr>
              <a:t>Science</a:t>
            </a:r>
            <a:r>
              <a:rPr sz="1450" b="1" i="1" u="none" spc="5" dirty="0">
                <a:solidFill>
                  <a:srgbClr val="3E3E3E"/>
                </a:solidFill>
                <a:latin typeface="Calibri"/>
                <a:cs typeface="Calibri"/>
              </a:rPr>
              <a:t> </a:t>
            </a:r>
            <a:r>
              <a:rPr sz="1450" b="1" i="1" u="none" dirty="0">
                <a:solidFill>
                  <a:srgbClr val="3E3E3E"/>
                </a:solidFill>
                <a:latin typeface="Calibri"/>
                <a:cs typeface="Calibri"/>
              </a:rPr>
              <a:t>Cloud</a:t>
            </a:r>
            <a:r>
              <a:rPr sz="1450" b="1" i="1" u="none" spc="5" dirty="0">
                <a:solidFill>
                  <a:srgbClr val="3E3E3E"/>
                </a:solidFill>
                <a:latin typeface="Calibri"/>
                <a:cs typeface="Calibri"/>
              </a:rPr>
              <a:t> </a:t>
            </a:r>
            <a:r>
              <a:rPr sz="1450" b="1" i="1" u="none" spc="-10" dirty="0">
                <a:solidFill>
                  <a:srgbClr val="3E3E3E"/>
                </a:solidFill>
                <a:latin typeface="Calibri"/>
                <a:cs typeface="Calibri"/>
              </a:rPr>
              <a:t>(EOSC) </a:t>
            </a:r>
            <a:r>
              <a:rPr sz="1450" b="1" i="1" u="heavy" dirty="0">
                <a:solidFill>
                  <a:srgbClr val="3E3E3E"/>
                </a:solidFill>
                <a:uFill>
                  <a:solidFill>
                    <a:srgbClr val="3E3E3E"/>
                  </a:solidFill>
                </a:uFill>
                <a:latin typeface="Calibri"/>
                <a:cs typeface="Calibri"/>
              </a:rPr>
              <a:t>Procurement</a:t>
            </a:r>
            <a:r>
              <a:rPr sz="1450" b="1" i="1" u="heavy" spc="5" dirty="0">
                <a:solidFill>
                  <a:srgbClr val="3E3E3E"/>
                </a:solidFill>
                <a:uFill>
                  <a:solidFill>
                    <a:srgbClr val="3E3E3E"/>
                  </a:solidFill>
                </a:uFill>
                <a:latin typeface="Calibri"/>
                <a:cs typeface="Calibri"/>
              </a:rPr>
              <a:t> </a:t>
            </a:r>
            <a:r>
              <a:rPr sz="1450" b="1" i="1" u="heavy" dirty="0">
                <a:solidFill>
                  <a:srgbClr val="3E3E3E"/>
                </a:solidFill>
                <a:uFill>
                  <a:solidFill>
                    <a:srgbClr val="3E3E3E"/>
                  </a:solidFill>
                </a:uFill>
                <a:latin typeface="Calibri"/>
                <a:cs typeface="Calibri"/>
              </a:rPr>
              <a:t>R&amp;D</a:t>
            </a:r>
            <a:r>
              <a:rPr sz="1450" b="1" i="1" u="heavy" spc="10" dirty="0">
                <a:solidFill>
                  <a:srgbClr val="3E3E3E"/>
                </a:solidFill>
                <a:uFill>
                  <a:solidFill>
                    <a:srgbClr val="3E3E3E"/>
                  </a:solidFill>
                </a:uFill>
                <a:latin typeface="Calibri"/>
                <a:cs typeface="Calibri"/>
              </a:rPr>
              <a:t> </a:t>
            </a:r>
            <a:r>
              <a:rPr sz="1450" b="1" i="1" u="heavy" dirty="0">
                <a:solidFill>
                  <a:srgbClr val="3E3E3E"/>
                </a:solidFill>
                <a:uFill>
                  <a:solidFill>
                    <a:srgbClr val="3E3E3E"/>
                  </a:solidFill>
                </a:uFill>
                <a:latin typeface="Calibri"/>
                <a:cs typeface="Calibri"/>
              </a:rPr>
              <a:t>budget</a:t>
            </a:r>
            <a:r>
              <a:rPr sz="1450" b="1" i="1" u="none" dirty="0">
                <a:solidFill>
                  <a:srgbClr val="3E3E3E"/>
                </a:solidFill>
                <a:latin typeface="Calibri"/>
                <a:cs typeface="Calibri"/>
              </a:rPr>
              <a:t>:</a:t>
            </a:r>
            <a:r>
              <a:rPr sz="1450" b="1" i="1" u="none" spc="5" dirty="0">
                <a:solidFill>
                  <a:srgbClr val="3E3E3E"/>
                </a:solidFill>
                <a:latin typeface="Calibri"/>
                <a:cs typeface="Calibri"/>
              </a:rPr>
              <a:t> </a:t>
            </a:r>
            <a:r>
              <a:rPr sz="1450" b="1" i="1" u="none" dirty="0">
                <a:solidFill>
                  <a:srgbClr val="3E3E3E"/>
                </a:solidFill>
                <a:latin typeface="Calibri"/>
                <a:cs typeface="Calibri"/>
              </a:rPr>
              <a:t>3.4M</a:t>
            </a:r>
            <a:r>
              <a:rPr sz="1450" b="1" i="1" u="none" spc="10" dirty="0">
                <a:solidFill>
                  <a:srgbClr val="3E3E3E"/>
                </a:solidFill>
                <a:latin typeface="Calibri"/>
                <a:cs typeface="Calibri"/>
              </a:rPr>
              <a:t> </a:t>
            </a:r>
            <a:r>
              <a:rPr sz="1450" b="1" i="1" u="none" dirty="0">
                <a:solidFill>
                  <a:srgbClr val="3E3E3E"/>
                </a:solidFill>
                <a:latin typeface="Calibri"/>
                <a:cs typeface="Calibri"/>
              </a:rPr>
              <a:t>euro;</a:t>
            </a:r>
            <a:r>
              <a:rPr sz="1450" b="1" i="1" u="none" spc="5" dirty="0">
                <a:solidFill>
                  <a:srgbClr val="3E3E3E"/>
                </a:solidFill>
                <a:latin typeface="Calibri"/>
                <a:cs typeface="Calibri"/>
              </a:rPr>
              <a:t> </a:t>
            </a:r>
            <a:r>
              <a:rPr sz="1450" b="1" i="1" u="none" spc="-10" dirty="0">
                <a:solidFill>
                  <a:srgbClr val="3E3E3E"/>
                </a:solidFill>
                <a:latin typeface="Calibri"/>
                <a:cs typeface="Calibri"/>
              </a:rPr>
              <a:t>Total</a:t>
            </a:r>
            <a:r>
              <a:rPr sz="1450" b="1" i="1" u="none" spc="10" dirty="0">
                <a:solidFill>
                  <a:srgbClr val="3E3E3E"/>
                </a:solidFill>
                <a:latin typeface="Calibri"/>
                <a:cs typeface="Calibri"/>
              </a:rPr>
              <a:t> </a:t>
            </a:r>
            <a:r>
              <a:rPr sz="1450" b="1" i="1" u="none" dirty="0">
                <a:solidFill>
                  <a:srgbClr val="3E3E3E"/>
                </a:solidFill>
                <a:latin typeface="Calibri"/>
                <a:cs typeface="Calibri"/>
              </a:rPr>
              <a:t>Budget:</a:t>
            </a:r>
            <a:r>
              <a:rPr sz="1450" b="1" i="1" u="none" spc="5" dirty="0">
                <a:solidFill>
                  <a:srgbClr val="3E3E3E"/>
                </a:solidFill>
                <a:latin typeface="Calibri"/>
                <a:cs typeface="Calibri"/>
              </a:rPr>
              <a:t> </a:t>
            </a:r>
            <a:r>
              <a:rPr sz="1450" b="1" i="1" u="none" spc="-20" dirty="0">
                <a:solidFill>
                  <a:srgbClr val="3E3E3E"/>
                </a:solidFill>
                <a:latin typeface="Calibri"/>
                <a:cs typeface="Calibri"/>
              </a:rPr>
              <a:t>4.8M</a:t>
            </a:r>
            <a:endParaRPr sz="1450">
              <a:latin typeface="Calibri"/>
              <a:cs typeface="Calibri"/>
            </a:endParaRPr>
          </a:p>
          <a:p>
            <a:pPr marL="25400" marR="6871970">
              <a:lnSpc>
                <a:spcPct val="118300"/>
              </a:lnSpc>
            </a:pPr>
            <a:r>
              <a:rPr sz="1450" b="1" i="1" u="heavy" dirty="0">
                <a:solidFill>
                  <a:srgbClr val="3E3E3E"/>
                </a:solidFill>
                <a:uFill>
                  <a:solidFill>
                    <a:srgbClr val="3E3E3E"/>
                  </a:solidFill>
                </a:uFill>
                <a:latin typeface="Calibri"/>
                <a:cs typeface="Calibri"/>
              </a:rPr>
              <a:t>Starting</a:t>
            </a:r>
            <a:r>
              <a:rPr sz="1450" b="1" i="1" u="heavy" spc="5" dirty="0">
                <a:solidFill>
                  <a:srgbClr val="3E3E3E"/>
                </a:solidFill>
                <a:uFill>
                  <a:solidFill>
                    <a:srgbClr val="3E3E3E"/>
                  </a:solidFill>
                </a:uFill>
                <a:latin typeface="Calibri"/>
                <a:cs typeface="Calibri"/>
              </a:rPr>
              <a:t> </a:t>
            </a:r>
            <a:r>
              <a:rPr sz="1450" b="1" i="1" u="heavy" dirty="0">
                <a:solidFill>
                  <a:srgbClr val="3E3E3E"/>
                </a:solidFill>
                <a:uFill>
                  <a:solidFill>
                    <a:srgbClr val="3E3E3E"/>
                  </a:solidFill>
                </a:uFill>
                <a:latin typeface="Calibri"/>
                <a:cs typeface="Calibri"/>
              </a:rPr>
              <a:t>Date</a:t>
            </a:r>
            <a:r>
              <a:rPr sz="1450" b="1" i="1" u="none" dirty="0">
                <a:solidFill>
                  <a:srgbClr val="3E3E3E"/>
                </a:solidFill>
                <a:latin typeface="Calibri"/>
                <a:cs typeface="Calibri"/>
              </a:rPr>
              <a:t>:</a:t>
            </a:r>
            <a:r>
              <a:rPr sz="1450" b="1" i="1" u="none" spc="5" dirty="0">
                <a:solidFill>
                  <a:srgbClr val="3E3E3E"/>
                </a:solidFill>
                <a:latin typeface="Calibri"/>
                <a:cs typeface="Calibri"/>
              </a:rPr>
              <a:t> </a:t>
            </a:r>
            <a:r>
              <a:rPr sz="1450" b="1" i="1" u="none" dirty="0">
                <a:solidFill>
                  <a:srgbClr val="3E3E3E"/>
                </a:solidFill>
                <a:latin typeface="Calibri"/>
                <a:cs typeface="Calibri"/>
              </a:rPr>
              <a:t>1</a:t>
            </a:r>
            <a:r>
              <a:rPr sz="1425" b="1" i="1" u="none" baseline="32163" dirty="0">
                <a:solidFill>
                  <a:srgbClr val="3E3E3E"/>
                </a:solidFill>
                <a:latin typeface="Calibri"/>
                <a:cs typeface="Calibri"/>
              </a:rPr>
              <a:t>st</a:t>
            </a:r>
            <a:r>
              <a:rPr sz="1425" b="1" i="1" u="none" spc="157" baseline="32163" dirty="0">
                <a:solidFill>
                  <a:srgbClr val="3E3E3E"/>
                </a:solidFill>
                <a:latin typeface="Calibri"/>
                <a:cs typeface="Calibri"/>
              </a:rPr>
              <a:t> </a:t>
            </a:r>
            <a:r>
              <a:rPr sz="1450" b="1" i="1" u="none" dirty="0">
                <a:solidFill>
                  <a:srgbClr val="3E3E3E"/>
                </a:solidFill>
                <a:latin typeface="Calibri"/>
                <a:cs typeface="Calibri"/>
              </a:rPr>
              <a:t>of</a:t>
            </a:r>
            <a:r>
              <a:rPr sz="1450" b="1" i="1" u="none" spc="10" dirty="0">
                <a:solidFill>
                  <a:srgbClr val="3E3E3E"/>
                </a:solidFill>
                <a:latin typeface="Calibri"/>
                <a:cs typeface="Calibri"/>
              </a:rPr>
              <a:t> </a:t>
            </a:r>
            <a:r>
              <a:rPr sz="1450" b="1" i="1" u="none" dirty="0">
                <a:solidFill>
                  <a:srgbClr val="3E3E3E"/>
                </a:solidFill>
                <a:latin typeface="Calibri"/>
                <a:cs typeface="Calibri"/>
              </a:rPr>
              <a:t>January</a:t>
            </a:r>
            <a:r>
              <a:rPr sz="1450" b="1" i="1" u="none" spc="5" dirty="0">
                <a:solidFill>
                  <a:srgbClr val="3E3E3E"/>
                </a:solidFill>
                <a:latin typeface="Calibri"/>
                <a:cs typeface="Calibri"/>
              </a:rPr>
              <a:t> </a:t>
            </a:r>
            <a:r>
              <a:rPr sz="1450" b="1" i="1" u="none" spc="-20" dirty="0">
                <a:solidFill>
                  <a:srgbClr val="3E3E3E"/>
                </a:solidFill>
                <a:latin typeface="Calibri"/>
                <a:cs typeface="Calibri"/>
              </a:rPr>
              <a:t>2019 </a:t>
            </a:r>
            <a:r>
              <a:rPr sz="1450" b="1" i="1" u="heavy" dirty="0">
                <a:solidFill>
                  <a:srgbClr val="3E3E3E"/>
                </a:solidFill>
                <a:uFill>
                  <a:solidFill>
                    <a:srgbClr val="3E3E3E"/>
                  </a:solidFill>
                </a:uFill>
                <a:latin typeface="Calibri"/>
                <a:cs typeface="Calibri"/>
              </a:rPr>
              <a:t>Duration</a:t>
            </a:r>
            <a:r>
              <a:rPr sz="1450" b="1" i="1" u="none" dirty="0">
                <a:solidFill>
                  <a:srgbClr val="3E3E3E"/>
                </a:solidFill>
                <a:latin typeface="Calibri"/>
                <a:cs typeface="Calibri"/>
              </a:rPr>
              <a:t>:</a:t>
            </a:r>
            <a:r>
              <a:rPr sz="1450" b="1" i="1" u="none" spc="5" dirty="0">
                <a:solidFill>
                  <a:srgbClr val="3E3E3E"/>
                </a:solidFill>
                <a:latin typeface="Calibri"/>
                <a:cs typeface="Calibri"/>
              </a:rPr>
              <a:t> </a:t>
            </a:r>
            <a:r>
              <a:rPr sz="1450" b="1" i="1" u="none" dirty="0">
                <a:solidFill>
                  <a:srgbClr val="3E3E3E"/>
                </a:solidFill>
                <a:latin typeface="Calibri"/>
                <a:cs typeface="Calibri"/>
              </a:rPr>
              <a:t>42</a:t>
            </a:r>
            <a:r>
              <a:rPr sz="1450" b="1" i="1" u="none" spc="10" dirty="0">
                <a:solidFill>
                  <a:srgbClr val="3E3E3E"/>
                </a:solidFill>
                <a:latin typeface="Calibri"/>
                <a:cs typeface="Calibri"/>
              </a:rPr>
              <a:t> </a:t>
            </a:r>
            <a:r>
              <a:rPr sz="1450" b="1" i="1" u="none" spc="-10" dirty="0">
                <a:solidFill>
                  <a:srgbClr val="3E3E3E"/>
                </a:solidFill>
                <a:latin typeface="Calibri"/>
                <a:cs typeface="Calibri"/>
              </a:rPr>
              <a:t>Months</a:t>
            </a:r>
            <a:endParaRPr sz="1450">
              <a:latin typeface="Calibri"/>
              <a:cs typeface="Calibri"/>
            </a:endParaRPr>
          </a:p>
          <a:p>
            <a:pPr marL="25400">
              <a:lnSpc>
                <a:spcPct val="100000"/>
              </a:lnSpc>
              <a:spcBef>
                <a:spcPts val="320"/>
              </a:spcBef>
            </a:pPr>
            <a:r>
              <a:rPr sz="1450" b="1" i="1" u="heavy" dirty="0">
                <a:solidFill>
                  <a:srgbClr val="3E3E3E"/>
                </a:solidFill>
                <a:uFill>
                  <a:solidFill>
                    <a:srgbClr val="3E3E3E"/>
                  </a:solidFill>
                </a:uFill>
                <a:latin typeface="Calibri"/>
                <a:cs typeface="Calibri"/>
              </a:rPr>
              <a:t>Coordinator</a:t>
            </a:r>
            <a:r>
              <a:rPr sz="1450" b="1" i="1" u="none" dirty="0">
                <a:solidFill>
                  <a:srgbClr val="3E3E3E"/>
                </a:solidFill>
                <a:latin typeface="Calibri"/>
                <a:cs typeface="Calibri"/>
              </a:rPr>
              <a:t>:</a:t>
            </a:r>
            <a:r>
              <a:rPr sz="1450" b="1" i="1" u="none" spc="15" dirty="0">
                <a:solidFill>
                  <a:srgbClr val="3E3E3E"/>
                </a:solidFill>
                <a:latin typeface="Calibri"/>
                <a:cs typeface="Calibri"/>
              </a:rPr>
              <a:t> </a:t>
            </a:r>
            <a:r>
              <a:rPr sz="1450" b="1" i="1" u="none" dirty="0">
                <a:solidFill>
                  <a:srgbClr val="3E3E3E"/>
                </a:solidFill>
                <a:latin typeface="Calibri"/>
                <a:cs typeface="Calibri"/>
              </a:rPr>
              <a:t>CERN</a:t>
            </a:r>
            <a:r>
              <a:rPr sz="1450" b="1" i="1" u="none" spc="15" dirty="0">
                <a:solidFill>
                  <a:srgbClr val="3E3E3E"/>
                </a:solidFill>
                <a:latin typeface="Calibri"/>
                <a:cs typeface="Calibri"/>
              </a:rPr>
              <a:t> </a:t>
            </a:r>
            <a:r>
              <a:rPr sz="1450" b="1" i="1" u="none" dirty="0">
                <a:solidFill>
                  <a:srgbClr val="3E3E3E"/>
                </a:solidFill>
                <a:latin typeface="Calibri"/>
                <a:cs typeface="Calibri"/>
              </a:rPr>
              <a:t>(Lead</a:t>
            </a:r>
            <a:r>
              <a:rPr sz="1450" b="1" i="1" u="none" spc="15" dirty="0">
                <a:solidFill>
                  <a:srgbClr val="3E3E3E"/>
                </a:solidFill>
                <a:latin typeface="Calibri"/>
                <a:cs typeface="Calibri"/>
              </a:rPr>
              <a:t> </a:t>
            </a:r>
            <a:r>
              <a:rPr sz="1450" b="1" i="1" u="none" spc="-10" dirty="0">
                <a:solidFill>
                  <a:srgbClr val="3E3E3E"/>
                </a:solidFill>
                <a:latin typeface="Calibri"/>
                <a:cs typeface="Calibri"/>
              </a:rPr>
              <a:t>Procurer)</a:t>
            </a:r>
            <a:endParaRPr sz="1450">
              <a:latin typeface="Calibri"/>
              <a:cs typeface="Calibri"/>
            </a:endParaRPr>
          </a:p>
        </p:txBody>
      </p:sp>
      <p:sp>
        <p:nvSpPr>
          <p:cNvPr id="3" name="object 3"/>
          <p:cNvSpPr txBox="1">
            <a:spLocks noGrp="1"/>
          </p:cNvSpPr>
          <p:nvPr>
            <p:ph type="title"/>
          </p:nvPr>
        </p:nvSpPr>
        <p:spPr>
          <a:xfrm>
            <a:off x="941700" y="796732"/>
            <a:ext cx="3400425" cy="574040"/>
          </a:xfrm>
          <a:prstGeom prst="rect">
            <a:avLst/>
          </a:prstGeom>
        </p:spPr>
        <p:txBody>
          <a:bodyPr vert="horz" wrap="square" lIns="0" tIns="12700" rIns="0" bIns="0" rtlCol="0">
            <a:spAutoFit/>
          </a:bodyPr>
          <a:lstStyle/>
          <a:p>
            <a:pPr marL="12700">
              <a:lnSpc>
                <a:spcPct val="100000"/>
              </a:lnSpc>
              <a:spcBef>
                <a:spcPts val="100"/>
              </a:spcBef>
            </a:pPr>
            <a:r>
              <a:rPr b="1" dirty="0">
                <a:latin typeface="Calibri"/>
                <a:cs typeface="Calibri"/>
              </a:rPr>
              <a:t>ARCHIVER</a:t>
            </a:r>
            <a:r>
              <a:rPr b="1" spc="-110" dirty="0">
                <a:latin typeface="Calibri"/>
                <a:cs typeface="Calibri"/>
              </a:rPr>
              <a:t> </a:t>
            </a:r>
            <a:r>
              <a:rPr b="1" spc="-10" dirty="0">
                <a:latin typeface="Calibri"/>
                <a:cs typeface="Calibri"/>
              </a:rPr>
              <a:t>Project</a:t>
            </a:r>
          </a:p>
        </p:txBody>
      </p:sp>
      <p:pic>
        <p:nvPicPr>
          <p:cNvPr id="4" name="object 4"/>
          <p:cNvPicPr/>
          <p:nvPr/>
        </p:nvPicPr>
        <p:blipFill>
          <a:blip r:embed="rId2" cstate="print"/>
          <a:stretch>
            <a:fillRect/>
          </a:stretch>
        </p:blipFill>
        <p:spPr>
          <a:xfrm>
            <a:off x="8795446" y="2937736"/>
            <a:ext cx="2969251" cy="3177450"/>
          </a:xfrm>
          <a:prstGeom prst="rect">
            <a:avLst/>
          </a:prstGeom>
        </p:spPr>
      </p:pic>
      <p:sp>
        <p:nvSpPr>
          <p:cNvPr id="5" name="object 5"/>
          <p:cNvSpPr txBox="1"/>
          <p:nvPr/>
        </p:nvSpPr>
        <p:spPr>
          <a:xfrm>
            <a:off x="997106" y="3772317"/>
            <a:ext cx="3879850" cy="544195"/>
          </a:xfrm>
          <a:prstGeom prst="rect">
            <a:avLst/>
          </a:prstGeom>
        </p:spPr>
        <p:txBody>
          <a:bodyPr vert="horz" wrap="square" lIns="0" tIns="12700" rIns="0" bIns="0" rtlCol="0">
            <a:spAutoFit/>
          </a:bodyPr>
          <a:lstStyle/>
          <a:p>
            <a:pPr marL="12700" marR="5080">
              <a:lnSpc>
                <a:spcPct val="100000"/>
              </a:lnSpc>
              <a:spcBef>
                <a:spcPts val="100"/>
              </a:spcBef>
            </a:pPr>
            <a:r>
              <a:rPr sz="1200" b="1" u="heavy" spc="-10" dirty="0">
                <a:uFill>
                  <a:solidFill>
                    <a:srgbClr val="000000"/>
                  </a:solidFill>
                </a:uFill>
                <a:latin typeface="Calibri"/>
                <a:cs typeface="Calibri"/>
              </a:rPr>
              <a:t>Buyers</a:t>
            </a:r>
            <a:r>
              <a:rPr sz="1200" b="1" u="heavy" spc="-15" dirty="0">
                <a:uFill>
                  <a:solidFill>
                    <a:srgbClr val="000000"/>
                  </a:solidFill>
                </a:uFill>
                <a:latin typeface="Calibri"/>
                <a:cs typeface="Calibri"/>
              </a:rPr>
              <a:t> </a:t>
            </a:r>
            <a:r>
              <a:rPr sz="1200" b="1" u="heavy" dirty="0">
                <a:uFill>
                  <a:solidFill>
                    <a:srgbClr val="000000"/>
                  </a:solidFill>
                </a:uFill>
                <a:latin typeface="Calibri"/>
                <a:cs typeface="Calibri"/>
              </a:rPr>
              <a:t>Group</a:t>
            </a:r>
            <a:r>
              <a:rPr sz="1200" b="1" u="heavy" spc="-10" dirty="0">
                <a:uFill>
                  <a:solidFill>
                    <a:srgbClr val="000000"/>
                  </a:solidFill>
                </a:uFill>
                <a:latin typeface="Calibri"/>
                <a:cs typeface="Calibri"/>
              </a:rPr>
              <a:t> </a:t>
            </a:r>
            <a:r>
              <a:rPr sz="1200" b="1" u="heavy" dirty="0">
                <a:uFill>
                  <a:solidFill>
                    <a:srgbClr val="000000"/>
                  </a:solidFill>
                </a:uFill>
                <a:latin typeface="Calibri"/>
                <a:cs typeface="Calibri"/>
              </a:rPr>
              <a:t>(BG)</a:t>
            </a:r>
            <a:r>
              <a:rPr sz="1200" b="1" u="none" spc="-20" dirty="0">
                <a:latin typeface="Calibri"/>
                <a:cs typeface="Calibri"/>
              </a:rPr>
              <a:t> </a:t>
            </a:r>
            <a:r>
              <a:rPr sz="1100" u="none" dirty="0">
                <a:latin typeface="Calibri"/>
                <a:cs typeface="Calibri"/>
              </a:rPr>
              <a:t>-</a:t>
            </a:r>
            <a:r>
              <a:rPr sz="1100" u="none" spc="-10" dirty="0">
                <a:latin typeface="Calibri"/>
                <a:cs typeface="Calibri"/>
              </a:rPr>
              <a:t> </a:t>
            </a:r>
            <a:r>
              <a:rPr sz="1100" u="none" dirty="0">
                <a:latin typeface="Calibri"/>
                <a:cs typeface="Calibri"/>
              </a:rPr>
              <a:t>Public</a:t>
            </a:r>
            <a:r>
              <a:rPr sz="1100" u="none" spc="-10" dirty="0">
                <a:latin typeface="Calibri"/>
                <a:cs typeface="Calibri"/>
              </a:rPr>
              <a:t> organisations committing </a:t>
            </a:r>
            <a:r>
              <a:rPr sz="1100" u="none" dirty="0">
                <a:latin typeface="Calibri"/>
                <a:cs typeface="Calibri"/>
              </a:rPr>
              <a:t>funds</a:t>
            </a:r>
            <a:r>
              <a:rPr sz="1100" u="none" spc="-10" dirty="0">
                <a:latin typeface="Calibri"/>
                <a:cs typeface="Calibri"/>
              </a:rPr>
              <a:t> </a:t>
            </a:r>
            <a:r>
              <a:rPr sz="1100" u="none" spc="-25" dirty="0">
                <a:latin typeface="Calibri"/>
                <a:cs typeface="Calibri"/>
              </a:rPr>
              <a:t>to </a:t>
            </a:r>
            <a:r>
              <a:rPr sz="1100" u="none" spc="-10" dirty="0">
                <a:latin typeface="Calibri"/>
                <a:cs typeface="Calibri"/>
              </a:rPr>
              <a:t>contribute</a:t>
            </a:r>
            <a:r>
              <a:rPr sz="1100" u="none" dirty="0">
                <a:latin typeface="Calibri"/>
                <a:cs typeface="Calibri"/>
              </a:rPr>
              <a:t> to a </a:t>
            </a:r>
            <a:r>
              <a:rPr sz="1100" u="none" spc="-20" dirty="0">
                <a:latin typeface="Calibri"/>
                <a:cs typeface="Calibri"/>
              </a:rPr>
              <a:t>joint-R&amp;D-</a:t>
            </a:r>
            <a:r>
              <a:rPr sz="1100" u="none" spc="-10" dirty="0">
                <a:latin typeface="Calibri"/>
                <a:cs typeface="Calibri"/>
              </a:rPr>
              <a:t>procurement,</a:t>
            </a:r>
            <a:r>
              <a:rPr sz="1100" u="none" spc="5" dirty="0">
                <a:latin typeface="Calibri"/>
                <a:cs typeface="Calibri"/>
              </a:rPr>
              <a:t> </a:t>
            </a:r>
            <a:r>
              <a:rPr sz="1100" u="none" spc="-10" dirty="0">
                <a:latin typeface="Calibri"/>
                <a:cs typeface="Calibri"/>
              </a:rPr>
              <a:t>research</a:t>
            </a:r>
            <a:r>
              <a:rPr sz="1100" u="none" dirty="0">
                <a:latin typeface="Calibri"/>
                <a:cs typeface="Calibri"/>
              </a:rPr>
              <a:t> data use</a:t>
            </a:r>
            <a:r>
              <a:rPr sz="1100" u="none" spc="5" dirty="0">
                <a:latin typeface="Calibri"/>
                <a:cs typeface="Calibri"/>
              </a:rPr>
              <a:t> </a:t>
            </a:r>
            <a:r>
              <a:rPr sz="1100" u="none" dirty="0">
                <a:latin typeface="Calibri"/>
                <a:cs typeface="Calibri"/>
              </a:rPr>
              <a:t>cases </a:t>
            </a:r>
            <a:r>
              <a:rPr sz="1100" u="none" spc="-25" dirty="0">
                <a:latin typeface="Calibri"/>
                <a:cs typeface="Calibri"/>
              </a:rPr>
              <a:t>and </a:t>
            </a:r>
            <a:r>
              <a:rPr sz="1100" u="none" dirty="0">
                <a:latin typeface="Calibri"/>
                <a:cs typeface="Calibri"/>
              </a:rPr>
              <a:t>R&amp;D</a:t>
            </a:r>
            <a:r>
              <a:rPr sz="1100" u="none" spc="-45" dirty="0">
                <a:latin typeface="Calibri"/>
                <a:cs typeface="Calibri"/>
              </a:rPr>
              <a:t> </a:t>
            </a:r>
            <a:r>
              <a:rPr sz="1100" u="none" dirty="0">
                <a:latin typeface="Calibri"/>
                <a:cs typeface="Calibri"/>
              </a:rPr>
              <a:t>testing</a:t>
            </a:r>
            <a:r>
              <a:rPr sz="1100" u="none" spc="-45" dirty="0">
                <a:latin typeface="Calibri"/>
                <a:cs typeface="Calibri"/>
              </a:rPr>
              <a:t> </a:t>
            </a:r>
            <a:r>
              <a:rPr sz="1100" u="none" spc="-10" dirty="0">
                <a:latin typeface="Calibri"/>
                <a:cs typeface="Calibri"/>
              </a:rPr>
              <a:t>effort.</a:t>
            </a:r>
            <a:endParaRPr sz="1100">
              <a:latin typeface="Calibri"/>
              <a:cs typeface="Calibri"/>
            </a:endParaRPr>
          </a:p>
        </p:txBody>
      </p:sp>
      <p:sp>
        <p:nvSpPr>
          <p:cNvPr id="6" name="object 6"/>
          <p:cNvSpPr txBox="1"/>
          <p:nvPr/>
        </p:nvSpPr>
        <p:spPr>
          <a:xfrm>
            <a:off x="1176649" y="5959076"/>
            <a:ext cx="3741420" cy="376555"/>
          </a:xfrm>
          <a:prstGeom prst="rect">
            <a:avLst/>
          </a:prstGeom>
        </p:spPr>
        <p:txBody>
          <a:bodyPr vert="horz" wrap="square" lIns="0" tIns="12700" rIns="0" bIns="0" rtlCol="0">
            <a:spAutoFit/>
          </a:bodyPr>
          <a:lstStyle/>
          <a:p>
            <a:pPr marL="12700" marR="5080">
              <a:lnSpc>
                <a:spcPct val="100000"/>
              </a:lnSpc>
              <a:spcBef>
                <a:spcPts val="100"/>
              </a:spcBef>
            </a:pPr>
            <a:r>
              <a:rPr sz="1200" b="1" u="heavy" dirty="0">
                <a:uFill>
                  <a:solidFill>
                    <a:srgbClr val="000000"/>
                  </a:solidFill>
                </a:uFill>
                <a:latin typeface="Calibri"/>
                <a:cs typeface="Calibri"/>
              </a:rPr>
              <a:t>Experts</a:t>
            </a:r>
            <a:r>
              <a:rPr sz="1200" b="1" u="none" spc="-20" dirty="0">
                <a:latin typeface="Calibri"/>
                <a:cs typeface="Calibri"/>
              </a:rPr>
              <a:t> </a:t>
            </a:r>
            <a:r>
              <a:rPr sz="1100" u="none" dirty="0">
                <a:latin typeface="Calibri"/>
                <a:cs typeface="Calibri"/>
              </a:rPr>
              <a:t>-</a:t>
            </a:r>
            <a:r>
              <a:rPr sz="1100" u="none" spc="-10" dirty="0">
                <a:latin typeface="Calibri"/>
                <a:cs typeface="Calibri"/>
              </a:rPr>
              <a:t> </a:t>
            </a:r>
            <a:r>
              <a:rPr sz="1100" u="none" dirty="0">
                <a:latin typeface="Calibri"/>
                <a:cs typeface="Calibri"/>
              </a:rPr>
              <a:t>Partner</a:t>
            </a:r>
            <a:r>
              <a:rPr sz="1100" u="none" spc="-10" dirty="0">
                <a:latin typeface="Calibri"/>
                <a:cs typeface="Calibri"/>
              </a:rPr>
              <a:t> organisations </a:t>
            </a:r>
            <a:r>
              <a:rPr sz="1100" u="none" dirty="0">
                <a:latin typeface="Calibri"/>
                <a:cs typeface="Calibri"/>
              </a:rPr>
              <a:t>bringing</a:t>
            </a:r>
            <a:r>
              <a:rPr sz="1100" u="none" spc="-10" dirty="0">
                <a:latin typeface="Calibri"/>
                <a:cs typeface="Calibri"/>
              </a:rPr>
              <a:t> expertise</a:t>
            </a:r>
            <a:r>
              <a:rPr sz="1100" u="none" spc="-5" dirty="0">
                <a:latin typeface="Calibri"/>
                <a:cs typeface="Calibri"/>
              </a:rPr>
              <a:t> </a:t>
            </a:r>
            <a:r>
              <a:rPr sz="1100" u="none" dirty="0">
                <a:latin typeface="Calibri"/>
                <a:cs typeface="Calibri"/>
              </a:rPr>
              <a:t>in</a:t>
            </a:r>
            <a:r>
              <a:rPr sz="1100" u="none" spc="-10" dirty="0">
                <a:latin typeface="Calibri"/>
                <a:cs typeface="Calibri"/>
              </a:rPr>
              <a:t> requirement </a:t>
            </a:r>
            <a:r>
              <a:rPr sz="1100" u="none" dirty="0">
                <a:latin typeface="Calibri"/>
                <a:cs typeface="Calibri"/>
              </a:rPr>
              <a:t>assessment</a:t>
            </a:r>
            <a:r>
              <a:rPr sz="1100" u="none" spc="-20" dirty="0">
                <a:latin typeface="Calibri"/>
                <a:cs typeface="Calibri"/>
              </a:rPr>
              <a:t> </a:t>
            </a:r>
            <a:r>
              <a:rPr sz="1100" u="none" dirty="0">
                <a:latin typeface="Calibri"/>
                <a:cs typeface="Calibri"/>
              </a:rPr>
              <a:t>and</a:t>
            </a:r>
            <a:r>
              <a:rPr sz="1100" u="none" spc="-15" dirty="0">
                <a:latin typeface="Calibri"/>
                <a:cs typeface="Calibri"/>
              </a:rPr>
              <a:t> </a:t>
            </a:r>
            <a:r>
              <a:rPr sz="1100" u="none" spc="-10" dirty="0">
                <a:latin typeface="Calibri"/>
                <a:cs typeface="Calibri"/>
              </a:rPr>
              <a:t>promotion</a:t>
            </a:r>
            <a:r>
              <a:rPr sz="1100" u="none" spc="-20" dirty="0">
                <a:latin typeface="Calibri"/>
                <a:cs typeface="Calibri"/>
              </a:rPr>
              <a:t> </a:t>
            </a:r>
            <a:r>
              <a:rPr sz="1100" u="none" spc="-10" dirty="0">
                <a:latin typeface="Calibri"/>
                <a:cs typeface="Calibri"/>
              </a:rPr>
              <a:t>activities</a:t>
            </a:r>
            <a:endParaRPr sz="1100">
              <a:latin typeface="Calibri"/>
              <a:cs typeface="Calibri"/>
            </a:endParaRPr>
          </a:p>
        </p:txBody>
      </p:sp>
      <p:grpSp>
        <p:nvGrpSpPr>
          <p:cNvPr id="7" name="object 7"/>
          <p:cNvGrpSpPr/>
          <p:nvPr/>
        </p:nvGrpSpPr>
        <p:grpSpPr>
          <a:xfrm>
            <a:off x="5138680" y="3812163"/>
            <a:ext cx="894715" cy="835660"/>
            <a:chOff x="5138680" y="3812163"/>
            <a:chExt cx="894715" cy="835660"/>
          </a:xfrm>
        </p:grpSpPr>
        <p:sp>
          <p:nvSpPr>
            <p:cNvPr id="8" name="object 8"/>
            <p:cNvSpPr/>
            <p:nvPr/>
          </p:nvSpPr>
          <p:spPr>
            <a:xfrm>
              <a:off x="5151380" y="3824863"/>
              <a:ext cx="869315" cy="810260"/>
            </a:xfrm>
            <a:custGeom>
              <a:avLst/>
              <a:gdLst/>
              <a:ahLst/>
              <a:cxnLst/>
              <a:rect l="l" t="t" r="r" b="b"/>
              <a:pathLst>
                <a:path w="869314" h="810260">
                  <a:moveTo>
                    <a:pt x="434344" y="809644"/>
                  </a:moveTo>
                  <a:lnTo>
                    <a:pt x="383691" y="806921"/>
                  </a:lnTo>
                  <a:lnTo>
                    <a:pt x="334753" y="798953"/>
                  </a:lnTo>
                  <a:lnTo>
                    <a:pt x="287858" y="786044"/>
                  </a:lnTo>
                  <a:lnTo>
                    <a:pt x="243331" y="768498"/>
                  </a:lnTo>
                  <a:lnTo>
                    <a:pt x="201497" y="746618"/>
                  </a:lnTo>
                  <a:lnTo>
                    <a:pt x="162684" y="720710"/>
                  </a:lnTo>
                  <a:lnTo>
                    <a:pt x="127216" y="691075"/>
                  </a:lnTo>
                  <a:lnTo>
                    <a:pt x="95420" y="658018"/>
                  </a:lnTo>
                  <a:lnTo>
                    <a:pt x="67622" y="621842"/>
                  </a:lnTo>
                  <a:lnTo>
                    <a:pt x="44147" y="582853"/>
                  </a:lnTo>
                  <a:lnTo>
                    <a:pt x="25321" y="541352"/>
                  </a:lnTo>
                  <a:lnTo>
                    <a:pt x="11471" y="497644"/>
                  </a:lnTo>
                  <a:lnTo>
                    <a:pt x="2922" y="452033"/>
                  </a:lnTo>
                  <a:lnTo>
                    <a:pt x="0" y="404822"/>
                  </a:lnTo>
                  <a:lnTo>
                    <a:pt x="2922" y="357611"/>
                  </a:lnTo>
                  <a:lnTo>
                    <a:pt x="11471" y="312000"/>
                  </a:lnTo>
                  <a:lnTo>
                    <a:pt x="25321" y="268292"/>
                  </a:lnTo>
                  <a:lnTo>
                    <a:pt x="44147" y="226791"/>
                  </a:lnTo>
                  <a:lnTo>
                    <a:pt x="67622" y="187801"/>
                  </a:lnTo>
                  <a:lnTo>
                    <a:pt x="95420" y="151626"/>
                  </a:lnTo>
                  <a:lnTo>
                    <a:pt x="127216" y="118569"/>
                  </a:lnTo>
                  <a:lnTo>
                    <a:pt x="162684" y="88934"/>
                  </a:lnTo>
                  <a:lnTo>
                    <a:pt x="201497" y="63025"/>
                  </a:lnTo>
                  <a:lnTo>
                    <a:pt x="243331" y="41146"/>
                  </a:lnTo>
                  <a:lnTo>
                    <a:pt x="287858" y="23600"/>
                  </a:lnTo>
                  <a:lnTo>
                    <a:pt x="334753" y="10691"/>
                  </a:lnTo>
                  <a:lnTo>
                    <a:pt x="383691" y="2723"/>
                  </a:lnTo>
                  <a:lnTo>
                    <a:pt x="434344" y="0"/>
                  </a:lnTo>
                  <a:lnTo>
                    <a:pt x="484998" y="2723"/>
                  </a:lnTo>
                  <a:lnTo>
                    <a:pt x="533936" y="10691"/>
                  </a:lnTo>
                  <a:lnTo>
                    <a:pt x="580831" y="23600"/>
                  </a:lnTo>
                  <a:lnTo>
                    <a:pt x="625358" y="41146"/>
                  </a:lnTo>
                  <a:lnTo>
                    <a:pt x="667192" y="63025"/>
                  </a:lnTo>
                  <a:lnTo>
                    <a:pt x="706005" y="88934"/>
                  </a:lnTo>
                  <a:lnTo>
                    <a:pt x="741472" y="118569"/>
                  </a:lnTo>
                  <a:lnTo>
                    <a:pt x="773268" y="151626"/>
                  </a:lnTo>
                  <a:lnTo>
                    <a:pt x="801067" y="187801"/>
                  </a:lnTo>
                  <a:lnTo>
                    <a:pt x="824542" y="226791"/>
                  </a:lnTo>
                  <a:lnTo>
                    <a:pt x="843367" y="268292"/>
                  </a:lnTo>
                  <a:lnTo>
                    <a:pt x="857218" y="312000"/>
                  </a:lnTo>
                  <a:lnTo>
                    <a:pt x="865767" y="357611"/>
                  </a:lnTo>
                  <a:lnTo>
                    <a:pt x="868689" y="404822"/>
                  </a:lnTo>
                  <a:lnTo>
                    <a:pt x="865767" y="452033"/>
                  </a:lnTo>
                  <a:lnTo>
                    <a:pt x="857218" y="497644"/>
                  </a:lnTo>
                  <a:lnTo>
                    <a:pt x="843367" y="541352"/>
                  </a:lnTo>
                  <a:lnTo>
                    <a:pt x="824542" y="582853"/>
                  </a:lnTo>
                  <a:lnTo>
                    <a:pt x="801067" y="621842"/>
                  </a:lnTo>
                  <a:lnTo>
                    <a:pt x="773268" y="658018"/>
                  </a:lnTo>
                  <a:lnTo>
                    <a:pt x="741472" y="691075"/>
                  </a:lnTo>
                  <a:lnTo>
                    <a:pt x="706005" y="720710"/>
                  </a:lnTo>
                  <a:lnTo>
                    <a:pt x="667192" y="746618"/>
                  </a:lnTo>
                  <a:lnTo>
                    <a:pt x="625358" y="768498"/>
                  </a:lnTo>
                  <a:lnTo>
                    <a:pt x="580831" y="786044"/>
                  </a:lnTo>
                  <a:lnTo>
                    <a:pt x="533936" y="798953"/>
                  </a:lnTo>
                  <a:lnTo>
                    <a:pt x="484998" y="806921"/>
                  </a:lnTo>
                  <a:lnTo>
                    <a:pt x="434344" y="809644"/>
                  </a:lnTo>
                  <a:close/>
                </a:path>
              </a:pathLst>
            </a:custGeom>
            <a:solidFill>
              <a:srgbClr val="4F81BD"/>
            </a:solidFill>
          </p:spPr>
          <p:txBody>
            <a:bodyPr wrap="square" lIns="0" tIns="0" rIns="0" bIns="0" rtlCol="0"/>
            <a:lstStyle/>
            <a:p>
              <a:endParaRPr/>
            </a:p>
          </p:txBody>
        </p:sp>
        <p:sp>
          <p:nvSpPr>
            <p:cNvPr id="9" name="object 9"/>
            <p:cNvSpPr/>
            <p:nvPr/>
          </p:nvSpPr>
          <p:spPr>
            <a:xfrm>
              <a:off x="5151380" y="3824863"/>
              <a:ext cx="869315" cy="810260"/>
            </a:xfrm>
            <a:custGeom>
              <a:avLst/>
              <a:gdLst/>
              <a:ahLst/>
              <a:cxnLst/>
              <a:rect l="l" t="t" r="r" b="b"/>
              <a:pathLst>
                <a:path w="869314" h="810260">
                  <a:moveTo>
                    <a:pt x="0" y="404822"/>
                  </a:moveTo>
                  <a:lnTo>
                    <a:pt x="2922" y="357611"/>
                  </a:lnTo>
                  <a:lnTo>
                    <a:pt x="11471" y="312000"/>
                  </a:lnTo>
                  <a:lnTo>
                    <a:pt x="25321" y="268292"/>
                  </a:lnTo>
                  <a:lnTo>
                    <a:pt x="44147" y="226791"/>
                  </a:lnTo>
                  <a:lnTo>
                    <a:pt x="67622" y="187801"/>
                  </a:lnTo>
                  <a:lnTo>
                    <a:pt x="95420" y="151626"/>
                  </a:lnTo>
                  <a:lnTo>
                    <a:pt x="127216" y="118569"/>
                  </a:lnTo>
                  <a:lnTo>
                    <a:pt x="162684" y="88934"/>
                  </a:lnTo>
                  <a:lnTo>
                    <a:pt x="201497" y="63025"/>
                  </a:lnTo>
                  <a:lnTo>
                    <a:pt x="243331" y="41146"/>
                  </a:lnTo>
                  <a:lnTo>
                    <a:pt x="287858" y="23600"/>
                  </a:lnTo>
                  <a:lnTo>
                    <a:pt x="334753" y="10691"/>
                  </a:lnTo>
                  <a:lnTo>
                    <a:pt x="383691" y="2723"/>
                  </a:lnTo>
                  <a:lnTo>
                    <a:pt x="434344" y="0"/>
                  </a:lnTo>
                  <a:lnTo>
                    <a:pt x="484998" y="2723"/>
                  </a:lnTo>
                  <a:lnTo>
                    <a:pt x="533936" y="10691"/>
                  </a:lnTo>
                  <a:lnTo>
                    <a:pt x="580831" y="23600"/>
                  </a:lnTo>
                  <a:lnTo>
                    <a:pt x="625358" y="41146"/>
                  </a:lnTo>
                  <a:lnTo>
                    <a:pt x="667192" y="63025"/>
                  </a:lnTo>
                  <a:lnTo>
                    <a:pt x="706005" y="88934"/>
                  </a:lnTo>
                  <a:lnTo>
                    <a:pt x="741472" y="118569"/>
                  </a:lnTo>
                  <a:lnTo>
                    <a:pt x="773268" y="151626"/>
                  </a:lnTo>
                  <a:lnTo>
                    <a:pt x="801067" y="187801"/>
                  </a:lnTo>
                  <a:lnTo>
                    <a:pt x="824542" y="226791"/>
                  </a:lnTo>
                  <a:lnTo>
                    <a:pt x="843367" y="268292"/>
                  </a:lnTo>
                  <a:lnTo>
                    <a:pt x="857218" y="312000"/>
                  </a:lnTo>
                  <a:lnTo>
                    <a:pt x="865767" y="357611"/>
                  </a:lnTo>
                  <a:lnTo>
                    <a:pt x="868689" y="404822"/>
                  </a:lnTo>
                  <a:lnTo>
                    <a:pt x="865767" y="452033"/>
                  </a:lnTo>
                  <a:lnTo>
                    <a:pt x="857218" y="497644"/>
                  </a:lnTo>
                  <a:lnTo>
                    <a:pt x="843367" y="541352"/>
                  </a:lnTo>
                  <a:lnTo>
                    <a:pt x="824542" y="582853"/>
                  </a:lnTo>
                  <a:lnTo>
                    <a:pt x="801067" y="621842"/>
                  </a:lnTo>
                  <a:lnTo>
                    <a:pt x="773268" y="658018"/>
                  </a:lnTo>
                  <a:lnTo>
                    <a:pt x="741472" y="691075"/>
                  </a:lnTo>
                  <a:lnTo>
                    <a:pt x="706005" y="720710"/>
                  </a:lnTo>
                  <a:lnTo>
                    <a:pt x="667192" y="746618"/>
                  </a:lnTo>
                  <a:lnTo>
                    <a:pt x="625358" y="768498"/>
                  </a:lnTo>
                  <a:lnTo>
                    <a:pt x="580831" y="786044"/>
                  </a:lnTo>
                  <a:lnTo>
                    <a:pt x="533936" y="798953"/>
                  </a:lnTo>
                  <a:lnTo>
                    <a:pt x="484998" y="806921"/>
                  </a:lnTo>
                  <a:lnTo>
                    <a:pt x="434344" y="809644"/>
                  </a:lnTo>
                  <a:lnTo>
                    <a:pt x="383691" y="806921"/>
                  </a:lnTo>
                  <a:lnTo>
                    <a:pt x="334753" y="798953"/>
                  </a:lnTo>
                  <a:lnTo>
                    <a:pt x="287858" y="786044"/>
                  </a:lnTo>
                  <a:lnTo>
                    <a:pt x="243331" y="768498"/>
                  </a:lnTo>
                  <a:lnTo>
                    <a:pt x="201497" y="746618"/>
                  </a:lnTo>
                  <a:lnTo>
                    <a:pt x="162684" y="720710"/>
                  </a:lnTo>
                  <a:lnTo>
                    <a:pt x="127216" y="691075"/>
                  </a:lnTo>
                  <a:lnTo>
                    <a:pt x="95420" y="658018"/>
                  </a:lnTo>
                  <a:lnTo>
                    <a:pt x="67622" y="621842"/>
                  </a:lnTo>
                  <a:lnTo>
                    <a:pt x="44147" y="582853"/>
                  </a:lnTo>
                  <a:lnTo>
                    <a:pt x="25321" y="541352"/>
                  </a:lnTo>
                  <a:lnTo>
                    <a:pt x="11471" y="497644"/>
                  </a:lnTo>
                  <a:lnTo>
                    <a:pt x="2922" y="452033"/>
                  </a:lnTo>
                  <a:lnTo>
                    <a:pt x="0" y="404822"/>
                  </a:lnTo>
                  <a:close/>
                </a:path>
              </a:pathLst>
            </a:custGeom>
            <a:ln w="25399">
              <a:solidFill>
                <a:srgbClr val="FFFFFF"/>
              </a:solidFill>
            </a:ln>
          </p:spPr>
          <p:txBody>
            <a:bodyPr wrap="square" lIns="0" tIns="0" rIns="0" bIns="0" rtlCol="0"/>
            <a:lstStyle/>
            <a:p>
              <a:endParaRPr/>
            </a:p>
          </p:txBody>
        </p:sp>
      </p:grpSp>
      <p:sp>
        <p:nvSpPr>
          <p:cNvPr id="10" name="object 10"/>
          <p:cNvSpPr txBox="1"/>
          <p:nvPr/>
        </p:nvSpPr>
        <p:spPr>
          <a:xfrm>
            <a:off x="5330472" y="4096814"/>
            <a:ext cx="510540"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Calibri"/>
                <a:cs typeface="Calibri"/>
              </a:rPr>
              <a:t>Buyers</a:t>
            </a:r>
            <a:endParaRPr sz="1400">
              <a:latin typeface="Calibri"/>
              <a:cs typeface="Calibri"/>
            </a:endParaRPr>
          </a:p>
        </p:txBody>
      </p:sp>
      <p:sp>
        <p:nvSpPr>
          <p:cNvPr id="11" name="object 11"/>
          <p:cNvSpPr/>
          <p:nvPr/>
        </p:nvSpPr>
        <p:spPr>
          <a:xfrm>
            <a:off x="5400586" y="4762512"/>
            <a:ext cx="370840" cy="345440"/>
          </a:xfrm>
          <a:custGeom>
            <a:avLst/>
            <a:gdLst/>
            <a:ahLst/>
            <a:cxnLst/>
            <a:rect l="l" t="t" r="r" b="b"/>
            <a:pathLst>
              <a:path w="370839" h="345439">
                <a:moveTo>
                  <a:pt x="370281" y="116840"/>
                </a:moveTo>
                <a:lnTo>
                  <a:pt x="244386" y="116840"/>
                </a:lnTo>
                <a:lnTo>
                  <a:pt x="244386" y="0"/>
                </a:lnTo>
                <a:lnTo>
                  <a:pt x="125895" y="0"/>
                </a:lnTo>
                <a:lnTo>
                  <a:pt x="125895" y="116840"/>
                </a:lnTo>
                <a:lnTo>
                  <a:pt x="0" y="116840"/>
                </a:lnTo>
                <a:lnTo>
                  <a:pt x="0" y="227330"/>
                </a:lnTo>
                <a:lnTo>
                  <a:pt x="125895" y="227330"/>
                </a:lnTo>
                <a:lnTo>
                  <a:pt x="125895" y="345440"/>
                </a:lnTo>
                <a:lnTo>
                  <a:pt x="244386" y="345440"/>
                </a:lnTo>
                <a:lnTo>
                  <a:pt x="244386" y="227330"/>
                </a:lnTo>
                <a:lnTo>
                  <a:pt x="370281" y="227330"/>
                </a:lnTo>
                <a:lnTo>
                  <a:pt x="370281" y="116840"/>
                </a:lnTo>
                <a:close/>
              </a:path>
            </a:pathLst>
          </a:custGeom>
          <a:solidFill>
            <a:srgbClr val="B1C0DA"/>
          </a:solidFill>
        </p:spPr>
        <p:txBody>
          <a:bodyPr wrap="square" lIns="0" tIns="0" rIns="0" bIns="0" rtlCol="0"/>
          <a:lstStyle/>
          <a:p>
            <a:endParaRPr/>
          </a:p>
        </p:txBody>
      </p:sp>
      <p:grpSp>
        <p:nvGrpSpPr>
          <p:cNvPr id="12" name="object 12"/>
          <p:cNvGrpSpPr/>
          <p:nvPr/>
        </p:nvGrpSpPr>
        <p:grpSpPr>
          <a:xfrm>
            <a:off x="5138680" y="5222885"/>
            <a:ext cx="894715" cy="835660"/>
            <a:chOff x="5138680" y="5222885"/>
            <a:chExt cx="894715" cy="835660"/>
          </a:xfrm>
        </p:grpSpPr>
        <p:sp>
          <p:nvSpPr>
            <p:cNvPr id="13" name="object 13"/>
            <p:cNvSpPr/>
            <p:nvPr/>
          </p:nvSpPr>
          <p:spPr>
            <a:xfrm>
              <a:off x="5151380" y="5235585"/>
              <a:ext cx="869315" cy="810260"/>
            </a:xfrm>
            <a:custGeom>
              <a:avLst/>
              <a:gdLst/>
              <a:ahLst/>
              <a:cxnLst/>
              <a:rect l="l" t="t" r="r" b="b"/>
              <a:pathLst>
                <a:path w="869314" h="810260">
                  <a:moveTo>
                    <a:pt x="434344" y="809644"/>
                  </a:moveTo>
                  <a:lnTo>
                    <a:pt x="383691" y="806921"/>
                  </a:lnTo>
                  <a:lnTo>
                    <a:pt x="334753" y="798953"/>
                  </a:lnTo>
                  <a:lnTo>
                    <a:pt x="287858" y="786044"/>
                  </a:lnTo>
                  <a:lnTo>
                    <a:pt x="243331" y="768498"/>
                  </a:lnTo>
                  <a:lnTo>
                    <a:pt x="201497" y="746618"/>
                  </a:lnTo>
                  <a:lnTo>
                    <a:pt x="162684" y="720710"/>
                  </a:lnTo>
                  <a:lnTo>
                    <a:pt x="127216" y="691075"/>
                  </a:lnTo>
                  <a:lnTo>
                    <a:pt x="95420" y="658018"/>
                  </a:lnTo>
                  <a:lnTo>
                    <a:pt x="67622" y="621843"/>
                  </a:lnTo>
                  <a:lnTo>
                    <a:pt x="44147" y="582853"/>
                  </a:lnTo>
                  <a:lnTo>
                    <a:pt x="25321" y="541352"/>
                  </a:lnTo>
                  <a:lnTo>
                    <a:pt x="11471" y="497644"/>
                  </a:lnTo>
                  <a:lnTo>
                    <a:pt x="2922" y="452033"/>
                  </a:lnTo>
                  <a:lnTo>
                    <a:pt x="0" y="404822"/>
                  </a:lnTo>
                  <a:lnTo>
                    <a:pt x="2922" y="357611"/>
                  </a:lnTo>
                  <a:lnTo>
                    <a:pt x="11471" y="312000"/>
                  </a:lnTo>
                  <a:lnTo>
                    <a:pt x="25321" y="268292"/>
                  </a:lnTo>
                  <a:lnTo>
                    <a:pt x="44147" y="226791"/>
                  </a:lnTo>
                  <a:lnTo>
                    <a:pt x="67622" y="187802"/>
                  </a:lnTo>
                  <a:lnTo>
                    <a:pt x="95420" y="151626"/>
                  </a:lnTo>
                  <a:lnTo>
                    <a:pt x="127216" y="118569"/>
                  </a:lnTo>
                  <a:lnTo>
                    <a:pt x="162684" y="88935"/>
                  </a:lnTo>
                  <a:lnTo>
                    <a:pt x="201497" y="63026"/>
                  </a:lnTo>
                  <a:lnTo>
                    <a:pt x="243331" y="41146"/>
                  </a:lnTo>
                  <a:lnTo>
                    <a:pt x="287858" y="23600"/>
                  </a:lnTo>
                  <a:lnTo>
                    <a:pt x="334753" y="10691"/>
                  </a:lnTo>
                  <a:lnTo>
                    <a:pt x="383691" y="2723"/>
                  </a:lnTo>
                  <a:lnTo>
                    <a:pt x="434344" y="0"/>
                  </a:lnTo>
                  <a:lnTo>
                    <a:pt x="484998" y="2723"/>
                  </a:lnTo>
                  <a:lnTo>
                    <a:pt x="533936" y="10691"/>
                  </a:lnTo>
                  <a:lnTo>
                    <a:pt x="580831" y="23600"/>
                  </a:lnTo>
                  <a:lnTo>
                    <a:pt x="625358" y="41146"/>
                  </a:lnTo>
                  <a:lnTo>
                    <a:pt x="667192" y="63026"/>
                  </a:lnTo>
                  <a:lnTo>
                    <a:pt x="706005" y="88935"/>
                  </a:lnTo>
                  <a:lnTo>
                    <a:pt x="741472" y="118569"/>
                  </a:lnTo>
                  <a:lnTo>
                    <a:pt x="773268" y="151626"/>
                  </a:lnTo>
                  <a:lnTo>
                    <a:pt x="801067" y="187802"/>
                  </a:lnTo>
                  <a:lnTo>
                    <a:pt x="824542" y="226791"/>
                  </a:lnTo>
                  <a:lnTo>
                    <a:pt x="843367" y="268292"/>
                  </a:lnTo>
                  <a:lnTo>
                    <a:pt x="857218" y="312000"/>
                  </a:lnTo>
                  <a:lnTo>
                    <a:pt x="865767" y="357611"/>
                  </a:lnTo>
                  <a:lnTo>
                    <a:pt x="868689" y="404822"/>
                  </a:lnTo>
                  <a:lnTo>
                    <a:pt x="865767" y="452033"/>
                  </a:lnTo>
                  <a:lnTo>
                    <a:pt x="857218" y="497644"/>
                  </a:lnTo>
                  <a:lnTo>
                    <a:pt x="843367" y="541352"/>
                  </a:lnTo>
                  <a:lnTo>
                    <a:pt x="824542" y="582853"/>
                  </a:lnTo>
                  <a:lnTo>
                    <a:pt x="801067" y="621843"/>
                  </a:lnTo>
                  <a:lnTo>
                    <a:pt x="773268" y="658018"/>
                  </a:lnTo>
                  <a:lnTo>
                    <a:pt x="741472" y="691075"/>
                  </a:lnTo>
                  <a:lnTo>
                    <a:pt x="706005" y="720710"/>
                  </a:lnTo>
                  <a:lnTo>
                    <a:pt x="667192" y="746618"/>
                  </a:lnTo>
                  <a:lnTo>
                    <a:pt x="625358" y="768498"/>
                  </a:lnTo>
                  <a:lnTo>
                    <a:pt x="580831" y="786044"/>
                  </a:lnTo>
                  <a:lnTo>
                    <a:pt x="533936" y="798953"/>
                  </a:lnTo>
                  <a:lnTo>
                    <a:pt x="484998" y="806921"/>
                  </a:lnTo>
                  <a:lnTo>
                    <a:pt x="434344" y="809644"/>
                  </a:lnTo>
                  <a:close/>
                </a:path>
              </a:pathLst>
            </a:custGeom>
            <a:solidFill>
              <a:srgbClr val="4F81BD"/>
            </a:solidFill>
          </p:spPr>
          <p:txBody>
            <a:bodyPr wrap="square" lIns="0" tIns="0" rIns="0" bIns="0" rtlCol="0"/>
            <a:lstStyle/>
            <a:p>
              <a:endParaRPr/>
            </a:p>
          </p:txBody>
        </p:sp>
        <p:sp>
          <p:nvSpPr>
            <p:cNvPr id="14" name="object 14"/>
            <p:cNvSpPr/>
            <p:nvPr/>
          </p:nvSpPr>
          <p:spPr>
            <a:xfrm>
              <a:off x="5151380" y="5235585"/>
              <a:ext cx="869315" cy="810260"/>
            </a:xfrm>
            <a:custGeom>
              <a:avLst/>
              <a:gdLst/>
              <a:ahLst/>
              <a:cxnLst/>
              <a:rect l="l" t="t" r="r" b="b"/>
              <a:pathLst>
                <a:path w="869314" h="810260">
                  <a:moveTo>
                    <a:pt x="0" y="404822"/>
                  </a:moveTo>
                  <a:lnTo>
                    <a:pt x="2922" y="357611"/>
                  </a:lnTo>
                  <a:lnTo>
                    <a:pt x="11471" y="312000"/>
                  </a:lnTo>
                  <a:lnTo>
                    <a:pt x="25321" y="268292"/>
                  </a:lnTo>
                  <a:lnTo>
                    <a:pt x="44147" y="226791"/>
                  </a:lnTo>
                  <a:lnTo>
                    <a:pt x="67622" y="187802"/>
                  </a:lnTo>
                  <a:lnTo>
                    <a:pt x="95420" y="151626"/>
                  </a:lnTo>
                  <a:lnTo>
                    <a:pt x="127216" y="118569"/>
                  </a:lnTo>
                  <a:lnTo>
                    <a:pt x="162684" y="88935"/>
                  </a:lnTo>
                  <a:lnTo>
                    <a:pt x="201497" y="63026"/>
                  </a:lnTo>
                  <a:lnTo>
                    <a:pt x="243331" y="41146"/>
                  </a:lnTo>
                  <a:lnTo>
                    <a:pt x="287858" y="23600"/>
                  </a:lnTo>
                  <a:lnTo>
                    <a:pt x="334753" y="10691"/>
                  </a:lnTo>
                  <a:lnTo>
                    <a:pt x="383691" y="2723"/>
                  </a:lnTo>
                  <a:lnTo>
                    <a:pt x="434344" y="0"/>
                  </a:lnTo>
                  <a:lnTo>
                    <a:pt x="484998" y="2723"/>
                  </a:lnTo>
                  <a:lnTo>
                    <a:pt x="533936" y="10691"/>
                  </a:lnTo>
                  <a:lnTo>
                    <a:pt x="580831" y="23600"/>
                  </a:lnTo>
                  <a:lnTo>
                    <a:pt x="625358" y="41146"/>
                  </a:lnTo>
                  <a:lnTo>
                    <a:pt x="667192" y="63026"/>
                  </a:lnTo>
                  <a:lnTo>
                    <a:pt x="706005" y="88935"/>
                  </a:lnTo>
                  <a:lnTo>
                    <a:pt x="741472" y="118569"/>
                  </a:lnTo>
                  <a:lnTo>
                    <a:pt x="773268" y="151626"/>
                  </a:lnTo>
                  <a:lnTo>
                    <a:pt x="801067" y="187802"/>
                  </a:lnTo>
                  <a:lnTo>
                    <a:pt x="824542" y="226791"/>
                  </a:lnTo>
                  <a:lnTo>
                    <a:pt x="843367" y="268292"/>
                  </a:lnTo>
                  <a:lnTo>
                    <a:pt x="857218" y="312000"/>
                  </a:lnTo>
                  <a:lnTo>
                    <a:pt x="865767" y="357611"/>
                  </a:lnTo>
                  <a:lnTo>
                    <a:pt x="868689" y="404822"/>
                  </a:lnTo>
                  <a:lnTo>
                    <a:pt x="865767" y="452033"/>
                  </a:lnTo>
                  <a:lnTo>
                    <a:pt x="857218" y="497644"/>
                  </a:lnTo>
                  <a:lnTo>
                    <a:pt x="843367" y="541352"/>
                  </a:lnTo>
                  <a:lnTo>
                    <a:pt x="824542" y="582853"/>
                  </a:lnTo>
                  <a:lnTo>
                    <a:pt x="801067" y="621843"/>
                  </a:lnTo>
                  <a:lnTo>
                    <a:pt x="773268" y="658018"/>
                  </a:lnTo>
                  <a:lnTo>
                    <a:pt x="741472" y="691075"/>
                  </a:lnTo>
                  <a:lnTo>
                    <a:pt x="706005" y="720710"/>
                  </a:lnTo>
                  <a:lnTo>
                    <a:pt x="667192" y="746618"/>
                  </a:lnTo>
                  <a:lnTo>
                    <a:pt x="625358" y="768498"/>
                  </a:lnTo>
                  <a:lnTo>
                    <a:pt x="580831" y="786044"/>
                  </a:lnTo>
                  <a:lnTo>
                    <a:pt x="533936" y="798953"/>
                  </a:lnTo>
                  <a:lnTo>
                    <a:pt x="484998" y="806921"/>
                  </a:lnTo>
                  <a:lnTo>
                    <a:pt x="434344" y="809644"/>
                  </a:lnTo>
                  <a:lnTo>
                    <a:pt x="383691" y="806921"/>
                  </a:lnTo>
                  <a:lnTo>
                    <a:pt x="334753" y="798953"/>
                  </a:lnTo>
                  <a:lnTo>
                    <a:pt x="287858" y="786044"/>
                  </a:lnTo>
                  <a:lnTo>
                    <a:pt x="243331" y="768498"/>
                  </a:lnTo>
                  <a:lnTo>
                    <a:pt x="201497" y="746618"/>
                  </a:lnTo>
                  <a:lnTo>
                    <a:pt x="162684" y="720710"/>
                  </a:lnTo>
                  <a:lnTo>
                    <a:pt x="127216" y="691075"/>
                  </a:lnTo>
                  <a:lnTo>
                    <a:pt x="95420" y="658018"/>
                  </a:lnTo>
                  <a:lnTo>
                    <a:pt x="67622" y="621843"/>
                  </a:lnTo>
                  <a:lnTo>
                    <a:pt x="44147" y="582853"/>
                  </a:lnTo>
                  <a:lnTo>
                    <a:pt x="25321" y="541352"/>
                  </a:lnTo>
                  <a:lnTo>
                    <a:pt x="11471" y="497644"/>
                  </a:lnTo>
                  <a:lnTo>
                    <a:pt x="2922" y="452033"/>
                  </a:lnTo>
                  <a:lnTo>
                    <a:pt x="0" y="404822"/>
                  </a:lnTo>
                  <a:close/>
                </a:path>
              </a:pathLst>
            </a:custGeom>
            <a:ln w="25399">
              <a:solidFill>
                <a:srgbClr val="FFFFFF"/>
              </a:solidFill>
            </a:ln>
          </p:spPr>
          <p:txBody>
            <a:bodyPr wrap="square" lIns="0" tIns="0" rIns="0" bIns="0" rtlCol="0"/>
            <a:lstStyle/>
            <a:p>
              <a:endParaRPr/>
            </a:p>
          </p:txBody>
        </p:sp>
      </p:grpSp>
      <p:sp>
        <p:nvSpPr>
          <p:cNvPr id="15" name="object 15"/>
          <p:cNvSpPr/>
          <p:nvPr/>
        </p:nvSpPr>
        <p:spPr>
          <a:xfrm>
            <a:off x="6034180" y="4785214"/>
            <a:ext cx="276860" cy="301625"/>
          </a:xfrm>
          <a:custGeom>
            <a:avLst/>
            <a:gdLst/>
            <a:ahLst/>
            <a:cxnLst/>
            <a:rect l="l" t="t" r="r" b="b"/>
            <a:pathLst>
              <a:path w="276860" h="301625">
                <a:moveTo>
                  <a:pt x="138042" y="301160"/>
                </a:moveTo>
                <a:lnTo>
                  <a:pt x="138114" y="240928"/>
                </a:lnTo>
                <a:lnTo>
                  <a:pt x="0" y="240784"/>
                </a:lnTo>
                <a:lnTo>
                  <a:pt x="216" y="60088"/>
                </a:lnTo>
                <a:lnTo>
                  <a:pt x="138330" y="60232"/>
                </a:lnTo>
                <a:lnTo>
                  <a:pt x="138403" y="0"/>
                </a:lnTo>
                <a:lnTo>
                  <a:pt x="276336" y="150724"/>
                </a:lnTo>
                <a:lnTo>
                  <a:pt x="138042" y="301160"/>
                </a:lnTo>
                <a:close/>
              </a:path>
            </a:pathLst>
          </a:custGeom>
          <a:solidFill>
            <a:srgbClr val="B1C0DA"/>
          </a:solidFill>
        </p:spPr>
        <p:txBody>
          <a:bodyPr wrap="square" lIns="0" tIns="0" rIns="0" bIns="0" rtlCol="0"/>
          <a:lstStyle/>
          <a:p>
            <a:endParaRPr/>
          </a:p>
        </p:txBody>
      </p:sp>
      <p:grpSp>
        <p:nvGrpSpPr>
          <p:cNvPr id="16" name="object 16"/>
          <p:cNvGrpSpPr/>
          <p:nvPr/>
        </p:nvGrpSpPr>
        <p:grpSpPr>
          <a:xfrm>
            <a:off x="6452380" y="4330863"/>
            <a:ext cx="1288415" cy="1252220"/>
            <a:chOff x="6452380" y="4330863"/>
            <a:chExt cx="1288415" cy="1252220"/>
          </a:xfrm>
        </p:grpSpPr>
        <p:sp>
          <p:nvSpPr>
            <p:cNvPr id="17" name="object 17"/>
            <p:cNvSpPr/>
            <p:nvPr/>
          </p:nvSpPr>
          <p:spPr>
            <a:xfrm>
              <a:off x="6465080" y="4343563"/>
              <a:ext cx="1263015" cy="1226820"/>
            </a:xfrm>
            <a:custGeom>
              <a:avLst/>
              <a:gdLst/>
              <a:ahLst/>
              <a:cxnLst/>
              <a:rect l="l" t="t" r="r" b="b"/>
              <a:pathLst>
                <a:path w="1263015" h="1226820">
                  <a:moveTo>
                    <a:pt x="631489" y="1226592"/>
                  </a:moveTo>
                  <a:lnTo>
                    <a:pt x="582138" y="1224747"/>
                  </a:lnTo>
                  <a:lnTo>
                    <a:pt x="533827" y="1219302"/>
                  </a:lnTo>
                  <a:lnTo>
                    <a:pt x="486694" y="1210394"/>
                  </a:lnTo>
                  <a:lnTo>
                    <a:pt x="440881" y="1198160"/>
                  </a:lnTo>
                  <a:lnTo>
                    <a:pt x="396528" y="1182735"/>
                  </a:lnTo>
                  <a:lnTo>
                    <a:pt x="353776" y="1164256"/>
                  </a:lnTo>
                  <a:lnTo>
                    <a:pt x="312764" y="1142859"/>
                  </a:lnTo>
                  <a:lnTo>
                    <a:pt x="273634" y="1118681"/>
                  </a:lnTo>
                  <a:lnTo>
                    <a:pt x="236525" y="1091857"/>
                  </a:lnTo>
                  <a:lnTo>
                    <a:pt x="201578" y="1062526"/>
                  </a:lnTo>
                  <a:lnTo>
                    <a:pt x="168933" y="1030821"/>
                  </a:lnTo>
                  <a:lnTo>
                    <a:pt x="138731" y="996881"/>
                  </a:lnTo>
                  <a:lnTo>
                    <a:pt x="111112" y="960841"/>
                  </a:lnTo>
                  <a:lnTo>
                    <a:pt x="86216" y="922838"/>
                  </a:lnTo>
                  <a:lnTo>
                    <a:pt x="64185" y="883008"/>
                  </a:lnTo>
                  <a:lnTo>
                    <a:pt x="45158" y="841487"/>
                  </a:lnTo>
                  <a:lnTo>
                    <a:pt x="29275" y="798412"/>
                  </a:lnTo>
                  <a:lnTo>
                    <a:pt x="16678" y="753919"/>
                  </a:lnTo>
                  <a:lnTo>
                    <a:pt x="7506" y="708144"/>
                  </a:lnTo>
                  <a:lnTo>
                    <a:pt x="1899" y="661224"/>
                  </a:lnTo>
                  <a:lnTo>
                    <a:pt x="0" y="613295"/>
                  </a:lnTo>
                  <a:lnTo>
                    <a:pt x="1899" y="565367"/>
                  </a:lnTo>
                  <a:lnTo>
                    <a:pt x="7506" y="518447"/>
                  </a:lnTo>
                  <a:lnTo>
                    <a:pt x="16678" y="472672"/>
                  </a:lnTo>
                  <a:lnTo>
                    <a:pt x="29275" y="428179"/>
                  </a:lnTo>
                  <a:lnTo>
                    <a:pt x="45158" y="385104"/>
                  </a:lnTo>
                  <a:lnTo>
                    <a:pt x="64185" y="343583"/>
                  </a:lnTo>
                  <a:lnTo>
                    <a:pt x="86216" y="303753"/>
                  </a:lnTo>
                  <a:lnTo>
                    <a:pt x="111112" y="265750"/>
                  </a:lnTo>
                  <a:lnTo>
                    <a:pt x="138731" y="229710"/>
                  </a:lnTo>
                  <a:lnTo>
                    <a:pt x="168933" y="195770"/>
                  </a:lnTo>
                  <a:lnTo>
                    <a:pt x="201578" y="164066"/>
                  </a:lnTo>
                  <a:lnTo>
                    <a:pt x="236525" y="134734"/>
                  </a:lnTo>
                  <a:lnTo>
                    <a:pt x="273634" y="107911"/>
                  </a:lnTo>
                  <a:lnTo>
                    <a:pt x="312764" y="83732"/>
                  </a:lnTo>
                  <a:lnTo>
                    <a:pt x="353776" y="62336"/>
                  </a:lnTo>
                  <a:lnTo>
                    <a:pt x="396528" y="43857"/>
                  </a:lnTo>
                  <a:lnTo>
                    <a:pt x="440881" y="28432"/>
                  </a:lnTo>
                  <a:lnTo>
                    <a:pt x="486694" y="16197"/>
                  </a:lnTo>
                  <a:lnTo>
                    <a:pt x="533827" y="7289"/>
                  </a:lnTo>
                  <a:lnTo>
                    <a:pt x="582138" y="1845"/>
                  </a:lnTo>
                  <a:lnTo>
                    <a:pt x="631489" y="0"/>
                  </a:lnTo>
                  <a:lnTo>
                    <a:pt x="679438" y="1845"/>
                  </a:lnTo>
                  <a:lnTo>
                    <a:pt x="680809" y="1845"/>
                  </a:lnTo>
                  <a:lnTo>
                    <a:pt x="730872" y="7640"/>
                  </a:lnTo>
                  <a:lnTo>
                    <a:pt x="779416" y="17062"/>
                  </a:lnTo>
                  <a:lnTo>
                    <a:pt x="826912" y="30105"/>
                  </a:lnTo>
                  <a:lnTo>
                    <a:pt x="873149" y="46684"/>
                  </a:lnTo>
                  <a:lnTo>
                    <a:pt x="917914" y="66713"/>
                  </a:lnTo>
                  <a:lnTo>
                    <a:pt x="960996" y="90108"/>
                  </a:lnTo>
                  <a:lnTo>
                    <a:pt x="1002182" y="116782"/>
                  </a:lnTo>
                  <a:lnTo>
                    <a:pt x="1041260" y="146651"/>
                  </a:lnTo>
                  <a:lnTo>
                    <a:pt x="1078019" y="179630"/>
                  </a:lnTo>
                  <a:lnTo>
                    <a:pt x="1111975" y="215329"/>
                  </a:lnTo>
                  <a:lnTo>
                    <a:pt x="1142731" y="253282"/>
                  </a:lnTo>
                  <a:lnTo>
                    <a:pt x="1170197" y="293281"/>
                  </a:lnTo>
                  <a:lnTo>
                    <a:pt x="1194285" y="335122"/>
                  </a:lnTo>
                  <a:lnTo>
                    <a:pt x="1214909" y="378597"/>
                  </a:lnTo>
                  <a:lnTo>
                    <a:pt x="1231980" y="423502"/>
                  </a:lnTo>
                  <a:lnTo>
                    <a:pt x="1245410" y="469630"/>
                  </a:lnTo>
                  <a:lnTo>
                    <a:pt x="1255111" y="516776"/>
                  </a:lnTo>
                  <a:lnTo>
                    <a:pt x="1260997" y="564733"/>
                  </a:lnTo>
                  <a:lnTo>
                    <a:pt x="1262978" y="613295"/>
                  </a:lnTo>
                  <a:lnTo>
                    <a:pt x="1261078" y="661224"/>
                  </a:lnTo>
                  <a:lnTo>
                    <a:pt x="1255472" y="708144"/>
                  </a:lnTo>
                  <a:lnTo>
                    <a:pt x="1246300" y="753919"/>
                  </a:lnTo>
                  <a:lnTo>
                    <a:pt x="1233703" y="798412"/>
                  </a:lnTo>
                  <a:lnTo>
                    <a:pt x="1217820" y="841487"/>
                  </a:lnTo>
                  <a:lnTo>
                    <a:pt x="1198793" y="883008"/>
                  </a:lnTo>
                  <a:lnTo>
                    <a:pt x="1176761" y="922838"/>
                  </a:lnTo>
                  <a:lnTo>
                    <a:pt x="1151866" y="960841"/>
                  </a:lnTo>
                  <a:lnTo>
                    <a:pt x="1124247" y="996881"/>
                  </a:lnTo>
                  <a:lnTo>
                    <a:pt x="1094045" y="1030821"/>
                  </a:lnTo>
                  <a:lnTo>
                    <a:pt x="1061400" y="1062526"/>
                  </a:lnTo>
                  <a:lnTo>
                    <a:pt x="1026453" y="1091857"/>
                  </a:lnTo>
                  <a:lnTo>
                    <a:pt x="989344" y="1118681"/>
                  </a:lnTo>
                  <a:lnTo>
                    <a:pt x="950214" y="1142859"/>
                  </a:lnTo>
                  <a:lnTo>
                    <a:pt x="909202" y="1164256"/>
                  </a:lnTo>
                  <a:lnTo>
                    <a:pt x="866449" y="1182735"/>
                  </a:lnTo>
                  <a:lnTo>
                    <a:pt x="822096" y="1198160"/>
                  </a:lnTo>
                  <a:lnTo>
                    <a:pt x="776283" y="1210394"/>
                  </a:lnTo>
                  <a:lnTo>
                    <a:pt x="729151" y="1219302"/>
                  </a:lnTo>
                  <a:lnTo>
                    <a:pt x="680839" y="1224747"/>
                  </a:lnTo>
                  <a:lnTo>
                    <a:pt x="631489" y="1226592"/>
                  </a:lnTo>
                  <a:close/>
                </a:path>
              </a:pathLst>
            </a:custGeom>
            <a:solidFill>
              <a:srgbClr val="4F81BD"/>
            </a:solidFill>
          </p:spPr>
          <p:txBody>
            <a:bodyPr wrap="square" lIns="0" tIns="0" rIns="0" bIns="0" rtlCol="0"/>
            <a:lstStyle/>
            <a:p>
              <a:endParaRPr/>
            </a:p>
          </p:txBody>
        </p:sp>
        <p:sp>
          <p:nvSpPr>
            <p:cNvPr id="18" name="object 18"/>
            <p:cNvSpPr/>
            <p:nvPr/>
          </p:nvSpPr>
          <p:spPr>
            <a:xfrm>
              <a:off x="6465080" y="4343563"/>
              <a:ext cx="1263015" cy="1226820"/>
            </a:xfrm>
            <a:custGeom>
              <a:avLst/>
              <a:gdLst/>
              <a:ahLst/>
              <a:cxnLst/>
              <a:rect l="l" t="t" r="r" b="b"/>
              <a:pathLst>
                <a:path w="1263015" h="1226820">
                  <a:moveTo>
                    <a:pt x="0" y="613295"/>
                  </a:moveTo>
                  <a:lnTo>
                    <a:pt x="1899" y="565367"/>
                  </a:lnTo>
                  <a:lnTo>
                    <a:pt x="7506" y="518447"/>
                  </a:lnTo>
                  <a:lnTo>
                    <a:pt x="16678" y="472672"/>
                  </a:lnTo>
                  <a:lnTo>
                    <a:pt x="29275" y="428179"/>
                  </a:lnTo>
                  <a:lnTo>
                    <a:pt x="45158" y="385104"/>
                  </a:lnTo>
                  <a:lnTo>
                    <a:pt x="64185" y="343583"/>
                  </a:lnTo>
                  <a:lnTo>
                    <a:pt x="86216" y="303753"/>
                  </a:lnTo>
                  <a:lnTo>
                    <a:pt x="111112" y="265750"/>
                  </a:lnTo>
                  <a:lnTo>
                    <a:pt x="138731" y="229710"/>
                  </a:lnTo>
                  <a:lnTo>
                    <a:pt x="168933" y="195770"/>
                  </a:lnTo>
                  <a:lnTo>
                    <a:pt x="201578" y="164066"/>
                  </a:lnTo>
                  <a:lnTo>
                    <a:pt x="236525" y="134734"/>
                  </a:lnTo>
                  <a:lnTo>
                    <a:pt x="273634" y="107911"/>
                  </a:lnTo>
                  <a:lnTo>
                    <a:pt x="312764" y="83732"/>
                  </a:lnTo>
                  <a:lnTo>
                    <a:pt x="353776" y="62336"/>
                  </a:lnTo>
                  <a:lnTo>
                    <a:pt x="396528" y="43857"/>
                  </a:lnTo>
                  <a:lnTo>
                    <a:pt x="440881" y="28432"/>
                  </a:lnTo>
                  <a:lnTo>
                    <a:pt x="486694" y="16197"/>
                  </a:lnTo>
                  <a:lnTo>
                    <a:pt x="533827" y="7289"/>
                  </a:lnTo>
                  <a:lnTo>
                    <a:pt x="582138" y="1845"/>
                  </a:lnTo>
                  <a:lnTo>
                    <a:pt x="631489" y="0"/>
                  </a:lnTo>
                  <a:lnTo>
                    <a:pt x="681492" y="1924"/>
                  </a:lnTo>
                  <a:lnTo>
                    <a:pt x="730872" y="7640"/>
                  </a:lnTo>
                  <a:lnTo>
                    <a:pt x="779416" y="17062"/>
                  </a:lnTo>
                  <a:lnTo>
                    <a:pt x="826912" y="30105"/>
                  </a:lnTo>
                  <a:lnTo>
                    <a:pt x="873149" y="46684"/>
                  </a:lnTo>
                  <a:lnTo>
                    <a:pt x="917914" y="66713"/>
                  </a:lnTo>
                  <a:lnTo>
                    <a:pt x="960996" y="90108"/>
                  </a:lnTo>
                  <a:lnTo>
                    <a:pt x="1002182" y="116782"/>
                  </a:lnTo>
                  <a:lnTo>
                    <a:pt x="1041260" y="146651"/>
                  </a:lnTo>
                  <a:lnTo>
                    <a:pt x="1078019" y="179630"/>
                  </a:lnTo>
                  <a:lnTo>
                    <a:pt x="1111975" y="215329"/>
                  </a:lnTo>
                  <a:lnTo>
                    <a:pt x="1142731" y="253282"/>
                  </a:lnTo>
                  <a:lnTo>
                    <a:pt x="1170197" y="293281"/>
                  </a:lnTo>
                  <a:lnTo>
                    <a:pt x="1194285" y="335122"/>
                  </a:lnTo>
                  <a:lnTo>
                    <a:pt x="1214909" y="378597"/>
                  </a:lnTo>
                  <a:lnTo>
                    <a:pt x="1231980" y="423502"/>
                  </a:lnTo>
                  <a:lnTo>
                    <a:pt x="1245410" y="469630"/>
                  </a:lnTo>
                  <a:lnTo>
                    <a:pt x="1255111" y="516776"/>
                  </a:lnTo>
                  <a:lnTo>
                    <a:pt x="1260997" y="564733"/>
                  </a:lnTo>
                  <a:lnTo>
                    <a:pt x="1262978" y="613295"/>
                  </a:lnTo>
                  <a:lnTo>
                    <a:pt x="1261078" y="661224"/>
                  </a:lnTo>
                  <a:lnTo>
                    <a:pt x="1255472" y="708144"/>
                  </a:lnTo>
                  <a:lnTo>
                    <a:pt x="1246300" y="753919"/>
                  </a:lnTo>
                  <a:lnTo>
                    <a:pt x="1233703" y="798412"/>
                  </a:lnTo>
                  <a:lnTo>
                    <a:pt x="1217820" y="841487"/>
                  </a:lnTo>
                  <a:lnTo>
                    <a:pt x="1198793" y="883008"/>
                  </a:lnTo>
                  <a:lnTo>
                    <a:pt x="1176761" y="922838"/>
                  </a:lnTo>
                  <a:lnTo>
                    <a:pt x="1151866" y="960841"/>
                  </a:lnTo>
                  <a:lnTo>
                    <a:pt x="1124247" y="996881"/>
                  </a:lnTo>
                  <a:lnTo>
                    <a:pt x="1094045" y="1030821"/>
                  </a:lnTo>
                  <a:lnTo>
                    <a:pt x="1061400" y="1062526"/>
                  </a:lnTo>
                  <a:lnTo>
                    <a:pt x="1026453" y="1091857"/>
                  </a:lnTo>
                  <a:lnTo>
                    <a:pt x="989344" y="1118681"/>
                  </a:lnTo>
                  <a:lnTo>
                    <a:pt x="950214" y="1142859"/>
                  </a:lnTo>
                  <a:lnTo>
                    <a:pt x="909202" y="1164256"/>
                  </a:lnTo>
                  <a:lnTo>
                    <a:pt x="866449" y="1182735"/>
                  </a:lnTo>
                  <a:lnTo>
                    <a:pt x="822096" y="1198160"/>
                  </a:lnTo>
                  <a:lnTo>
                    <a:pt x="776283" y="1210394"/>
                  </a:lnTo>
                  <a:lnTo>
                    <a:pt x="729151" y="1219302"/>
                  </a:lnTo>
                  <a:lnTo>
                    <a:pt x="680839" y="1224747"/>
                  </a:lnTo>
                  <a:lnTo>
                    <a:pt x="631489" y="1226592"/>
                  </a:lnTo>
                  <a:lnTo>
                    <a:pt x="582138" y="1224747"/>
                  </a:lnTo>
                  <a:lnTo>
                    <a:pt x="533827" y="1219302"/>
                  </a:lnTo>
                  <a:lnTo>
                    <a:pt x="486694" y="1210394"/>
                  </a:lnTo>
                  <a:lnTo>
                    <a:pt x="440881" y="1198160"/>
                  </a:lnTo>
                  <a:lnTo>
                    <a:pt x="396528" y="1182735"/>
                  </a:lnTo>
                  <a:lnTo>
                    <a:pt x="353776" y="1164256"/>
                  </a:lnTo>
                  <a:lnTo>
                    <a:pt x="312764" y="1142859"/>
                  </a:lnTo>
                  <a:lnTo>
                    <a:pt x="273634" y="1118681"/>
                  </a:lnTo>
                  <a:lnTo>
                    <a:pt x="236525" y="1091857"/>
                  </a:lnTo>
                  <a:lnTo>
                    <a:pt x="201578" y="1062526"/>
                  </a:lnTo>
                  <a:lnTo>
                    <a:pt x="168933" y="1030821"/>
                  </a:lnTo>
                  <a:lnTo>
                    <a:pt x="138731" y="996881"/>
                  </a:lnTo>
                  <a:lnTo>
                    <a:pt x="111112" y="960841"/>
                  </a:lnTo>
                  <a:lnTo>
                    <a:pt x="86216" y="922838"/>
                  </a:lnTo>
                  <a:lnTo>
                    <a:pt x="64185" y="883008"/>
                  </a:lnTo>
                  <a:lnTo>
                    <a:pt x="45158" y="841487"/>
                  </a:lnTo>
                  <a:lnTo>
                    <a:pt x="29275" y="798412"/>
                  </a:lnTo>
                  <a:lnTo>
                    <a:pt x="16678" y="753919"/>
                  </a:lnTo>
                  <a:lnTo>
                    <a:pt x="7506" y="708144"/>
                  </a:lnTo>
                  <a:lnTo>
                    <a:pt x="1899" y="661224"/>
                  </a:lnTo>
                  <a:lnTo>
                    <a:pt x="0" y="613295"/>
                  </a:lnTo>
                  <a:close/>
                </a:path>
              </a:pathLst>
            </a:custGeom>
            <a:ln w="25399">
              <a:solidFill>
                <a:srgbClr val="FFFFFF"/>
              </a:solidFill>
            </a:ln>
          </p:spPr>
          <p:txBody>
            <a:bodyPr wrap="square" lIns="0" tIns="0" rIns="0" bIns="0" rtlCol="0"/>
            <a:lstStyle/>
            <a:p>
              <a:endParaRPr/>
            </a:p>
          </p:txBody>
        </p:sp>
      </p:grpSp>
      <p:sp>
        <p:nvSpPr>
          <p:cNvPr id="19" name="object 19"/>
          <p:cNvSpPr txBox="1"/>
          <p:nvPr/>
        </p:nvSpPr>
        <p:spPr>
          <a:xfrm>
            <a:off x="5304787" y="4761195"/>
            <a:ext cx="2386965" cy="985519"/>
          </a:xfrm>
          <a:prstGeom prst="rect">
            <a:avLst/>
          </a:prstGeom>
        </p:spPr>
        <p:txBody>
          <a:bodyPr vert="horz" wrap="square" lIns="0" tIns="12700" rIns="0" bIns="0" rtlCol="0">
            <a:spAutoFit/>
          </a:bodyPr>
          <a:lstStyle/>
          <a:p>
            <a:pPr marL="1231900">
              <a:lnSpc>
                <a:spcPct val="100000"/>
              </a:lnSpc>
              <a:spcBef>
                <a:spcPts val="100"/>
              </a:spcBef>
            </a:pPr>
            <a:r>
              <a:rPr sz="1900" spc="-10" dirty="0">
                <a:solidFill>
                  <a:srgbClr val="FFFFFF"/>
                </a:solidFill>
                <a:latin typeface="Calibri"/>
                <a:cs typeface="Calibri"/>
              </a:rPr>
              <a:t>Consortium</a:t>
            </a:r>
            <a:endParaRPr sz="1900">
              <a:latin typeface="Calibri"/>
              <a:cs typeface="Calibri"/>
            </a:endParaRPr>
          </a:p>
          <a:p>
            <a:pPr>
              <a:lnSpc>
                <a:spcPct val="100000"/>
              </a:lnSpc>
              <a:spcBef>
                <a:spcPts val="1275"/>
              </a:spcBef>
            </a:pPr>
            <a:endParaRPr sz="1900">
              <a:latin typeface="Calibri"/>
              <a:cs typeface="Calibri"/>
            </a:endParaRPr>
          </a:p>
          <a:p>
            <a:pPr marL="12700">
              <a:lnSpc>
                <a:spcPct val="100000"/>
              </a:lnSpc>
            </a:pPr>
            <a:r>
              <a:rPr sz="1400" spc="-10" dirty="0">
                <a:solidFill>
                  <a:srgbClr val="FFFFFF"/>
                </a:solidFill>
                <a:latin typeface="Calibri"/>
                <a:cs typeface="Calibri"/>
              </a:rPr>
              <a:t>Experts</a:t>
            </a:r>
            <a:endParaRPr sz="1400">
              <a:latin typeface="Calibri"/>
              <a:cs typeface="Calibri"/>
            </a:endParaRPr>
          </a:p>
        </p:txBody>
      </p:sp>
      <p:pic>
        <p:nvPicPr>
          <p:cNvPr id="20" name="object 20"/>
          <p:cNvPicPr/>
          <p:nvPr/>
        </p:nvPicPr>
        <p:blipFill>
          <a:blip r:embed="rId3" cstate="print"/>
          <a:stretch>
            <a:fillRect/>
          </a:stretch>
        </p:blipFill>
        <p:spPr>
          <a:xfrm>
            <a:off x="1065299" y="3209482"/>
            <a:ext cx="520835" cy="492714"/>
          </a:xfrm>
          <a:prstGeom prst="rect">
            <a:avLst/>
          </a:prstGeom>
        </p:spPr>
      </p:pic>
      <p:pic>
        <p:nvPicPr>
          <p:cNvPr id="21" name="object 21"/>
          <p:cNvPicPr/>
          <p:nvPr/>
        </p:nvPicPr>
        <p:blipFill>
          <a:blip r:embed="rId4" cstate="print"/>
          <a:stretch>
            <a:fillRect/>
          </a:stretch>
        </p:blipFill>
        <p:spPr>
          <a:xfrm>
            <a:off x="1664638" y="3177140"/>
            <a:ext cx="577875" cy="557399"/>
          </a:xfrm>
          <a:prstGeom prst="rect">
            <a:avLst/>
          </a:prstGeom>
        </p:spPr>
      </p:pic>
      <p:pic>
        <p:nvPicPr>
          <p:cNvPr id="22" name="object 22"/>
          <p:cNvPicPr/>
          <p:nvPr/>
        </p:nvPicPr>
        <p:blipFill>
          <a:blip r:embed="rId5" cstate="print"/>
          <a:stretch>
            <a:fillRect/>
          </a:stretch>
        </p:blipFill>
        <p:spPr>
          <a:xfrm>
            <a:off x="3839836" y="3226227"/>
            <a:ext cx="1045538" cy="459224"/>
          </a:xfrm>
          <a:prstGeom prst="rect">
            <a:avLst/>
          </a:prstGeom>
        </p:spPr>
      </p:pic>
      <p:pic>
        <p:nvPicPr>
          <p:cNvPr id="23" name="object 23"/>
          <p:cNvPicPr/>
          <p:nvPr/>
        </p:nvPicPr>
        <p:blipFill>
          <a:blip r:embed="rId6" cstate="print"/>
          <a:stretch>
            <a:fillRect/>
          </a:stretch>
        </p:blipFill>
        <p:spPr>
          <a:xfrm>
            <a:off x="2321015" y="3241131"/>
            <a:ext cx="1440319" cy="429416"/>
          </a:xfrm>
          <a:prstGeom prst="rect">
            <a:avLst/>
          </a:prstGeom>
        </p:spPr>
      </p:pic>
      <p:pic>
        <p:nvPicPr>
          <p:cNvPr id="24" name="object 24"/>
          <p:cNvPicPr/>
          <p:nvPr/>
        </p:nvPicPr>
        <p:blipFill>
          <a:blip r:embed="rId7" cstate="print"/>
          <a:stretch>
            <a:fillRect/>
          </a:stretch>
        </p:blipFill>
        <p:spPr>
          <a:xfrm>
            <a:off x="2069844" y="5611817"/>
            <a:ext cx="1214460" cy="326230"/>
          </a:xfrm>
          <a:prstGeom prst="rect">
            <a:avLst/>
          </a:prstGeom>
        </p:spPr>
      </p:pic>
      <p:pic>
        <p:nvPicPr>
          <p:cNvPr id="25" name="object 25"/>
          <p:cNvPicPr/>
          <p:nvPr/>
        </p:nvPicPr>
        <p:blipFill>
          <a:blip r:embed="rId8" cstate="print"/>
          <a:stretch>
            <a:fillRect/>
          </a:stretch>
        </p:blipFill>
        <p:spPr>
          <a:xfrm>
            <a:off x="3336266" y="5496878"/>
            <a:ext cx="528968" cy="475819"/>
          </a:xfrm>
          <a:prstGeom prst="rect">
            <a:avLst/>
          </a:prstGeom>
        </p:spPr>
      </p:pic>
      <p:pic>
        <p:nvPicPr>
          <p:cNvPr id="26" name="object 26"/>
          <p:cNvPicPr/>
          <p:nvPr/>
        </p:nvPicPr>
        <p:blipFill>
          <a:blip r:embed="rId9" cstate="print"/>
          <a:stretch>
            <a:fillRect/>
          </a:stretch>
        </p:blipFill>
        <p:spPr>
          <a:xfrm>
            <a:off x="6311342" y="2233494"/>
            <a:ext cx="2201285" cy="704241"/>
          </a:xfrm>
          <a:prstGeom prst="rect">
            <a:avLst/>
          </a:prstGeom>
        </p:spPr>
      </p:pic>
      <p:pic>
        <p:nvPicPr>
          <p:cNvPr id="27" name="object 27"/>
          <p:cNvPicPr/>
          <p:nvPr/>
        </p:nvPicPr>
        <p:blipFill>
          <a:blip r:embed="rId10" cstate="print"/>
          <a:stretch>
            <a:fillRect/>
          </a:stretch>
        </p:blipFill>
        <p:spPr>
          <a:xfrm>
            <a:off x="8759352" y="1984886"/>
            <a:ext cx="2754974" cy="619868"/>
          </a:xfrm>
          <a:prstGeom prst="rect">
            <a:avLst/>
          </a:prstGeom>
        </p:spPr>
      </p:pic>
      <p:pic>
        <p:nvPicPr>
          <p:cNvPr id="28" name="object 28"/>
          <p:cNvPicPr/>
          <p:nvPr/>
        </p:nvPicPr>
        <p:blipFill>
          <a:blip r:embed="rId11" cstate="print"/>
          <a:stretch>
            <a:fillRect/>
          </a:stretch>
        </p:blipFill>
        <p:spPr>
          <a:xfrm>
            <a:off x="502789" y="4361977"/>
            <a:ext cx="4537431" cy="942009"/>
          </a:xfrm>
          <a:prstGeom prst="rect">
            <a:avLst/>
          </a:prstGeom>
        </p:spPr>
      </p:pic>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114935">
              <a:lnSpc>
                <a:spcPts val="1240"/>
              </a:lnSpc>
            </a:pPr>
            <a:fld id="{81D60167-4931-47E6-BA6A-407CBD079E47}" type="slidenum">
              <a:rPr spc="-50" dirty="0"/>
              <a:t>17</a:t>
            </a:fld>
            <a:endParaRPr spc="-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B23C5-763E-A012-F273-E2BBED1F07F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753189-8FF9-6FCA-4B2B-1A1BA8BCCB49}"/>
              </a:ext>
            </a:extLst>
          </p:cNvPr>
          <p:cNvSpPr>
            <a:spLocks noGrp="1"/>
          </p:cNvSpPr>
          <p:nvPr>
            <p:ph idx="1"/>
          </p:nvPr>
        </p:nvSpPr>
        <p:spPr>
          <a:xfrm>
            <a:off x="407989" y="1308100"/>
            <a:ext cx="11376024" cy="4892675"/>
          </a:xfrm>
        </p:spPr>
        <p:txBody>
          <a:bodyPr/>
          <a:lstStyle/>
          <a:p>
            <a:pPr marL="0" indent="0">
              <a:buNone/>
            </a:pPr>
            <a:r>
              <a:rPr lang="en-GB" sz="1800" dirty="0"/>
              <a:t>The scope of the QUACO project was to develop and procure 2 pilot superconductive quadrupole magnets valid for possible use in the frame of the </a:t>
            </a:r>
            <a:r>
              <a:rPr lang="en-GB" sz="1800" dirty="0" err="1"/>
              <a:t>HiLumi</a:t>
            </a:r>
            <a:r>
              <a:rPr lang="en-GB" sz="1800" dirty="0"/>
              <a:t> project, the Q4. </a:t>
            </a:r>
          </a:p>
          <a:p>
            <a:pPr marL="0" indent="0">
              <a:buNone/>
            </a:pPr>
            <a:endParaRPr lang="en-GB" dirty="0"/>
          </a:p>
          <a:p>
            <a:endParaRPr lang="en-US" dirty="0"/>
          </a:p>
        </p:txBody>
      </p:sp>
      <p:sp>
        <p:nvSpPr>
          <p:cNvPr id="3" name="Title 2">
            <a:extLst>
              <a:ext uri="{FF2B5EF4-FFF2-40B4-BE49-F238E27FC236}">
                <a16:creationId xmlns:a16="http://schemas.microsoft.com/office/drawing/2014/main" id="{6E9B3B1C-D663-3CD1-CBB6-539AD9E9EA7F}"/>
              </a:ext>
            </a:extLst>
          </p:cNvPr>
          <p:cNvSpPr>
            <a:spLocks noGrp="1"/>
          </p:cNvSpPr>
          <p:nvPr>
            <p:ph type="title"/>
          </p:nvPr>
        </p:nvSpPr>
        <p:spPr>
          <a:xfrm>
            <a:off x="407988" y="373593"/>
            <a:ext cx="11376025" cy="739131"/>
          </a:xfrm>
        </p:spPr>
        <p:txBody>
          <a:bodyPr/>
          <a:lstStyle/>
          <a:p>
            <a:r>
              <a:rPr lang="en-US" dirty="0"/>
              <a:t>The problem</a:t>
            </a:r>
          </a:p>
        </p:txBody>
      </p:sp>
      <p:sp>
        <p:nvSpPr>
          <p:cNvPr id="5" name="Footer Placeholder 4">
            <a:extLst>
              <a:ext uri="{FF2B5EF4-FFF2-40B4-BE49-F238E27FC236}">
                <a16:creationId xmlns:a16="http://schemas.microsoft.com/office/drawing/2014/main" id="{6229A307-CC83-50B8-A15C-54E0852494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20905A-09A7-E90E-0EA1-4A2CF792BA2D}"/>
              </a:ext>
            </a:extLst>
          </p:cNvPr>
          <p:cNvSpPr>
            <a:spLocks noGrp="1"/>
          </p:cNvSpPr>
          <p:nvPr>
            <p:ph type="sldNum" sz="quarter" idx="12"/>
          </p:nvPr>
        </p:nvSpPr>
        <p:spPr/>
        <p:txBody>
          <a:bodyPr/>
          <a:lstStyle/>
          <a:p>
            <a:endParaRPr lang="en-US" dirty="0"/>
          </a:p>
        </p:txBody>
      </p:sp>
      <p:pic>
        <p:nvPicPr>
          <p:cNvPr id="7" name="Picture 6">
            <a:extLst>
              <a:ext uri="{FF2B5EF4-FFF2-40B4-BE49-F238E27FC236}">
                <a16:creationId xmlns:a16="http://schemas.microsoft.com/office/drawing/2014/main" id="{97320689-EEA4-93A1-448E-510CF165D6FF}"/>
              </a:ext>
            </a:extLst>
          </p:cNvPr>
          <p:cNvPicPr>
            <a:picLocks noChangeAspect="1"/>
          </p:cNvPicPr>
          <p:nvPr/>
        </p:nvPicPr>
        <p:blipFill>
          <a:blip r:embed="rId3"/>
          <a:stretch>
            <a:fillRect/>
          </a:stretch>
        </p:blipFill>
        <p:spPr>
          <a:xfrm>
            <a:off x="0" y="2023470"/>
            <a:ext cx="6948264" cy="2811059"/>
          </a:xfrm>
          <a:prstGeom prst="rect">
            <a:avLst/>
          </a:prstGeom>
        </p:spPr>
      </p:pic>
      <p:pic>
        <p:nvPicPr>
          <p:cNvPr id="8" name="Picture 7">
            <a:extLst>
              <a:ext uri="{FF2B5EF4-FFF2-40B4-BE49-F238E27FC236}">
                <a16:creationId xmlns:a16="http://schemas.microsoft.com/office/drawing/2014/main" id="{65B20250-2697-93E9-5DB1-3AA693B9611D}"/>
              </a:ext>
            </a:extLst>
          </p:cNvPr>
          <p:cNvPicPr>
            <a:picLocks noChangeAspect="1"/>
          </p:cNvPicPr>
          <p:nvPr/>
        </p:nvPicPr>
        <p:blipFill>
          <a:blip r:embed="rId4"/>
          <a:stretch>
            <a:fillRect/>
          </a:stretch>
        </p:blipFill>
        <p:spPr>
          <a:xfrm>
            <a:off x="4774293" y="4267201"/>
            <a:ext cx="7417708" cy="2590800"/>
          </a:xfrm>
          <a:prstGeom prst="rect">
            <a:avLst/>
          </a:prstGeom>
        </p:spPr>
      </p:pic>
    </p:spTree>
    <p:extLst>
      <p:ext uri="{BB962C8B-B14F-4D97-AF65-F5344CB8AC3E}">
        <p14:creationId xmlns:p14="http://schemas.microsoft.com/office/powerpoint/2010/main" val="1101836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C21A-D33B-9CA3-C9C2-CBC8B34ABCF0}"/>
              </a:ext>
            </a:extLst>
          </p:cNvPr>
          <p:cNvSpPr>
            <a:spLocks noGrp="1"/>
          </p:cNvSpPr>
          <p:nvPr>
            <p:ph type="title"/>
          </p:nvPr>
        </p:nvSpPr>
        <p:spPr>
          <a:xfrm>
            <a:off x="838200" y="365126"/>
            <a:ext cx="10515600" cy="836354"/>
          </a:xfrm>
        </p:spPr>
        <p:txBody>
          <a:bodyPr/>
          <a:lstStyle/>
          <a:p>
            <a:r>
              <a:rPr lang="en-US" dirty="0"/>
              <a:t>QUACO – PCP INNOVATIVE MAGNETS</a:t>
            </a:r>
            <a:endParaRPr lang="en-GB" dirty="0"/>
          </a:p>
        </p:txBody>
      </p:sp>
      <p:pic>
        <p:nvPicPr>
          <p:cNvPr id="1026" name="Picture 2">
            <a:extLst>
              <a:ext uri="{FF2B5EF4-FFF2-40B4-BE49-F238E27FC236}">
                <a16:creationId xmlns:a16="http://schemas.microsoft.com/office/drawing/2014/main" id="{BDBC3210-072C-7700-8AD6-10892726C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260" y="1395412"/>
            <a:ext cx="6096000" cy="4067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886D15-169D-77AD-264E-8CFE43FE4B11}"/>
              </a:ext>
            </a:extLst>
          </p:cNvPr>
          <p:cNvSpPr txBox="1"/>
          <p:nvPr/>
        </p:nvSpPr>
        <p:spPr>
          <a:xfrm>
            <a:off x="489098" y="1267820"/>
            <a:ext cx="5387162" cy="3970318"/>
          </a:xfrm>
          <a:prstGeom prst="rect">
            <a:avLst/>
          </a:prstGeom>
          <a:noFill/>
        </p:spPr>
        <p:txBody>
          <a:bodyPr wrap="square" rtlCol="0">
            <a:spAutoFit/>
          </a:bodyPr>
          <a:lstStyle/>
          <a:p>
            <a:r>
              <a:rPr lang="en-GB" b="0" i="0" dirty="0">
                <a:solidFill>
                  <a:srgbClr val="333333"/>
                </a:solidFill>
                <a:effectLst/>
                <a:highlight>
                  <a:srgbClr val="FFFFFF"/>
                </a:highlight>
                <a:latin typeface="sourcesans-regular"/>
              </a:rPr>
              <a:t>QUACO was the first Pre-Commercial Procurement (PCP) scheme adopted in the accelerator sector, entailing a gradual and collaborative approach to procurement in accelerator research and development.</a:t>
            </a:r>
          </a:p>
          <a:p>
            <a:r>
              <a:rPr lang="en-GB" b="0" i="0" dirty="0">
                <a:solidFill>
                  <a:srgbClr val="333333"/>
                </a:solidFill>
                <a:effectLst/>
                <a:highlight>
                  <a:srgbClr val="FFFFFF"/>
                </a:highlight>
                <a:latin typeface="sourcesans-regular"/>
              </a:rPr>
              <a:t>QUACO </a:t>
            </a:r>
            <a:r>
              <a:rPr lang="en-GB" dirty="0">
                <a:solidFill>
                  <a:srgbClr val="333333"/>
                </a:solidFill>
                <a:highlight>
                  <a:srgbClr val="FFFFFF"/>
                </a:highlight>
                <a:latin typeface="sourcesans-regular"/>
              </a:rPr>
              <a:t>project </a:t>
            </a:r>
            <a:r>
              <a:rPr lang="en-GB" b="0" i="0" dirty="0">
                <a:solidFill>
                  <a:srgbClr val="333333"/>
                </a:solidFill>
                <a:effectLst/>
                <a:highlight>
                  <a:srgbClr val="FFFFFF"/>
                </a:highlight>
                <a:latin typeface="sourcesans-regular"/>
              </a:rPr>
              <a:t>paved the way for academia-industry partnerships by engaging small companies in complex and risky R&amp;D projects, deploying an effective Technology Transfer methodology, from different laboratories to industry, therefore enlarging the European industrial capacity in the accelerator sector.</a:t>
            </a:r>
          </a:p>
          <a:p>
            <a:r>
              <a:rPr lang="en-GB" dirty="0">
                <a:solidFill>
                  <a:srgbClr val="333333"/>
                </a:solidFill>
                <a:highlight>
                  <a:srgbClr val="FFFFFF"/>
                </a:highlight>
                <a:latin typeface="sourcesans-regular"/>
              </a:rPr>
              <a:t>Four companies were qualified for the first phase. The project delivered two 90-mm-aperture quadrupole magnet with a magnetic length of 3.67 metres and an operating gradient of 120 T/m at 1.9K</a:t>
            </a:r>
            <a:endParaRPr lang="en-GB" dirty="0"/>
          </a:p>
        </p:txBody>
      </p:sp>
      <p:pic>
        <p:nvPicPr>
          <p:cNvPr id="1028" name="Picture 4" descr="Elytt Energy">
            <a:extLst>
              <a:ext uri="{FF2B5EF4-FFF2-40B4-BE49-F238E27FC236}">
                <a16:creationId xmlns:a16="http://schemas.microsoft.com/office/drawing/2014/main" id="{9E481A50-37A8-3A0A-AA1C-6FE414847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915" y="5634084"/>
            <a:ext cx="3663138" cy="996638"/>
          </a:xfrm>
          <a:prstGeom prst="rect">
            <a:avLst/>
          </a:prstGeom>
          <a:noFill/>
          <a:effectLst>
            <a:glow rad="127000">
              <a:srgbClr val="00B050"/>
            </a:glow>
          </a:effectLst>
          <a:extLst>
            <a:ext uri="{909E8E84-426E-40DD-AFC4-6F175D3DCCD1}">
              <a14:hiddenFill xmlns:a14="http://schemas.microsoft.com/office/drawing/2010/main">
                <a:solidFill>
                  <a:srgbClr val="FFFFFF"/>
                </a:solidFill>
              </a14:hiddenFill>
            </a:ext>
          </a:extLst>
        </p:spPr>
      </p:pic>
      <p:pic>
        <p:nvPicPr>
          <p:cNvPr id="1030" name="Picture 6" descr="Frenos industriales para aerogeneradores - Frenos para eólica, electromagnéticos, de rotor y de yaw - Frenos hidráulicos industriales">
            <a:extLst>
              <a:ext uri="{FF2B5EF4-FFF2-40B4-BE49-F238E27FC236}">
                <a16:creationId xmlns:a16="http://schemas.microsoft.com/office/drawing/2014/main" id="{FE439596-9563-1AC9-C0CB-63E49ECF1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6710" y="5487722"/>
            <a:ext cx="2495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IGMAPHI - La French Fab">
            <a:extLst>
              <a:ext uri="{FF2B5EF4-FFF2-40B4-BE49-F238E27FC236}">
                <a16:creationId xmlns:a16="http://schemas.microsoft.com/office/drawing/2014/main" id="{A5A28548-CBD5-B006-23F7-D137018019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3069" y="5427553"/>
            <a:ext cx="2286000" cy="1409700"/>
          </a:xfrm>
          <a:prstGeom prst="rect">
            <a:avLst/>
          </a:prstGeom>
          <a:noFill/>
          <a:effectLst>
            <a:glow rad="127000">
              <a:srgbClr val="00B050"/>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 name="Picture 4" descr="Tesla Engineering Ltd Careers and Employment | Indeed.com">
            <a:extLst>
              <a:ext uri="{FF2B5EF4-FFF2-40B4-BE49-F238E27FC236}">
                <a16:creationId xmlns:a16="http://schemas.microsoft.com/office/drawing/2014/main" id="{919AEEF1-CBBF-BA69-A800-F6EC29640A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511" b="21887"/>
          <a:stretch>
            <a:fillRect/>
          </a:stretch>
        </p:blipFill>
        <p:spPr bwMode="auto">
          <a:xfrm>
            <a:off x="483115" y="5462587"/>
            <a:ext cx="2143125" cy="108444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D5A8248-596E-147A-8D0D-B479D3E3E7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D871D28-315A-6E22-33A2-041EEB4105F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6433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C50C94-7A74-447B-8C7A-61AA4752B910}"/>
              </a:ext>
            </a:extLst>
          </p:cNvPr>
          <p:cNvSpPr/>
          <p:nvPr/>
        </p:nvSpPr>
        <p:spPr>
          <a:xfrm>
            <a:off x="0" y="-2"/>
            <a:ext cx="6096000" cy="6858002"/>
          </a:xfrm>
          <a:prstGeom prst="rect">
            <a:avLst/>
          </a:prstGeom>
          <a:solidFill>
            <a:srgbClr val="F79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4A5F7D4-A0E3-4E89-8BAB-AFE712987EA5}"/>
              </a:ext>
            </a:extLst>
          </p:cNvPr>
          <p:cNvCxnSpPr>
            <a:cxnSpLocks/>
          </p:cNvCxnSpPr>
          <p:nvPr/>
        </p:nvCxnSpPr>
        <p:spPr>
          <a:xfrm>
            <a:off x="737118" y="671804"/>
            <a:ext cx="1089290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BA3BBCA-C649-4918-ABFC-01BF08C4ED0D}"/>
              </a:ext>
            </a:extLst>
          </p:cNvPr>
          <p:cNvSpPr/>
          <p:nvPr/>
        </p:nvSpPr>
        <p:spPr>
          <a:xfrm>
            <a:off x="7209076" y="2564631"/>
            <a:ext cx="4220923" cy="3570208"/>
          </a:xfrm>
          <a:prstGeom prst="rect">
            <a:avLst/>
          </a:prstGeom>
        </p:spPr>
        <p:txBody>
          <a:bodyPr wrap="square">
            <a:spAutoFit/>
          </a:bodyPr>
          <a:lstStyle/>
          <a:p>
            <a:pPr rtl="0" fontAlgn="base"/>
            <a:r>
              <a:rPr lang="en-US" sz="2000" b="0" dirty="0">
                <a:solidFill>
                  <a:srgbClr val="000000"/>
                </a:solidFill>
                <a:effectLst/>
              </a:rPr>
              <a:t>Innovation procurement refers to any procurement that has one or both of the following aspects: </a:t>
            </a:r>
            <a:endParaRPr lang="sk-SK" sz="2000" b="0" dirty="0">
              <a:solidFill>
                <a:srgbClr val="000000"/>
              </a:solidFill>
              <a:effectLst/>
            </a:endParaRPr>
          </a:p>
          <a:p>
            <a:pPr rtl="0" fontAlgn="base"/>
            <a:endParaRPr lang="en-US" sz="2000" b="0" dirty="0">
              <a:solidFill>
                <a:srgbClr val="000000"/>
              </a:solidFill>
              <a:effectLst/>
            </a:endParaRPr>
          </a:p>
          <a:p>
            <a:pPr marL="285750" indent="-285750" rtl="0" fontAlgn="base">
              <a:buFont typeface="Arial" panose="020B0604020202020204" pitchFamily="34" charset="0"/>
              <a:buChar char="•"/>
            </a:pPr>
            <a:r>
              <a:rPr lang="en-US" sz="2000" b="1" dirty="0">
                <a:solidFill>
                  <a:srgbClr val="000000"/>
                </a:solidFill>
                <a:effectLst/>
              </a:rPr>
              <a:t>buying the process of innovation </a:t>
            </a:r>
            <a:r>
              <a:rPr lang="en-US" sz="2000" b="0" dirty="0">
                <a:solidFill>
                  <a:srgbClr val="000000"/>
                </a:solidFill>
                <a:effectLst/>
              </a:rPr>
              <a:t>– research and development services with (partial) outcomes </a:t>
            </a:r>
            <a:endParaRPr lang="sk-SK" sz="2000" dirty="0">
              <a:solidFill>
                <a:srgbClr val="000000"/>
              </a:solidFill>
            </a:endParaRPr>
          </a:p>
          <a:p>
            <a:pPr marL="285750" indent="-285750" rtl="0" fontAlgn="base">
              <a:buFont typeface="Arial" panose="020B0604020202020204" pitchFamily="34" charset="0"/>
              <a:buChar char="•"/>
            </a:pPr>
            <a:r>
              <a:rPr lang="en-US" sz="2000" b="1" dirty="0">
                <a:solidFill>
                  <a:srgbClr val="000000"/>
                </a:solidFill>
                <a:effectLst/>
              </a:rPr>
              <a:t>buying the outcomes of innovation  </a:t>
            </a:r>
            <a:endParaRPr lang="sk-SK" sz="2000" b="1" dirty="0">
              <a:solidFill>
                <a:srgbClr val="000000"/>
              </a:solidFill>
              <a:effectLst/>
            </a:endParaRPr>
          </a:p>
          <a:p>
            <a:pPr algn="just" rtl="0" fontAlgn="base"/>
            <a:endParaRPr lang="sk-SK" sz="1600" dirty="0">
              <a:solidFill>
                <a:srgbClr val="000000"/>
              </a:solidFill>
            </a:endParaRPr>
          </a:p>
          <a:p>
            <a:pPr algn="just" rtl="0" fontAlgn="base"/>
            <a:r>
              <a:rPr lang="sk-SK" sz="1200" b="0" dirty="0">
                <a:solidFill>
                  <a:srgbClr val="000000"/>
                </a:solidFill>
                <a:effectLst/>
              </a:rPr>
              <a:t>*</a:t>
            </a:r>
            <a:r>
              <a:rPr lang="en-US" sz="1200" b="0" dirty="0">
                <a:solidFill>
                  <a:srgbClr val="000000"/>
                </a:solidFill>
                <a:effectLst/>
              </a:rPr>
              <a:t>the EC definition of Innovation </a:t>
            </a:r>
            <a:r>
              <a:rPr lang="en-US" sz="1200" b="0" dirty="0" err="1">
                <a:solidFill>
                  <a:srgbClr val="000000"/>
                </a:solidFill>
                <a:effectLst/>
              </a:rPr>
              <a:t>Procuremen</a:t>
            </a:r>
            <a:r>
              <a:rPr lang="sk-SK" sz="1200" b="0" dirty="0">
                <a:solidFill>
                  <a:srgbClr val="000000"/>
                </a:solidFill>
                <a:effectLst/>
              </a:rPr>
              <a:t>t</a:t>
            </a:r>
          </a:p>
          <a:p>
            <a:pPr algn="just" rtl="0" fontAlgn="base">
              <a:buFont typeface="Arial" panose="020B0604020202020204" pitchFamily="34" charset="0"/>
              <a:buChar char="•"/>
            </a:pPr>
            <a:endParaRPr lang="en-US" sz="1800" b="0" i="0" dirty="0">
              <a:solidFill>
                <a:srgbClr val="000000"/>
              </a:solidFill>
              <a:effectLst/>
              <a:latin typeface="Aptos"/>
            </a:endParaRPr>
          </a:p>
        </p:txBody>
      </p:sp>
      <p:sp>
        <p:nvSpPr>
          <p:cNvPr id="24" name="Rectangle 23">
            <a:extLst>
              <a:ext uri="{FF2B5EF4-FFF2-40B4-BE49-F238E27FC236}">
                <a16:creationId xmlns:a16="http://schemas.microsoft.com/office/drawing/2014/main" id="{BFFB3BA6-7A9C-4C41-97CC-B88ABEC6C9CF}"/>
              </a:ext>
            </a:extLst>
          </p:cNvPr>
          <p:cNvSpPr/>
          <p:nvPr/>
        </p:nvSpPr>
        <p:spPr>
          <a:xfrm>
            <a:off x="7209077" y="679500"/>
            <a:ext cx="3392862" cy="1754326"/>
          </a:xfrm>
          <a:prstGeom prst="rect">
            <a:avLst/>
          </a:prstGeom>
        </p:spPr>
        <p:txBody>
          <a:bodyPr vert="horz" wrap="square">
            <a:spAutoFit/>
          </a:bodyPr>
          <a:lstStyle/>
          <a:p>
            <a:r>
              <a:rPr lang="sk-SK" sz="3600" b="1" kern="1700">
                <a:ln w="0"/>
                <a:solidFill>
                  <a:schemeClr val="tx1">
                    <a:lumMod val="85000"/>
                    <a:lumOff val="15000"/>
                  </a:schemeClr>
                </a:solidFill>
                <a:latin typeface="+mj-lt"/>
                <a:ea typeface="Roboto Slab" pitchFamily="2" charset="0"/>
                <a:cs typeface="Lato Heavy" panose="020F0502020204030203" pitchFamily="34" charset="0"/>
              </a:rPr>
              <a:t>WHAT IS INNOVATION PROCUREMENT?</a:t>
            </a:r>
            <a:endParaRPr lang="en-US" sz="3600" b="1" kern="1700">
              <a:ln w="0"/>
              <a:solidFill>
                <a:schemeClr val="tx1">
                  <a:lumMod val="85000"/>
                  <a:lumOff val="15000"/>
                </a:schemeClr>
              </a:solidFill>
              <a:latin typeface="+mj-lt"/>
              <a:ea typeface="Roboto Slab" pitchFamily="2" charset="0"/>
              <a:cs typeface="Lato Heavy" panose="020F0502020204030203" pitchFamily="34" charset="0"/>
            </a:endParaRPr>
          </a:p>
        </p:txBody>
      </p:sp>
      <p:pic>
        <p:nvPicPr>
          <p:cNvPr id="5" name="Zástupný objekt pre obrázok 4">
            <a:extLst>
              <a:ext uri="{FF2B5EF4-FFF2-40B4-BE49-F238E27FC236}">
                <a16:creationId xmlns:a16="http://schemas.microsoft.com/office/drawing/2014/main" id="{F4F81204-75C7-792F-1744-AA354E51E47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8870" r="45682"/>
          <a:stretch/>
        </p:blipFill>
        <p:spPr>
          <a:xfrm>
            <a:off x="1466850" y="1109661"/>
            <a:ext cx="3162300" cy="4638675"/>
          </a:xfrm>
        </p:spPr>
      </p:pic>
      <p:pic>
        <p:nvPicPr>
          <p:cNvPr id="3" name="Obrázok 2">
            <a:extLst>
              <a:ext uri="{FF2B5EF4-FFF2-40B4-BE49-F238E27FC236}">
                <a16:creationId xmlns:a16="http://schemas.microsoft.com/office/drawing/2014/main" id="{FDA6B839-7F97-31E6-2081-ADE3149E57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7808" y="0"/>
            <a:ext cx="1195754" cy="672611"/>
          </a:xfrm>
          <a:prstGeom prst="rect">
            <a:avLst/>
          </a:prstGeom>
        </p:spPr>
      </p:pic>
    </p:spTree>
    <p:extLst>
      <p:ext uri="{BB962C8B-B14F-4D97-AF65-F5344CB8AC3E}">
        <p14:creationId xmlns:p14="http://schemas.microsoft.com/office/powerpoint/2010/main" val="251256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FD29AA4-FF30-4C65-BEB8-D921F29EDF94}"/>
              </a:ext>
            </a:extLst>
          </p:cNvPr>
          <p:cNvSpPr/>
          <p:nvPr/>
        </p:nvSpPr>
        <p:spPr>
          <a:xfrm>
            <a:off x="0" y="3086348"/>
            <a:ext cx="1793869" cy="3771652"/>
          </a:xfrm>
          <a:prstGeom prst="rect">
            <a:avLst/>
          </a:prstGeom>
          <a:solidFill>
            <a:srgbClr val="A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B95724A0-0AC2-4AFF-A8A2-8E824338F0BA}"/>
              </a:ext>
            </a:extLst>
          </p:cNvPr>
          <p:cNvSpPr/>
          <p:nvPr/>
        </p:nvSpPr>
        <p:spPr>
          <a:xfrm>
            <a:off x="7615572" y="2189743"/>
            <a:ext cx="4014453" cy="2800767"/>
          </a:xfrm>
          <a:prstGeom prst="rect">
            <a:avLst/>
          </a:prstGeom>
        </p:spPr>
        <p:txBody>
          <a:bodyPr wrap="square" lIns="91440" tIns="45720" rIns="91440" bIns="45720" anchor="t">
            <a:spAutoFit/>
          </a:bodyPr>
          <a:lstStyle/>
          <a:p>
            <a:r>
              <a:rPr lang="sk-SK" sz="2800" b="1" dirty="0" err="1">
                <a:effectLst/>
                <a:latin typeface="Calibri"/>
                <a:ea typeface="Times New Roman" panose="02020603050405020304" pitchFamily="18" charset="0"/>
                <a:cs typeface="Calibri"/>
              </a:rPr>
              <a:t>Innovation</a:t>
            </a:r>
            <a:r>
              <a:rPr lang="sk-SK" sz="2800" b="1" dirty="0">
                <a:effectLst/>
                <a:latin typeface="Calibri"/>
                <a:ea typeface="Times New Roman" panose="02020603050405020304" pitchFamily="18" charset="0"/>
                <a:cs typeface="Calibri"/>
              </a:rPr>
              <a:t> </a:t>
            </a:r>
            <a:r>
              <a:rPr lang="sk-SK" sz="2800" b="1" dirty="0" err="1">
                <a:effectLst/>
                <a:latin typeface="Calibri"/>
                <a:ea typeface="Times New Roman" panose="02020603050405020304" pitchFamily="18" charset="0"/>
                <a:cs typeface="Calibri"/>
              </a:rPr>
              <a:t>Procurement</a:t>
            </a:r>
            <a:r>
              <a:rPr lang="sk-SK" sz="2800" b="1" dirty="0">
                <a:effectLst/>
                <a:latin typeface="Calibri"/>
                <a:ea typeface="Times New Roman" panose="02020603050405020304" pitchFamily="18" charset="0"/>
                <a:cs typeface="Calibri"/>
              </a:rPr>
              <a:t> </a:t>
            </a:r>
            <a:r>
              <a:rPr lang="sk-SK" sz="2800" b="1" dirty="0" err="1">
                <a:effectLst/>
                <a:latin typeface="Calibri"/>
                <a:ea typeface="Times New Roman" panose="02020603050405020304" pitchFamily="18" charset="0"/>
                <a:cs typeface="Calibri"/>
              </a:rPr>
              <a:t>Training</a:t>
            </a:r>
            <a:r>
              <a:rPr lang="sk-SK" sz="2800" b="1" dirty="0">
                <a:effectLst/>
                <a:latin typeface="Calibri"/>
                <a:ea typeface="Times New Roman" panose="02020603050405020304" pitchFamily="18" charset="0"/>
                <a:cs typeface="Calibri"/>
              </a:rPr>
              <a:t> </a:t>
            </a:r>
            <a:r>
              <a:rPr lang="sk-SK" sz="2800" b="1" dirty="0" err="1">
                <a:effectLst/>
                <a:latin typeface="Calibri"/>
                <a:ea typeface="Times New Roman" panose="02020603050405020304" pitchFamily="18" charset="0"/>
                <a:cs typeface="Calibri"/>
              </a:rPr>
              <a:t>Journey</a:t>
            </a:r>
            <a:endParaRPr lang="sk-SK" sz="2800" b="1" dirty="0">
              <a:effectLst/>
              <a:latin typeface="Calibri"/>
              <a:ea typeface="Times New Roman" panose="02020603050405020304" pitchFamily="18" charset="0"/>
              <a:cs typeface="Calibri"/>
            </a:endParaRPr>
          </a:p>
          <a:p>
            <a:endParaRPr lang="en-US" sz="4800" b="1" kern="1700" dirty="0">
              <a:ln w="0"/>
              <a:solidFill>
                <a:schemeClr val="tx1">
                  <a:lumMod val="85000"/>
                  <a:lumOff val="15000"/>
                </a:schemeClr>
              </a:solidFill>
              <a:latin typeface="Calibri"/>
              <a:ea typeface="Lato" panose="020F0502020204030203" pitchFamily="34" charset="0"/>
              <a:cs typeface="Lato" panose="020F0502020204030203" pitchFamily="34" charset="0"/>
            </a:endParaRPr>
          </a:p>
          <a:p>
            <a:endParaRPr lang="sk-SK" sz="2800" b="1" kern="1700" dirty="0">
              <a:ln w="0"/>
              <a:solidFill>
                <a:schemeClr val="tx1">
                  <a:lumMod val="85000"/>
                  <a:lumOff val="15000"/>
                </a:schemeClr>
              </a:solidFill>
              <a:latin typeface="Calibri"/>
              <a:ea typeface="Lato" panose="020F0502020204030203" pitchFamily="34" charset="0"/>
              <a:cs typeface="Lato" panose="020F0502020204030203" pitchFamily="34" charset="0"/>
            </a:endParaRPr>
          </a:p>
          <a:p>
            <a:pPr marL="457200" indent="-457200">
              <a:buFont typeface="Arial" panose="020B0604020202020204" pitchFamily="34" charset="0"/>
              <a:buChar char="•"/>
            </a:pPr>
            <a:endParaRPr lang="en-US" sz="2200" b="1" kern="1700" dirty="0">
              <a:ln w="0"/>
              <a:solidFill>
                <a:schemeClr val="tx1">
                  <a:lumMod val="85000"/>
                  <a:lumOff val="15000"/>
                </a:schemeClr>
              </a:solidFill>
              <a:latin typeface="+mj-lt"/>
              <a:ea typeface="Lato" panose="020F0502020204030203" pitchFamily="34" charset="0"/>
              <a:cs typeface="Lato" panose="020F0502020204030203" pitchFamily="34" charset="0"/>
            </a:endParaRPr>
          </a:p>
          <a:p>
            <a:pPr marL="457200" indent="-457200">
              <a:buFont typeface="Arial" panose="020B0604020202020204" pitchFamily="34" charset="0"/>
              <a:buChar char="•"/>
            </a:pPr>
            <a:endParaRPr lang="en-US" sz="2200" b="1" kern="1700" dirty="0">
              <a:ln w="0"/>
              <a:solidFill>
                <a:schemeClr val="tx1">
                  <a:lumMod val="85000"/>
                  <a:lumOff val="15000"/>
                </a:schemeClr>
              </a:solidFill>
              <a:latin typeface="+mj-lt"/>
              <a:ea typeface="Lato" panose="020F0502020204030203" pitchFamily="34" charset="0"/>
              <a:cs typeface="Lato" panose="020F0502020204030203" pitchFamily="34" charset="0"/>
            </a:endParaRPr>
          </a:p>
        </p:txBody>
      </p:sp>
      <p:cxnSp>
        <p:nvCxnSpPr>
          <p:cNvPr id="27" name="Straight Connector 26">
            <a:extLst>
              <a:ext uri="{FF2B5EF4-FFF2-40B4-BE49-F238E27FC236}">
                <a16:creationId xmlns:a16="http://schemas.microsoft.com/office/drawing/2014/main" id="{F1125E03-3E5F-43B8-B285-409F1CBE15EA}"/>
              </a:ext>
            </a:extLst>
          </p:cNvPr>
          <p:cNvCxnSpPr>
            <a:cxnSpLocks/>
          </p:cNvCxnSpPr>
          <p:nvPr/>
        </p:nvCxnSpPr>
        <p:spPr>
          <a:xfrm>
            <a:off x="737118" y="671804"/>
            <a:ext cx="1089290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019D4FF-3182-42E6-A0FA-B81FDB935C78}"/>
              </a:ext>
            </a:extLst>
          </p:cNvPr>
          <p:cNvSpPr/>
          <p:nvPr/>
        </p:nvSpPr>
        <p:spPr>
          <a:xfrm>
            <a:off x="1793871" y="5531668"/>
            <a:ext cx="4302129" cy="1326333"/>
          </a:xfrm>
          <a:prstGeom prst="rect">
            <a:avLst/>
          </a:prstGeom>
          <a:solidFill>
            <a:srgbClr val="3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Zástupný objekt pre obrázok 3">
            <a:extLst>
              <a:ext uri="{FF2B5EF4-FFF2-40B4-BE49-F238E27FC236}">
                <a16:creationId xmlns:a16="http://schemas.microsoft.com/office/drawing/2014/main" id="{39C2B2BC-76C1-2712-DF90-DB0ACBA580B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815" r="7815"/>
          <a:stretch/>
        </p:blipFill>
        <p:spPr/>
      </p:pic>
      <p:pic>
        <p:nvPicPr>
          <p:cNvPr id="3" name="Obrázok 2">
            <a:extLst>
              <a:ext uri="{FF2B5EF4-FFF2-40B4-BE49-F238E27FC236}">
                <a16:creationId xmlns:a16="http://schemas.microsoft.com/office/drawing/2014/main" id="{1F4A526B-C451-0EB0-8CE2-C084E03AC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08" y="0"/>
            <a:ext cx="1195754" cy="672612"/>
          </a:xfrm>
          <a:prstGeom prst="rect">
            <a:avLst/>
          </a:prstGeom>
        </p:spPr>
      </p:pic>
    </p:spTree>
    <p:extLst>
      <p:ext uri="{BB962C8B-B14F-4D97-AF65-F5344CB8AC3E}">
        <p14:creationId xmlns:p14="http://schemas.microsoft.com/office/powerpoint/2010/main" val="92040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43978-7CBF-7536-1230-42F94CD55D23}"/>
            </a:ext>
          </a:extLst>
        </p:cNvPr>
        <p:cNvGrpSpPr/>
        <p:nvPr/>
      </p:nvGrpSpPr>
      <p:grpSpPr>
        <a:xfrm>
          <a:off x="0" y="0"/>
          <a:ext cx="0" cy="0"/>
          <a:chOff x="0" y="0"/>
          <a:chExt cx="0" cy="0"/>
        </a:xfrm>
      </p:grpSpPr>
      <p:sp>
        <p:nvSpPr>
          <p:cNvPr id="17" name="Rectangle 14">
            <a:extLst>
              <a:ext uri="{FF2B5EF4-FFF2-40B4-BE49-F238E27FC236}">
                <a16:creationId xmlns:a16="http://schemas.microsoft.com/office/drawing/2014/main" id="{15110E79-59E9-68A2-3FB4-AAEC4935745F}"/>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EE4B9DC6-28E6-93A5-960D-63B8C1007631}"/>
              </a:ext>
            </a:extLst>
          </p:cNvPr>
          <p:cNvSpPr/>
          <p:nvPr/>
        </p:nvSpPr>
        <p:spPr>
          <a:xfrm>
            <a:off x="637468" y="347979"/>
            <a:ext cx="10042255" cy="646331"/>
          </a:xfrm>
          <a:prstGeom prst="rect">
            <a:avLst/>
          </a:prstGeom>
        </p:spPr>
        <p:txBody>
          <a:bodyPr vert="horz" wrap="square" lIns="91440" tIns="45720" rIns="91440" bIns="45720" anchor="t">
            <a:spAutoFit/>
          </a:bodyPr>
          <a:lstStyle/>
          <a:p>
            <a:r>
              <a:rPr lang="sk-SK" sz="3600" b="1" kern="1700" dirty="0" err="1">
                <a:ln w="0"/>
                <a:solidFill>
                  <a:schemeClr val="bg1"/>
                </a:solidFill>
                <a:latin typeface="+mj-lt"/>
                <a:ea typeface="Roboto Slab"/>
              </a:rPr>
              <a:t>The</a:t>
            </a:r>
            <a:r>
              <a:rPr lang="sk-SK" sz="3600" b="1" kern="1700" dirty="0">
                <a:ln w="0"/>
                <a:solidFill>
                  <a:schemeClr val="bg1"/>
                </a:solidFill>
                <a:latin typeface="+mj-lt"/>
                <a:ea typeface="Roboto Slab"/>
              </a:rPr>
              <a:t> INPROCAP </a:t>
            </a:r>
            <a:r>
              <a:rPr lang="sk-SK" sz="3600" b="1" kern="1700" dirty="0" err="1">
                <a:ln w="0"/>
                <a:solidFill>
                  <a:schemeClr val="bg1"/>
                </a:solidFill>
                <a:latin typeface="+mj-lt"/>
                <a:ea typeface="Roboto Slab"/>
              </a:rPr>
              <a:t>Training</a:t>
            </a:r>
            <a:r>
              <a:rPr lang="sk-SK" sz="3600" b="1" kern="1700" dirty="0">
                <a:ln w="0"/>
                <a:solidFill>
                  <a:schemeClr val="bg1"/>
                </a:solidFill>
                <a:latin typeface="+mj-lt"/>
                <a:ea typeface="Roboto Slab"/>
              </a:rPr>
              <a:t> </a:t>
            </a:r>
            <a:r>
              <a:rPr lang="sk-SK" sz="3600" b="1" kern="1700" dirty="0" err="1">
                <a:ln w="0"/>
                <a:solidFill>
                  <a:schemeClr val="bg1"/>
                </a:solidFill>
                <a:latin typeface="+mj-lt"/>
                <a:ea typeface="Roboto Slab"/>
              </a:rPr>
              <a:t>Pathway</a:t>
            </a:r>
            <a:endParaRPr lang="en-US" dirty="0">
              <a:solidFill>
                <a:schemeClr val="bg1"/>
              </a:solidFill>
            </a:endParaRPr>
          </a:p>
        </p:txBody>
      </p:sp>
      <p:sp>
        <p:nvSpPr>
          <p:cNvPr id="2" name="TextBox 1">
            <a:extLst>
              <a:ext uri="{FF2B5EF4-FFF2-40B4-BE49-F238E27FC236}">
                <a16:creationId xmlns:a16="http://schemas.microsoft.com/office/drawing/2014/main" id="{1AB68231-11D9-F961-D89D-6AED998F993E}"/>
              </a:ext>
            </a:extLst>
          </p:cNvPr>
          <p:cNvSpPr txBox="1"/>
          <p:nvPr/>
        </p:nvSpPr>
        <p:spPr>
          <a:xfrm>
            <a:off x="636396" y="1888253"/>
            <a:ext cx="1091631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endParaRPr lang="sk-SK" sz="2000" dirty="0"/>
          </a:p>
        </p:txBody>
      </p:sp>
      <p:graphicFrame>
        <p:nvGraphicFramePr>
          <p:cNvPr id="3" name="Diagram 2">
            <a:extLst>
              <a:ext uri="{FF2B5EF4-FFF2-40B4-BE49-F238E27FC236}">
                <a16:creationId xmlns:a16="http://schemas.microsoft.com/office/drawing/2014/main" id="{40FA9527-24D9-CEE3-D360-84039142156D}"/>
              </a:ext>
            </a:extLst>
          </p:cNvPr>
          <p:cNvGraphicFramePr/>
          <p:nvPr/>
        </p:nvGraphicFramePr>
        <p:xfrm>
          <a:off x="105879" y="0"/>
          <a:ext cx="11771696" cy="658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340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BDA4A-7BDC-C276-9E78-4A7CE50514B6}"/>
            </a:ext>
          </a:extLst>
        </p:cNvPr>
        <p:cNvGrpSpPr/>
        <p:nvPr/>
      </p:nvGrpSpPr>
      <p:grpSpPr>
        <a:xfrm>
          <a:off x="0" y="0"/>
          <a:ext cx="0" cy="0"/>
          <a:chOff x="0" y="0"/>
          <a:chExt cx="0" cy="0"/>
        </a:xfrm>
      </p:grpSpPr>
      <p:sp>
        <p:nvSpPr>
          <p:cNvPr id="17" name="Rectangle 14">
            <a:extLst>
              <a:ext uri="{FF2B5EF4-FFF2-40B4-BE49-F238E27FC236}">
                <a16:creationId xmlns:a16="http://schemas.microsoft.com/office/drawing/2014/main" id="{D7150487-FE83-246B-E675-0B48ECBE4632}"/>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7C30B8CE-E307-6033-E33B-C76CD0B0438E}"/>
              </a:ext>
            </a:extLst>
          </p:cNvPr>
          <p:cNvSpPr/>
          <p:nvPr/>
        </p:nvSpPr>
        <p:spPr>
          <a:xfrm>
            <a:off x="637468" y="347979"/>
            <a:ext cx="9500063" cy="646331"/>
          </a:xfrm>
          <a:prstGeom prst="rect">
            <a:avLst/>
          </a:prstGeom>
        </p:spPr>
        <p:txBody>
          <a:bodyPr vert="horz" wrap="square" lIns="91440" tIns="45720" rIns="91440" bIns="45720" anchor="t">
            <a:spAutoFit/>
          </a:bodyPr>
          <a:lstStyle/>
          <a:p>
            <a:r>
              <a:rPr lang="sk-SK" sz="3600" b="1" kern="1700" dirty="0" err="1">
                <a:ln w="0"/>
                <a:solidFill>
                  <a:schemeClr val="bg1"/>
                </a:solidFill>
                <a:latin typeface="+mj-lt"/>
                <a:ea typeface="Roboto Slab" pitchFamily="2" charset="0"/>
                <a:cs typeface="Lato Heavy" panose="020F0502020204030203" pitchFamily="34" charset="0"/>
              </a:rPr>
              <a:t>From</a:t>
            </a:r>
            <a:r>
              <a:rPr lang="sk-SK" sz="3600" b="1" kern="1700" dirty="0">
                <a:ln w="0"/>
                <a:solidFill>
                  <a:schemeClr val="bg1"/>
                </a:solidFill>
                <a:latin typeface="+mj-lt"/>
                <a:ea typeface="Roboto Slab" pitchFamily="2" charset="0"/>
                <a:cs typeface="Lato Heavy" panose="020F0502020204030203" pitchFamily="34" charset="0"/>
              </a:rPr>
              <a:t> </a:t>
            </a:r>
            <a:r>
              <a:rPr lang="sk-SK" sz="3600" b="1" kern="1700" dirty="0" err="1">
                <a:ln w="0"/>
                <a:solidFill>
                  <a:schemeClr val="bg1"/>
                </a:solidFill>
                <a:latin typeface="+mj-lt"/>
                <a:ea typeface="Roboto Slab" pitchFamily="2" charset="0"/>
                <a:cs typeface="Lato Heavy" panose="020F0502020204030203" pitchFamily="34" charset="0"/>
              </a:rPr>
              <a:t>foundations</a:t>
            </a:r>
            <a:r>
              <a:rPr lang="sk-SK" sz="3600" b="1" kern="1700" dirty="0">
                <a:ln w="0"/>
                <a:solidFill>
                  <a:schemeClr val="bg1"/>
                </a:solidFill>
                <a:latin typeface="+mj-lt"/>
                <a:ea typeface="Roboto Slab" pitchFamily="2" charset="0"/>
                <a:cs typeface="Lato Heavy" panose="020F0502020204030203" pitchFamily="34" charset="0"/>
              </a:rPr>
              <a:t> to </a:t>
            </a:r>
            <a:r>
              <a:rPr lang="sk-SK" sz="3600" b="1" kern="1700" dirty="0" err="1">
                <a:ln w="0"/>
                <a:solidFill>
                  <a:schemeClr val="bg1"/>
                </a:solidFill>
                <a:latin typeface="+mj-lt"/>
                <a:ea typeface="Roboto Slab" pitchFamily="2" charset="0"/>
                <a:cs typeface="Lato Heavy" panose="020F0502020204030203" pitchFamily="34" charset="0"/>
              </a:rPr>
              <a:t>procedures</a:t>
            </a:r>
            <a:endParaRPr lang="en-US" sz="3600" b="1" kern="1700" dirty="0">
              <a:ln w="0"/>
              <a:solidFill>
                <a:schemeClr val="bg1"/>
              </a:solidFill>
              <a:latin typeface="+mj-lt"/>
              <a:ea typeface="Roboto Slab" pitchFamily="2" charset="0"/>
              <a:cs typeface="Lato Heavy" panose="020F0502020204030203" pitchFamily="34" charset="0"/>
            </a:endParaRPr>
          </a:p>
        </p:txBody>
      </p:sp>
      <p:sp>
        <p:nvSpPr>
          <p:cNvPr id="6" name="BlokTextu 5">
            <a:extLst>
              <a:ext uri="{FF2B5EF4-FFF2-40B4-BE49-F238E27FC236}">
                <a16:creationId xmlns:a16="http://schemas.microsoft.com/office/drawing/2014/main" id="{7CB7753F-69F5-C0B8-074D-4890B36CF866}"/>
              </a:ext>
            </a:extLst>
          </p:cNvPr>
          <p:cNvSpPr txBox="1"/>
          <p:nvPr/>
        </p:nvSpPr>
        <p:spPr>
          <a:xfrm>
            <a:off x="254697" y="1740133"/>
            <a:ext cx="5715831" cy="4238853"/>
          </a:xfrm>
          <a:prstGeom prst="rect">
            <a:avLst/>
          </a:prstGeom>
          <a:noFill/>
        </p:spPr>
        <p:txBody>
          <a:bodyPr wrap="square">
            <a:spAutoFit/>
          </a:bodyPr>
          <a:lstStyle/>
          <a:p>
            <a:pPr marL="285750" indent="-285750" algn="just">
              <a:lnSpc>
                <a:spcPct val="107000"/>
              </a:lnSpc>
              <a:spcAft>
                <a:spcPts val="600"/>
              </a:spcAft>
              <a:buClr>
                <a:srgbClr val="C34F29"/>
              </a:buClr>
              <a:buSzPts val="1000"/>
              <a:buFont typeface="Wingdings" pitchFamily="2" charset="2"/>
              <a:buChar char="q"/>
            </a:pPr>
            <a:r>
              <a:rPr lang="sk-SK" sz="2000" dirty="0" err="1"/>
              <a:t>The</a:t>
            </a:r>
            <a:r>
              <a:rPr lang="sk-SK" sz="2000" dirty="0"/>
              <a:t> </a:t>
            </a:r>
            <a:r>
              <a:rPr lang="sk-SK" sz="2000" dirty="0" err="1"/>
              <a:t>first</a:t>
            </a:r>
            <a:r>
              <a:rPr lang="sk-SK" sz="2000" dirty="0"/>
              <a:t> </a:t>
            </a:r>
            <a:r>
              <a:rPr lang="sk-SK" sz="2000" dirty="0" err="1"/>
              <a:t>five</a:t>
            </a:r>
            <a:r>
              <a:rPr lang="sk-SK" sz="2000" dirty="0"/>
              <a:t> </a:t>
            </a:r>
            <a:r>
              <a:rPr lang="sk-SK" sz="2000" dirty="0" err="1"/>
              <a:t>sessions</a:t>
            </a:r>
            <a:r>
              <a:rPr lang="sk-SK" sz="2000" dirty="0"/>
              <a:t> </a:t>
            </a:r>
            <a:r>
              <a:rPr lang="sk-SK" sz="2000" dirty="0" err="1"/>
              <a:t>built</a:t>
            </a:r>
            <a:r>
              <a:rPr lang="sk-SK" sz="2000" dirty="0"/>
              <a:t> </a:t>
            </a:r>
            <a:r>
              <a:rPr lang="sk-SK" sz="2000" dirty="0" err="1"/>
              <a:t>the</a:t>
            </a:r>
            <a:r>
              <a:rPr lang="sk-SK" sz="2000" dirty="0"/>
              <a:t> </a:t>
            </a:r>
            <a:r>
              <a:rPr lang="sk-SK" sz="2000" b="1" dirty="0" err="1"/>
              <a:t>strategic</a:t>
            </a:r>
            <a:r>
              <a:rPr lang="sk-SK" sz="2000" b="1" dirty="0"/>
              <a:t> </a:t>
            </a:r>
            <a:r>
              <a:rPr lang="sk-SK" sz="2000" b="1" dirty="0" err="1"/>
              <a:t>foundation</a:t>
            </a:r>
            <a:r>
              <a:rPr lang="sk-SK" sz="2000" dirty="0"/>
              <a:t>: </a:t>
            </a:r>
            <a:r>
              <a:rPr lang="sk-SK" sz="2000" dirty="0" err="1"/>
              <a:t>needs</a:t>
            </a:r>
            <a:r>
              <a:rPr lang="sk-SK" sz="2000" dirty="0"/>
              <a:t> </a:t>
            </a:r>
            <a:r>
              <a:rPr lang="sk-SK" sz="2000" dirty="0" err="1"/>
              <a:t>assessment</a:t>
            </a:r>
            <a:r>
              <a:rPr lang="sk-SK" sz="2000" dirty="0"/>
              <a:t>, </a:t>
            </a:r>
            <a:r>
              <a:rPr lang="sk-SK" sz="2000" dirty="0" err="1"/>
              <a:t>market</a:t>
            </a:r>
            <a:r>
              <a:rPr lang="sk-SK" sz="2000" dirty="0"/>
              <a:t> </a:t>
            </a:r>
            <a:r>
              <a:rPr lang="sk-SK" sz="2000" dirty="0" err="1"/>
              <a:t>analysis</a:t>
            </a:r>
            <a:r>
              <a:rPr lang="sk-SK" sz="2000" dirty="0"/>
              <a:t>, OMC, and business </a:t>
            </a:r>
            <a:r>
              <a:rPr lang="sk-SK" sz="2000" dirty="0" err="1"/>
              <a:t>case</a:t>
            </a:r>
            <a:r>
              <a:rPr lang="sk-SK" sz="2000" dirty="0"/>
              <a:t>. </a:t>
            </a:r>
          </a:p>
          <a:p>
            <a:pPr marL="285750" indent="-285750" algn="just">
              <a:lnSpc>
                <a:spcPct val="107000"/>
              </a:lnSpc>
              <a:spcAft>
                <a:spcPts val="600"/>
              </a:spcAft>
              <a:buClr>
                <a:srgbClr val="C34F29"/>
              </a:buClr>
              <a:buSzPts val="1000"/>
              <a:buFont typeface="Wingdings" pitchFamily="2" charset="2"/>
              <a:buChar char="q"/>
            </a:pPr>
            <a:endParaRPr lang="sk-SK" sz="2000" dirty="0"/>
          </a:p>
          <a:p>
            <a:pPr marL="285750" indent="-285750" algn="just">
              <a:lnSpc>
                <a:spcPct val="107000"/>
              </a:lnSpc>
              <a:spcAft>
                <a:spcPts val="600"/>
              </a:spcAft>
              <a:buClr>
                <a:srgbClr val="C34F29"/>
              </a:buClr>
              <a:buSzPts val="1000"/>
              <a:buFont typeface="Wingdings" pitchFamily="2" charset="2"/>
              <a:buChar char="q"/>
            </a:pPr>
            <a:r>
              <a:rPr lang="sk-SK" sz="2000" dirty="0" err="1"/>
              <a:t>Now</a:t>
            </a:r>
            <a:r>
              <a:rPr lang="sk-SK" sz="2000" dirty="0"/>
              <a:t> </a:t>
            </a:r>
            <a:r>
              <a:rPr lang="sk-SK" sz="2000" dirty="0" err="1"/>
              <a:t>we</a:t>
            </a:r>
            <a:r>
              <a:rPr lang="sk-SK" sz="2000" dirty="0"/>
              <a:t> </a:t>
            </a:r>
            <a:r>
              <a:rPr lang="sk-SK" sz="2000" dirty="0" err="1"/>
              <a:t>move</a:t>
            </a:r>
            <a:r>
              <a:rPr lang="sk-SK" sz="2000" dirty="0"/>
              <a:t> </a:t>
            </a:r>
            <a:r>
              <a:rPr lang="sk-SK" sz="2000" dirty="0" err="1"/>
              <a:t>into</a:t>
            </a:r>
            <a:r>
              <a:rPr lang="sk-SK" sz="2000" dirty="0"/>
              <a:t> </a:t>
            </a:r>
            <a:r>
              <a:rPr lang="sk-SK" sz="2000" dirty="0" err="1"/>
              <a:t>the</a:t>
            </a:r>
            <a:r>
              <a:rPr lang="sk-SK" sz="2000" dirty="0"/>
              <a:t> </a:t>
            </a:r>
            <a:r>
              <a:rPr lang="sk-SK" sz="2000" b="1" dirty="0" err="1"/>
              <a:t>procurement</a:t>
            </a:r>
            <a:r>
              <a:rPr lang="sk-SK" sz="2000" b="1" dirty="0"/>
              <a:t> </a:t>
            </a:r>
            <a:r>
              <a:rPr lang="sk-SK" sz="2000" b="1" dirty="0" err="1"/>
              <a:t>procedures</a:t>
            </a:r>
            <a:r>
              <a:rPr lang="sk-SK" sz="2000" b="1" dirty="0"/>
              <a:t> </a:t>
            </a:r>
            <a:r>
              <a:rPr lang="sk-SK" sz="2000" b="1" dirty="0" err="1"/>
              <a:t>themselves</a:t>
            </a:r>
            <a:endParaRPr lang="sk-SK" sz="2000" b="1" dirty="0"/>
          </a:p>
          <a:p>
            <a:pPr marL="285750" indent="-285750" algn="just">
              <a:lnSpc>
                <a:spcPct val="107000"/>
              </a:lnSpc>
              <a:spcAft>
                <a:spcPts val="600"/>
              </a:spcAft>
              <a:buClr>
                <a:srgbClr val="C34F29"/>
              </a:buClr>
              <a:buSzPts val="1000"/>
              <a:buFont typeface="Wingdings" pitchFamily="2" charset="2"/>
              <a:buChar char="q"/>
            </a:pPr>
            <a:endParaRPr lang="sk-SK" sz="2000" b="1" dirty="0"/>
          </a:p>
          <a:p>
            <a:pPr marL="285750" indent="-285750" algn="just">
              <a:lnSpc>
                <a:spcPct val="107000"/>
              </a:lnSpc>
              <a:spcAft>
                <a:spcPts val="600"/>
              </a:spcAft>
              <a:buClr>
                <a:srgbClr val="C34F29"/>
              </a:buClr>
              <a:buSzPts val="1000"/>
              <a:buFont typeface="Wingdings" pitchFamily="2" charset="2"/>
              <a:buChar char="q"/>
            </a:pPr>
            <a:r>
              <a:rPr lang="sk-SK" sz="2000" b="1" dirty="0"/>
              <a:t>Register </a:t>
            </a:r>
            <a:r>
              <a:rPr lang="sk-SK" sz="2000" b="1" dirty="0" err="1"/>
              <a:t>here</a:t>
            </a:r>
            <a:r>
              <a:rPr lang="sk-SK" sz="2000" b="1" dirty="0"/>
              <a:t>: </a:t>
            </a:r>
          </a:p>
          <a:p>
            <a:pPr algn="just">
              <a:lnSpc>
                <a:spcPct val="107000"/>
              </a:lnSpc>
              <a:spcAft>
                <a:spcPts val="600"/>
              </a:spcAft>
              <a:buClr>
                <a:srgbClr val="C34F29"/>
              </a:buClr>
              <a:buSzPts val="1000"/>
            </a:pPr>
            <a:r>
              <a:rPr lang="sk-SK" sz="2000" b="1" dirty="0">
                <a:hlinkClick r:id="rId2"/>
              </a:rPr>
              <a:t>https://www.inprocap-procurement.eu/</a:t>
            </a:r>
            <a:endParaRPr lang="sk-SK" sz="2000" b="1" dirty="0"/>
          </a:p>
          <a:p>
            <a:pPr algn="just">
              <a:lnSpc>
                <a:spcPct val="107000"/>
              </a:lnSpc>
              <a:spcAft>
                <a:spcPts val="600"/>
              </a:spcAft>
              <a:buClr>
                <a:srgbClr val="C34F29"/>
              </a:buClr>
              <a:buSzPts val="1000"/>
            </a:pPr>
            <a:endParaRPr lang="sk-SK" sz="2000" b="1" dirty="0"/>
          </a:p>
          <a:p>
            <a:pPr marL="285750" indent="-285750" algn="just">
              <a:lnSpc>
                <a:spcPct val="107000"/>
              </a:lnSpc>
              <a:spcAft>
                <a:spcPts val="600"/>
              </a:spcAft>
              <a:buClr>
                <a:srgbClr val="C34F29"/>
              </a:buClr>
              <a:buSzPts val="1000"/>
              <a:buFont typeface="Wingdings" pitchFamily="2" charset="2"/>
              <a:buChar char="q"/>
            </a:pPr>
            <a:endParaRPr lang="sk-SK" sz="2000" dirty="0">
              <a:effectLst/>
              <a:ea typeface="Calibri" panose="020F0502020204030204" pitchFamily="34" charset="0"/>
              <a:cs typeface="Open Sans" panose="020B0606030504020204" pitchFamily="34" charset="0"/>
            </a:endParaRPr>
          </a:p>
        </p:txBody>
      </p:sp>
      <p:graphicFrame>
        <p:nvGraphicFramePr>
          <p:cNvPr id="3" name="Tabuľka 2">
            <a:extLst>
              <a:ext uri="{FF2B5EF4-FFF2-40B4-BE49-F238E27FC236}">
                <a16:creationId xmlns:a16="http://schemas.microsoft.com/office/drawing/2014/main" id="{8A818729-3BA7-22A7-9ECA-06D72322D5CD}"/>
              </a:ext>
            </a:extLst>
          </p:cNvPr>
          <p:cNvGraphicFramePr>
            <a:graphicFrameLocks noGrp="1"/>
          </p:cNvGraphicFramePr>
          <p:nvPr/>
        </p:nvGraphicFramePr>
        <p:xfrm>
          <a:off x="6221474" y="1571595"/>
          <a:ext cx="5528153" cy="4280400"/>
        </p:xfrm>
        <a:graphic>
          <a:graphicData uri="http://schemas.openxmlformats.org/drawingml/2006/table">
            <a:tbl>
              <a:tblPr firstRow="1" firstCol="1" bandRow="1">
                <a:tableStyleId>{21E4AEA4-8DFA-4A89-87EB-49C32662AFE0}</a:tableStyleId>
              </a:tblPr>
              <a:tblGrid>
                <a:gridCol w="1483216">
                  <a:extLst>
                    <a:ext uri="{9D8B030D-6E8A-4147-A177-3AD203B41FA5}">
                      <a16:colId xmlns:a16="http://schemas.microsoft.com/office/drawing/2014/main" val="3774129896"/>
                    </a:ext>
                  </a:extLst>
                </a:gridCol>
                <a:gridCol w="2692048">
                  <a:extLst>
                    <a:ext uri="{9D8B030D-6E8A-4147-A177-3AD203B41FA5}">
                      <a16:colId xmlns:a16="http://schemas.microsoft.com/office/drawing/2014/main" val="4047536277"/>
                    </a:ext>
                  </a:extLst>
                </a:gridCol>
                <a:gridCol w="1352889">
                  <a:extLst>
                    <a:ext uri="{9D8B030D-6E8A-4147-A177-3AD203B41FA5}">
                      <a16:colId xmlns:a16="http://schemas.microsoft.com/office/drawing/2014/main" val="2669323098"/>
                    </a:ext>
                  </a:extLst>
                </a:gridCol>
              </a:tblGrid>
              <a:tr h="316686">
                <a:tc>
                  <a:txBody>
                    <a:bodyPr/>
                    <a:lstStyle/>
                    <a:p>
                      <a:pPr algn="just">
                        <a:lnSpc>
                          <a:spcPct val="115000"/>
                        </a:lnSpc>
                        <a:spcAft>
                          <a:spcPts val="600"/>
                        </a:spcAft>
                      </a:pPr>
                      <a:r>
                        <a:rPr lang="en-GB" sz="1200" dirty="0">
                          <a:effectLst/>
                        </a:rPr>
                        <a:t>Date</a:t>
                      </a:r>
                      <a:endParaRPr lang="sk-SK"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algn="just">
                        <a:lnSpc>
                          <a:spcPct val="115000"/>
                        </a:lnSpc>
                        <a:spcAft>
                          <a:spcPts val="600"/>
                        </a:spcAft>
                      </a:pPr>
                      <a:r>
                        <a:rPr lang="en-GB" sz="1200">
                          <a:effectLst/>
                        </a:rPr>
                        <a:t>Title</a:t>
                      </a:r>
                      <a:endParaRPr lang="sk-SK"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algn="just">
                        <a:lnSpc>
                          <a:spcPct val="115000"/>
                        </a:lnSpc>
                        <a:spcAft>
                          <a:spcPts val="600"/>
                        </a:spcAft>
                      </a:pPr>
                      <a:r>
                        <a:rPr lang="en-GB" sz="1200">
                          <a:effectLst/>
                        </a:rPr>
                        <a:t>Priority Audience</a:t>
                      </a:r>
                      <a:endParaRPr lang="sk-SK"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extLst>
                  <a:ext uri="{0D108BD9-81ED-4DB2-BD59-A6C34878D82A}">
                    <a16:rowId xmlns:a16="http://schemas.microsoft.com/office/drawing/2014/main" val="3246122276"/>
                  </a:ext>
                </a:extLst>
              </a:tr>
              <a:tr h="854253">
                <a:tc>
                  <a:txBody>
                    <a:bodyPr/>
                    <a:lstStyle/>
                    <a:p>
                      <a:pPr algn="just">
                        <a:lnSpc>
                          <a:spcPct val="115000"/>
                        </a:lnSpc>
                        <a:spcAft>
                          <a:spcPts val="600"/>
                        </a:spcAft>
                      </a:pPr>
                      <a:r>
                        <a:rPr lang="en-GB" sz="1600" dirty="0">
                          <a:effectLst/>
                        </a:rPr>
                        <a:t>23</a:t>
                      </a:r>
                      <a:r>
                        <a:rPr lang="en-GB" sz="1600" baseline="30000" dirty="0">
                          <a:effectLst/>
                        </a:rPr>
                        <a:t>rd</a:t>
                      </a:r>
                      <a:r>
                        <a:rPr lang="en-GB" sz="1600" dirty="0">
                          <a:effectLst/>
                        </a:rPr>
                        <a:t> of April 2026</a:t>
                      </a:r>
                      <a:endPar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algn="l">
                        <a:lnSpc>
                          <a:spcPct val="115000"/>
                        </a:lnSpc>
                        <a:spcAft>
                          <a:spcPts val="600"/>
                        </a:spcAft>
                      </a:pPr>
                      <a:r>
                        <a:rPr lang="en-GB" sz="1600" dirty="0">
                          <a:effectLst/>
                        </a:rPr>
                        <a:t>Pre-commercial procurement</a:t>
                      </a:r>
                      <a:endPar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algn="just">
                        <a:lnSpc>
                          <a:spcPct val="115000"/>
                        </a:lnSpc>
                        <a:spcAft>
                          <a:spcPts val="600"/>
                        </a:spcAft>
                      </a:pPr>
                      <a:r>
                        <a:rPr lang="en-GB" sz="1600" dirty="0">
                          <a:effectLst/>
                        </a:rPr>
                        <a:t>BSO Priority + companies </a:t>
                      </a:r>
                      <a:endPar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extLst>
                  <a:ext uri="{0D108BD9-81ED-4DB2-BD59-A6C34878D82A}">
                    <a16:rowId xmlns:a16="http://schemas.microsoft.com/office/drawing/2014/main" val="2574082106"/>
                  </a:ext>
                </a:extLst>
              </a:tr>
              <a:tr h="563802">
                <a:tc>
                  <a:txBody>
                    <a:bodyPr/>
                    <a:lstStyle/>
                    <a:p>
                      <a:pPr algn="just">
                        <a:lnSpc>
                          <a:spcPct val="115000"/>
                        </a:lnSpc>
                        <a:spcAft>
                          <a:spcPts val="600"/>
                        </a:spcAft>
                      </a:pPr>
                      <a:r>
                        <a:rPr lang="en-GB" sz="1600" dirty="0">
                          <a:solidFill>
                            <a:schemeClr val="bg1"/>
                          </a:solidFill>
                          <a:effectLst/>
                        </a:rPr>
                        <a:t>11</a:t>
                      </a:r>
                      <a:r>
                        <a:rPr lang="en-GB" sz="1600" baseline="30000" dirty="0">
                          <a:solidFill>
                            <a:schemeClr val="bg1"/>
                          </a:solidFill>
                          <a:effectLst/>
                        </a:rPr>
                        <a:t>th</a:t>
                      </a:r>
                      <a:r>
                        <a:rPr lang="en-GB" sz="1600" dirty="0">
                          <a:solidFill>
                            <a:schemeClr val="bg1"/>
                          </a:solidFill>
                          <a:effectLst/>
                        </a:rPr>
                        <a:t> of May 2026</a:t>
                      </a:r>
                      <a:endParaRPr lang="sk-SK"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algn="l">
                        <a:lnSpc>
                          <a:spcPct val="115000"/>
                        </a:lnSpc>
                        <a:spcAft>
                          <a:spcPts val="600"/>
                        </a:spcAft>
                      </a:pPr>
                      <a:r>
                        <a:rPr lang="en-GB" sz="1600" dirty="0">
                          <a:effectLst/>
                        </a:rPr>
                        <a:t>Innovation partnership </a:t>
                      </a:r>
                      <a:endPar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algn="just">
                        <a:lnSpc>
                          <a:spcPct val="115000"/>
                        </a:lnSpc>
                        <a:spcAft>
                          <a:spcPts val="600"/>
                        </a:spcAft>
                      </a:pPr>
                      <a:r>
                        <a:rPr lang="en-GB" sz="1600" dirty="0">
                          <a:effectLst/>
                        </a:rPr>
                        <a:t>BSO Priority + companies </a:t>
                      </a:r>
                      <a:endPar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extLst>
                  <a:ext uri="{0D108BD9-81ED-4DB2-BD59-A6C34878D82A}">
                    <a16:rowId xmlns:a16="http://schemas.microsoft.com/office/drawing/2014/main" val="811291852"/>
                  </a:ext>
                </a:extLst>
              </a:tr>
              <a:tr h="854253">
                <a:tc>
                  <a:txBody>
                    <a:bodyPr/>
                    <a:lstStyle/>
                    <a:p>
                      <a:pPr algn="just">
                        <a:lnSpc>
                          <a:spcPct val="115000"/>
                        </a:lnSpc>
                        <a:spcAft>
                          <a:spcPts val="600"/>
                        </a:spcAft>
                      </a:pPr>
                      <a:r>
                        <a:rPr lang="sk-SK"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30th of </a:t>
                      </a:r>
                      <a:r>
                        <a:rPr lang="sk-SK" sz="1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June</a:t>
                      </a:r>
                      <a:r>
                        <a:rPr lang="sk-SK"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092" marR="51092" marT="0" marB="0"/>
                </a:tc>
                <a:tc>
                  <a:txBody>
                    <a:bodyPr/>
                    <a:lstStyle/>
                    <a:p>
                      <a:pPr algn="l">
                        <a:lnSpc>
                          <a:spcPct val="115000"/>
                        </a:lnSpc>
                        <a:spcAft>
                          <a:spcPts val="600"/>
                        </a:spcAft>
                      </a:pPr>
                      <a:r>
                        <a:rPr lang="sk-SK"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Onsite</a:t>
                      </a:r>
                      <a:r>
                        <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k-SK"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training</a:t>
                      </a:r>
                      <a:r>
                        <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k-SK"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a:t>
                      </a:r>
                      <a:r>
                        <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BSO </a:t>
                      </a:r>
                      <a:r>
                        <a:rPr lang="sk-SK"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staff</a:t>
                      </a:r>
                      <a:r>
                        <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a:t>
                      </a:r>
                      <a:r>
                        <a:rPr lang="sk-SK"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innovation</a:t>
                      </a:r>
                      <a:r>
                        <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k-SK"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procurement</a:t>
                      </a:r>
                      <a:r>
                        <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k-SK"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procedures</a:t>
                      </a:r>
                      <a:endPar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algn="just">
                        <a:lnSpc>
                          <a:spcPct val="115000"/>
                        </a:lnSpc>
                        <a:spcAft>
                          <a:spcPts val="600"/>
                        </a:spcAft>
                      </a:pPr>
                      <a:r>
                        <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BSO priority /</a:t>
                      </a:r>
                      <a:r>
                        <a:rPr lang="sk-SK"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ILOs</a:t>
                      </a:r>
                      <a:endParaRPr lang="sk-SK"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extLst>
                  <a:ext uri="{0D108BD9-81ED-4DB2-BD59-A6C34878D82A}">
                    <a16:rowId xmlns:a16="http://schemas.microsoft.com/office/drawing/2014/main" val="2506853108"/>
                  </a:ext>
                </a:extLst>
              </a:tr>
              <a:tr h="563802">
                <a:tc>
                  <a:txBody>
                    <a:bodyPr/>
                    <a:lstStyle/>
                    <a:p>
                      <a:pPr marL="0" algn="just" defTabSz="914400" rtl="0" eaLnBrk="1" latinLnBrk="0" hangingPunct="1">
                        <a:lnSpc>
                          <a:spcPct val="115000"/>
                        </a:lnSpc>
                        <a:spcAft>
                          <a:spcPts val="600"/>
                        </a:spcAft>
                      </a:pPr>
                      <a:r>
                        <a:rPr lang="en-GB" sz="1600" kern="1200" dirty="0">
                          <a:solidFill>
                            <a:schemeClr val="bg1"/>
                          </a:solidFill>
                          <a:effectLst/>
                          <a:latin typeface="Calibri" panose="020F0502020204030204" pitchFamily="34" charset="0"/>
                          <a:cs typeface="Times New Roman" panose="02020603050405020304" pitchFamily="18" charset="0"/>
                        </a:rPr>
                        <a:t>18th </a:t>
                      </a:r>
                      <a:r>
                        <a:rPr lang="en-GB" sz="1600" kern="1200" dirty="0" err="1">
                          <a:solidFill>
                            <a:schemeClr val="bg1"/>
                          </a:solidFill>
                          <a:effectLst/>
                          <a:latin typeface="Calibri" panose="020F0502020204030204" pitchFamily="34" charset="0"/>
                          <a:cs typeface="Times New Roman" panose="02020603050405020304" pitchFamily="18" charset="0"/>
                        </a:rPr>
                        <a:t>september</a:t>
                      </a:r>
                      <a:r>
                        <a:rPr lang="en-GB" sz="1600" kern="1200" dirty="0">
                          <a:solidFill>
                            <a:schemeClr val="bg1"/>
                          </a:solidFill>
                          <a:effectLst/>
                          <a:latin typeface="Calibri" panose="020F0502020204030204" pitchFamily="34" charset="0"/>
                          <a:cs typeface="Times New Roman" panose="02020603050405020304" pitchFamily="18" charset="0"/>
                        </a:rPr>
                        <a:t> 2026</a:t>
                      </a:r>
                      <a:endParaRPr lang="sk-SK" sz="1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marL="0" algn="just" defTabSz="914400" rtl="0" eaLnBrk="1" latinLnBrk="0" hangingPunct="1">
                        <a:lnSpc>
                          <a:spcPct val="115000"/>
                        </a:lnSpc>
                        <a:spcAft>
                          <a:spcPts val="600"/>
                        </a:spcAft>
                      </a:pPr>
                      <a:r>
                        <a:rPr lang="en-GB" sz="1600" kern="1200" dirty="0">
                          <a:solidFill>
                            <a:srgbClr val="000000"/>
                          </a:solidFill>
                          <a:effectLst/>
                          <a:latin typeface="Calibri" panose="020F0502020204030204" pitchFamily="34" charset="0"/>
                          <a:cs typeface="Times New Roman" panose="02020603050405020304" pitchFamily="18" charset="0"/>
                        </a:rPr>
                        <a:t>Competitive dialogue</a:t>
                      </a:r>
                      <a:endParaRPr lang="sk-SK"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marL="0" algn="just" defTabSz="914400" rtl="0" eaLnBrk="1" latinLnBrk="0" hangingPunct="1">
                        <a:lnSpc>
                          <a:spcPct val="115000"/>
                        </a:lnSpc>
                        <a:spcAft>
                          <a:spcPts val="600"/>
                        </a:spcAft>
                      </a:pPr>
                      <a:r>
                        <a:rPr lang="en-GB" sz="1600" kern="1200">
                          <a:solidFill>
                            <a:srgbClr val="000000"/>
                          </a:solidFill>
                          <a:effectLst/>
                          <a:latin typeface="Calibri" panose="020F0502020204030204" pitchFamily="34" charset="0"/>
                          <a:cs typeface="Times New Roman" panose="02020603050405020304" pitchFamily="18" charset="0"/>
                        </a:rPr>
                        <a:t>BSO Priority </a:t>
                      </a:r>
                      <a:endParaRPr lang="sk-SK" sz="16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extLst>
                  <a:ext uri="{0D108BD9-81ED-4DB2-BD59-A6C34878D82A}">
                    <a16:rowId xmlns:a16="http://schemas.microsoft.com/office/drawing/2014/main" val="2477979942"/>
                  </a:ext>
                </a:extLst>
              </a:tr>
              <a:tr h="563802">
                <a:tc>
                  <a:txBody>
                    <a:bodyPr/>
                    <a:lstStyle/>
                    <a:p>
                      <a:pPr marL="0" algn="just" defTabSz="914400" rtl="0" eaLnBrk="1" latinLnBrk="0" hangingPunct="1">
                        <a:lnSpc>
                          <a:spcPct val="115000"/>
                        </a:lnSpc>
                        <a:spcAft>
                          <a:spcPts val="600"/>
                        </a:spcAft>
                      </a:pPr>
                      <a:r>
                        <a:rPr lang="en-GB" sz="1600" kern="1200" dirty="0">
                          <a:solidFill>
                            <a:schemeClr val="bg1"/>
                          </a:solidFill>
                          <a:effectLst/>
                          <a:latin typeface="Calibri" panose="020F0502020204030204" pitchFamily="34" charset="0"/>
                          <a:cs typeface="Times New Roman" panose="02020603050405020304" pitchFamily="18" charset="0"/>
                        </a:rPr>
                        <a:t>20th October 2026</a:t>
                      </a:r>
                      <a:endParaRPr lang="sk-SK" sz="1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marL="0" algn="just" defTabSz="914400" rtl="0" eaLnBrk="1" latinLnBrk="0" hangingPunct="1">
                        <a:lnSpc>
                          <a:spcPct val="115000"/>
                        </a:lnSpc>
                        <a:spcAft>
                          <a:spcPts val="600"/>
                        </a:spcAft>
                      </a:pPr>
                      <a:r>
                        <a:rPr lang="en-GB" sz="1600" kern="1200" dirty="0">
                          <a:solidFill>
                            <a:srgbClr val="000000"/>
                          </a:solidFill>
                          <a:effectLst/>
                          <a:latin typeface="Calibri" panose="020F0502020204030204" pitchFamily="34" charset="0"/>
                          <a:cs typeface="Times New Roman" panose="02020603050405020304" pitchFamily="18" charset="0"/>
                        </a:rPr>
                        <a:t>Competitive procedure with negotiation</a:t>
                      </a:r>
                      <a:endParaRPr lang="sk-SK"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marL="0" algn="just" defTabSz="914400" rtl="0" eaLnBrk="1" latinLnBrk="0" hangingPunct="1">
                        <a:lnSpc>
                          <a:spcPct val="115000"/>
                        </a:lnSpc>
                        <a:spcAft>
                          <a:spcPts val="600"/>
                        </a:spcAft>
                      </a:pPr>
                      <a:r>
                        <a:rPr lang="en-GB" sz="1600" kern="1200" dirty="0">
                          <a:solidFill>
                            <a:srgbClr val="000000"/>
                          </a:solidFill>
                          <a:effectLst/>
                          <a:latin typeface="Calibri" panose="020F0502020204030204" pitchFamily="34" charset="0"/>
                          <a:cs typeface="Times New Roman" panose="02020603050405020304" pitchFamily="18" charset="0"/>
                        </a:rPr>
                        <a:t>BSO Priority </a:t>
                      </a:r>
                      <a:endParaRPr lang="sk-SK"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extLst>
                  <a:ext uri="{0D108BD9-81ED-4DB2-BD59-A6C34878D82A}">
                    <a16:rowId xmlns:a16="http://schemas.microsoft.com/office/drawing/2014/main" val="1098290412"/>
                  </a:ext>
                </a:extLst>
              </a:tr>
              <a:tr h="563802">
                <a:tc>
                  <a:txBody>
                    <a:bodyPr/>
                    <a:lstStyle/>
                    <a:p>
                      <a:pPr marL="0" algn="just" defTabSz="914400" rtl="0" eaLnBrk="1" latinLnBrk="0" hangingPunct="1">
                        <a:lnSpc>
                          <a:spcPct val="115000"/>
                        </a:lnSpc>
                        <a:spcAft>
                          <a:spcPts val="600"/>
                        </a:spcAft>
                      </a:pPr>
                      <a:r>
                        <a:rPr lang="en-GB" sz="1600" kern="1200" dirty="0">
                          <a:solidFill>
                            <a:schemeClr val="bg1"/>
                          </a:solidFill>
                          <a:effectLst/>
                          <a:latin typeface="Calibri" panose="020F0502020204030204" pitchFamily="34" charset="0"/>
                          <a:cs typeface="Times New Roman" panose="02020603050405020304" pitchFamily="18" charset="0"/>
                        </a:rPr>
                        <a:t>11th November 2026</a:t>
                      </a:r>
                      <a:endParaRPr lang="sk-SK" sz="16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marL="0" algn="just" defTabSz="914400" rtl="0" eaLnBrk="1" latinLnBrk="0" hangingPunct="1">
                        <a:lnSpc>
                          <a:spcPct val="115000"/>
                        </a:lnSpc>
                        <a:spcAft>
                          <a:spcPts val="600"/>
                        </a:spcAft>
                      </a:pPr>
                      <a:r>
                        <a:rPr lang="en-GB" sz="1600" kern="1200" dirty="0">
                          <a:solidFill>
                            <a:srgbClr val="000000"/>
                          </a:solidFill>
                          <a:effectLst/>
                          <a:latin typeface="Calibri" panose="020F0502020204030204" pitchFamily="34" charset="0"/>
                          <a:cs typeface="Times New Roman" panose="02020603050405020304" pitchFamily="18" charset="0"/>
                        </a:rPr>
                        <a:t>Management of Intellectual Property Rights</a:t>
                      </a:r>
                      <a:endParaRPr lang="sk-SK"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tc>
                  <a:txBody>
                    <a:bodyPr/>
                    <a:lstStyle/>
                    <a:p>
                      <a:pPr marL="0" algn="just" defTabSz="914400" rtl="0" eaLnBrk="1" latinLnBrk="0" hangingPunct="1">
                        <a:lnSpc>
                          <a:spcPct val="115000"/>
                        </a:lnSpc>
                        <a:spcAft>
                          <a:spcPts val="600"/>
                        </a:spcAft>
                      </a:pPr>
                      <a:r>
                        <a:rPr lang="en-GB" sz="1600" kern="1200" dirty="0">
                          <a:solidFill>
                            <a:srgbClr val="000000"/>
                          </a:solidFill>
                          <a:effectLst/>
                          <a:latin typeface="Calibri" panose="020F0502020204030204" pitchFamily="34" charset="0"/>
                          <a:cs typeface="Times New Roman" panose="02020603050405020304" pitchFamily="18" charset="0"/>
                        </a:rPr>
                        <a:t>BSO Priority</a:t>
                      </a:r>
                      <a:endParaRPr lang="sk-SK"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092" marR="51092" marT="0" marB="0"/>
                </a:tc>
                <a:extLst>
                  <a:ext uri="{0D108BD9-81ED-4DB2-BD59-A6C34878D82A}">
                    <a16:rowId xmlns:a16="http://schemas.microsoft.com/office/drawing/2014/main" val="2679532182"/>
                  </a:ext>
                </a:extLst>
              </a:tr>
            </a:tbl>
          </a:graphicData>
        </a:graphic>
      </p:graphicFrame>
    </p:spTree>
    <p:extLst>
      <p:ext uri="{BB962C8B-B14F-4D97-AF65-F5344CB8AC3E}">
        <p14:creationId xmlns:p14="http://schemas.microsoft.com/office/powerpoint/2010/main" val="235706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059BF8E1-E9BF-70A7-F143-5D4B5429DBAE}"/>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475E167C-1F3D-0C46-D233-F7E5C5F556FA}"/>
              </a:ext>
            </a:extLst>
          </p:cNvPr>
          <p:cNvSpPr/>
          <p:nvPr/>
        </p:nvSpPr>
        <p:spPr>
          <a:xfrm>
            <a:off x="637468" y="347979"/>
            <a:ext cx="9500063" cy="646331"/>
          </a:xfrm>
          <a:prstGeom prst="rect">
            <a:avLst/>
          </a:prstGeom>
        </p:spPr>
        <p:txBody>
          <a:bodyPr vert="horz" wrap="square" lIns="91440" tIns="45720" rIns="91440" bIns="45720" anchor="t">
            <a:spAutoFit/>
          </a:bodyPr>
          <a:lstStyle/>
          <a:p>
            <a:r>
              <a:rPr lang="sk-SK" sz="3600" b="1" kern="1700" dirty="0" err="1">
                <a:ln w="0"/>
                <a:solidFill>
                  <a:schemeClr val="bg1"/>
                </a:solidFill>
                <a:latin typeface="+mj-lt"/>
                <a:ea typeface="Roboto Slab" pitchFamily="2" charset="0"/>
                <a:cs typeface="Lato Heavy" panose="020F0502020204030203" pitchFamily="34" charset="0"/>
              </a:rPr>
              <a:t>Innovation</a:t>
            </a:r>
            <a:r>
              <a:rPr lang="sk-SK" sz="3600" b="1" kern="1700" dirty="0">
                <a:ln w="0"/>
                <a:solidFill>
                  <a:schemeClr val="bg1"/>
                </a:solidFill>
                <a:latin typeface="+mj-lt"/>
                <a:ea typeface="Roboto Slab" pitchFamily="2" charset="0"/>
                <a:cs typeface="Lato Heavy" panose="020F0502020204030203" pitchFamily="34" charset="0"/>
              </a:rPr>
              <a:t> </a:t>
            </a:r>
            <a:r>
              <a:rPr lang="sk-SK" sz="3600" b="1" kern="1700" dirty="0" err="1">
                <a:ln w="0"/>
                <a:solidFill>
                  <a:schemeClr val="bg1"/>
                </a:solidFill>
                <a:latin typeface="+mj-lt"/>
                <a:ea typeface="Roboto Slab" pitchFamily="2" charset="0"/>
                <a:cs typeface="Lato Heavy" panose="020F0502020204030203" pitchFamily="34" charset="0"/>
              </a:rPr>
              <a:t>procurement</a:t>
            </a:r>
            <a:endParaRPr lang="en-US" sz="3600" b="1" kern="1700" dirty="0">
              <a:ln w="0"/>
              <a:solidFill>
                <a:schemeClr val="bg1"/>
              </a:solidFill>
              <a:latin typeface="+mj-lt"/>
              <a:ea typeface="Roboto Slab" pitchFamily="2" charset="0"/>
              <a:cs typeface="Lato Heavy" panose="020F0502020204030203" pitchFamily="34" charset="0"/>
            </a:endParaRPr>
          </a:p>
        </p:txBody>
      </p:sp>
      <p:sp>
        <p:nvSpPr>
          <p:cNvPr id="6" name="BlokTextu 5">
            <a:extLst>
              <a:ext uri="{FF2B5EF4-FFF2-40B4-BE49-F238E27FC236}">
                <a16:creationId xmlns:a16="http://schemas.microsoft.com/office/drawing/2014/main" id="{CDA099FC-553B-408B-80EB-6CD6D12478D6}"/>
              </a:ext>
            </a:extLst>
          </p:cNvPr>
          <p:cNvSpPr txBox="1"/>
          <p:nvPr/>
        </p:nvSpPr>
        <p:spPr>
          <a:xfrm>
            <a:off x="637468" y="1868508"/>
            <a:ext cx="10238617" cy="4308872"/>
          </a:xfrm>
          <a:prstGeom prst="rect">
            <a:avLst/>
          </a:prstGeom>
          <a:noFill/>
        </p:spPr>
        <p:txBody>
          <a:bodyPr wrap="square">
            <a:spAutoFit/>
          </a:bodyPr>
          <a:lstStyle/>
          <a:p>
            <a:pPr algn="just"/>
            <a:r>
              <a:rPr lang="en-US" sz="2400" dirty="0"/>
              <a:t>“Innovation means </a:t>
            </a:r>
            <a:r>
              <a:rPr lang="en-US" sz="2400" b="1" dirty="0"/>
              <a:t>the implementation of a new or significantly improved product, service or process</a:t>
            </a:r>
            <a:r>
              <a:rPr lang="en-US" sz="2400" dirty="0"/>
              <a:t>, including but not limited to production, building or construction processes, a new marketing method, or a new </a:t>
            </a:r>
            <a:r>
              <a:rPr lang="en-US" sz="2400" dirty="0" err="1"/>
              <a:t>organisational</a:t>
            </a:r>
            <a:r>
              <a:rPr lang="en-US" sz="2400" dirty="0"/>
              <a:t> method in business practices, workplace </a:t>
            </a:r>
            <a:r>
              <a:rPr lang="en-US" sz="2400" dirty="0" err="1"/>
              <a:t>organisation</a:t>
            </a:r>
            <a:r>
              <a:rPr lang="en-US" sz="2400" dirty="0"/>
              <a:t> or external relations inter alia with the purpose of helping to solve societal challenges or to support the Europe 2020 strategy </a:t>
            </a:r>
            <a:r>
              <a:rPr lang="en-US" sz="2400" b="1" dirty="0"/>
              <a:t>for smart, sustainable and inclusive growth</a:t>
            </a:r>
            <a:r>
              <a:rPr lang="en-US" sz="2400" dirty="0"/>
              <a:t>.” </a:t>
            </a:r>
          </a:p>
          <a:p>
            <a:endParaRPr lang="en-US" sz="2400" dirty="0"/>
          </a:p>
          <a:p>
            <a:endParaRPr lang="en-US" sz="2400" dirty="0"/>
          </a:p>
          <a:p>
            <a:endParaRPr lang="en-US" sz="2400" dirty="0"/>
          </a:p>
          <a:p>
            <a:r>
              <a:rPr lang="en-US" sz="2000" b="1" dirty="0"/>
              <a:t>EU Public Procurement Directives​ </a:t>
            </a:r>
          </a:p>
          <a:p>
            <a:r>
              <a:rPr lang="en-US" sz="2000" dirty="0"/>
              <a:t>Directive 2014/24/EU, Article 2 (22)</a:t>
            </a:r>
          </a:p>
          <a:p>
            <a:pPr algn="just"/>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k-SK"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247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059BF8E1-E9BF-70A7-F143-5D4B5429DBAE}"/>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475E167C-1F3D-0C46-D233-F7E5C5F556FA}"/>
              </a:ext>
            </a:extLst>
          </p:cNvPr>
          <p:cNvSpPr/>
          <p:nvPr/>
        </p:nvSpPr>
        <p:spPr>
          <a:xfrm>
            <a:off x="637468" y="347979"/>
            <a:ext cx="6079855" cy="646331"/>
          </a:xfrm>
          <a:prstGeom prst="rect">
            <a:avLst/>
          </a:prstGeom>
        </p:spPr>
        <p:txBody>
          <a:bodyPr vert="horz" wrap="square" lIns="91440" tIns="45720" rIns="91440" bIns="45720" anchor="t">
            <a:spAutoFit/>
          </a:bodyPr>
          <a:lstStyle/>
          <a:p>
            <a:r>
              <a:rPr lang="sk-SK" sz="3600" b="1" kern="1700" err="1">
                <a:ln w="0"/>
                <a:solidFill>
                  <a:schemeClr val="bg1"/>
                </a:solidFill>
                <a:latin typeface="+mj-lt"/>
                <a:ea typeface="Roboto Slab" pitchFamily="2" charset="0"/>
                <a:cs typeface="Lato Heavy" panose="020F0502020204030203" pitchFamily="34" charset="0"/>
              </a:rPr>
              <a:t>Innovation</a:t>
            </a:r>
            <a:r>
              <a:rPr lang="sk-SK" sz="3600" b="1" kern="1700">
                <a:ln w="0"/>
                <a:solidFill>
                  <a:schemeClr val="bg1"/>
                </a:solidFill>
                <a:latin typeface="+mj-lt"/>
                <a:ea typeface="Roboto Slab" pitchFamily="2" charset="0"/>
                <a:cs typeface="Lato Heavy" panose="020F0502020204030203" pitchFamily="34" charset="0"/>
              </a:rPr>
              <a:t> </a:t>
            </a:r>
            <a:r>
              <a:rPr lang="sk-SK" sz="3600" b="1" kern="1700" err="1">
                <a:ln w="0"/>
                <a:solidFill>
                  <a:schemeClr val="bg1"/>
                </a:solidFill>
                <a:latin typeface="+mj-lt"/>
                <a:ea typeface="Roboto Slab" pitchFamily="2" charset="0"/>
                <a:cs typeface="Lato Heavy" panose="020F0502020204030203" pitchFamily="34" charset="0"/>
              </a:rPr>
              <a:t>procurement</a:t>
            </a:r>
            <a:endParaRPr lang="en-US" sz="3600" b="1" kern="1700">
              <a:ln w="0"/>
              <a:solidFill>
                <a:schemeClr val="bg1"/>
              </a:solidFill>
              <a:latin typeface="+mj-lt"/>
              <a:ea typeface="Roboto Slab" pitchFamily="2" charset="0"/>
              <a:cs typeface="Lato Heavy" panose="020F0502020204030203" pitchFamily="34" charset="0"/>
            </a:endParaRPr>
          </a:p>
        </p:txBody>
      </p:sp>
      <p:sp>
        <p:nvSpPr>
          <p:cNvPr id="6" name="BlokTextu 5">
            <a:extLst>
              <a:ext uri="{FF2B5EF4-FFF2-40B4-BE49-F238E27FC236}">
                <a16:creationId xmlns:a16="http://schemas.microsoft.com/office/drawing/2014/main" id="{CDA099FC-553B-408B-80EB-6CD6D12478D6}"/>
              </a:ext>
            </a:extLst>
          </p:cNvPr>
          <p:cNvSpPr txBox="1"/>
          <p:nvPr/>
        </p:nvSpPr>
        <p:spPr>
          <a:xfrm>
            <a:off x="637468" y="1868508"/>
            <a:ext cx="10238617" cy="3444020"/>
          </a:xfrm>
          <a:prstGeom prst="rect">
            <a:avLst/>
          </a:prstGeom>
          <a:noFill/>
        </p:spPr>
        <p:txBody>
          <a:bodyPr wrap="square">
            <a:spAutoFit/>
          </a:bodyPr>
          <a:lstStyle/>
          <a:p>
            <a:pPr algn="just">
              <a:lnSpc>
                <a:spcPct val="107000"/>
              </a:lnSpc>
              <a:spcAft>
                <a:spcPts val="600"/>
              </a:spcAft>
            </a:pPr>
            <a:r>
              <a:rPr lang="en-GB" sz="2000" dirty="0">
                <a:effectLst/>
                <a:ea typeface="Calibri" panose="020F0502020204030204" pitchFamily="34" charset="0"/>
                <a:cs typeface="Open Sans" panose="020B0606030504020204" pitchFamily="34" charset="0"/>
              </a:rPr>
              <a:t>Within the public procurement context, the word innovation procurement can have different meanings, including:</a:t>
            </a:r>
            <a:endParaRPr lang="sk-SK" sz="2000" dirty="0">
              <a:effectLst/>
              <a:ea typeface="Calibri" panose="020F0502020204030204" pitchFamily="34" charset="0"/>
              <a:cs typeface="Open Sans" panose="020B0606030504020204" pitchFamily="34" charset="0"/>
            </a:endParaRPr>
          </a:p>
          <a:p>
            <a:pPr marL="342900" lvl="0" indent="-342900" algn="just">
              <a:lnSpc>
                <a:spcPct val="107000"/>
              </a:lnSpc>
              <a:spcAft>
                <a:spcPts val="600"/>
              </a:spcAft>
              <a:buClr>
                <a:srgbClr val="C34F29"/>
              </a:buClr>
              <a:buSzPts val="1000"/>
              <a:buFont typeface="Symbol" panose="05050102010706020507" pitchFamily="18" charset="2"/>
              <a:buChar char=""/>
            </a:pPr>
            <a:r>
              <a:rPr lang="en-GB" sz="2000" dirty="0">
                <a:effectLst/>
                <a:ea typeface="Calibri" panose="020F0502020204030204" pitchFamily="34" charset="0"/>
                <a:cs typeface="Open Sans" panose="020B0606030504020204" pitchFamily="34" charset="0"/>
              </a:rPr>
              <a:t>the purchase of innovation: buying cutting-edge technology in public procurement markets.</a:t>
            </a:r>
            <a:endParaRPr lang="sk-SK" sz="2000" dirty="0">
              <a:effectLst/>
              <a:ea typeface="Calibri" panose="020F0502020204030204" pitchFamily="34" charset="0"/>
              <a:cs typeface="Open Sans" panose="020B0606030504020204" pitchFamily="34" charset="0"/>
            </a:endParaRPr>
          </a:p>
          <a:p>
            <a:pPr marL="342900" lvl="0" indent="-342900" algn="just">
              <a:lnSpc>
                <a:spcPct val="107000"/>
              </a:lnSpc>
              <a:spcAft>
                <a:spcPts val="600"/>
              </a:spcAft>
              <a:buClr>
                <a:srgbClr val="C34F29"/>
              </a:buClr>
              <a:buSzPts val="1000"/>
              <a:buFont typeface="Symbol" panose="05050102010706020507" pitchFamily="18" charset="2"/>
              <a:buChar char=""/>
            </a:pPr>
            <a:r>
              <a:rPr lang="en-GB" sz="2000" dirty="0">
                <a:effectLst/>
                <a:ea typeface="Calibri" panose="020F0502020204030204" pitchFamily="34" charset="0"/>
                <a:cs typeface="Open Sans" panose="020B0606030504020204" pitchFamily="34" charset="0"/>
              </a:rPr>
              <a:t>A second meaning of ‘innovation in procurement’ is encouraging innovative suppliers in the procurement process.</a:t>
            </a:r>
            <a:endParaRPr lang="sk-SK" sz="2000" dirty="0">
              <a:effectLst/>
              <a:ea typeface="Calibri" panose="020F0502020204030204" pitchFamily="34" charset="0"/>
              <a:cs typeface="Open Sans" panose="020B0606030504020204" pitchFamily="34" charset="0"/>
            </a:endParaRPr>
          </a:p>
          <a:p>
            <a:pPr marL="342900" lvl="0" indent="-342900" algn="just">
              <a:lnSpc>
                <a:spcPct val="107000"/>
              </a:lnSpc>
              <a:spcAft>
                <a:spcPts val="600"/>
              </a:spcAft>
              <a:buClr>
                <a:srgbClr val="C34F29"/>
              </a:buClr>
              <a:buSzPts val="1000"/>
              <a:buFont typeface="Symbol" panose="05050102010706020507" pitchFamily="18" charset="2"/>
              <a:buChar char=""/>
            </a:pPr>
            <a:r>
              <a:rPr lang="en-GB" sz="2000" dirty="0">
                <a:effectLst/>
                <a:ea typeface="Calibri" panose="020F0502020204030204" pitchFamily="34" charset="0"/>
                <a:cs typeface="Open Sans" panose="020B0606030504020204" pitchFamily="34" charset="0"/>
              </a:rPr>
              <a:t>A third meaning is innovation in the procurement process itself: new methods and approaches for the procurement process</a:t>
            </a:r>
            <a:r>
              <a:rPr lang="sk-SK" sz="2000" dirty="0">
                <a:effectLst/>
                <a:ea typeface="Calibri" panose="020F0502020204030204" pitchFamily="34" charset="0"/>
                <a:cs typeface="Open Sans" panose="020B0606030504020204" pitchFamily="34" charset="0"/>
              </a:rPr>
              <a:t>*</a:t>
            </a:r>
          </a:p>
          <a:p>
            <a:endParaRPr lang="sk-SK" sz="1200" dirty="0">
              <a:effectLst/>
              <a:ea typeface="Calibri" panose="020F0502020204030204" pitchFamily="34" charset="0"/>
              <a:cs typeface="Open Sans" panose="020B0606030504020204" pitchFamily="34" charset="0"/>
            </a:endParaRPr>
          </a:p>
          <a:p>
            <a:r>
              <a:rPr lang="sk-SK" sz="1200" dirty="0">
                <a:ea typeface="Calibri" panose="020F0502020204030204" pitchFamily="34" charset="0"/>
                <a:cs typeface="Open Sans" panose="020B0606030504020204" pitchFamily="34" charset="0"/>
              </a:rPr>
              <a:t>*</a:t>
            </a:r>
            <a:r>
              <a:rPr lang="en-GB" sz="1200" dirty="0">
                <a:effectLst/>
                <a:ea typeface="Calibri" panose="020F0502020204030204" pitchFamily="34" charset="0"/>
                <a:cs typeface="Open Sans" panose="020B0606030504020204" pitchFamily="34" charset="0"/>
              </a:rPr>
              <a:t>G. M. </a:t>
            </a:r>
            <a:r>
              <a:rPr lang="en-GB" sz="1200" dirty="0" err="1">
                <a:effectLst/>
                <a:ea typeface="Calibri" panose="020F0502020204030204" pitchFamily="34" charset="0"/>
                <a:cs typeface="Open Sans" panose="020B0606030504020204" pitchFamily="34" charset="0"/>
              </a:rPr>
              <a:t>Racca</a:t>
            </a:r>
            <a:r>
              <a:rPr lang="en-GB" sz="1200" dirty="0">
                <a:effectLst/>
                <a:ea typeface="Calibri" panose="020F0502020204030204" pitchFamily="34" charset="0"/>
                <a:cs typeface="Open Sans" panose="020B0606030504020204" pitchFamily="34" charset="0"/>
              </a:rPr>
              <a:t> &amp; C. R. </a:t>
            </a:r>
            <a:r>
              <a:rPr lang="en-GB" sz="1200" dirty="0" err="1">
                <a:effectLst/>
                <a:ea typeface="Calibri" panose="020F0502020204030204" pitchFamily="34" charset="0"/>
                <a:cs typeface="Open Sans" panose="020B0606030504020204" pitchFamily="34" charset="0"/>
              </a:rPr>
              <a:t>Yukins</a:t>
            </a:r>
            <a:r>
              <a:rPr lang="en-GB" sz="1200" dirty="0">
                <a:effectLst/>
                <a:ea typeface="Calibri" panose="020F0502020204030204" pitchFamily="34" charset="0"/>
                <a:cs typeface="Open Sans" panose="020B0606030504020204" pitchFamily="34" charset="0"/>
              </a:rPr>
              <a:t>, Introduction: The Promise and Perils of Innovation in G. M. </a:t>
            </a:r>
            <a:r>
              <a:rPr lang="en-GB" sz="1200" dirty="0" err="1">
                <a:effectLst/>
                <a:ea typeface="Calibri" panose="020F0502020204030204" pitchFamily="34" charset="0"/>
                <a:cs typeface="Open Sans" panose="020B0606030504020204" pitchFamily="34" charset="0"/>
              </a:rPr>
              <a:t>Racca</a:t>
            </a:r>
            <a:r>
              <a:rPr lang="en-GB" sz="1200" dirty="0">
                <a:effectLst/>
                <a:ea typeface="Calibri" panose="020F0502020204030204" pitchFamily="34" charset="0"/>
                <a:cs typeface="Open Sans" panose="020B0606030504020204" pitchFamily="34" charset="0"/>
              </a:rPr>
              <a:t> – C. R. </a:t>
            </a:r>
            <a:r>
              <a:rPr lang="en-GB" sz="1200" dirty="0" err="1">
                <a:effectLst/>
                <a:ea typeface="Calibri" panose="020F0502020204030204" pitchFamily="34" charset="0"/>
                <a:cs typeface="Open Sans" panose="020B0606030504020204" pitchFamily="34" charset="0"/>
              </a:rPr>
              <a:t>Yukins</a:t>
            </a:r>
            <a:r>
              <a:rPr lang="en-GB" sz="1200" dirty="0">
                <a:effectLst/>
                <a:ea typeface="Calibri" panose="020F0502020204030204" pitchFamily="34" charset="0"/>
                <a:cs typeface="Open Sans" panose="020B0606030504020204" pitchFamily="34" charset="0"/>
              </a:rPr>
              <a:t>, eds., Cross-Border Procurement, in Joint Public Procurement and Innovation: Lessons Across Borders. </a:t>
            </a:r>
            <a:r>
              <a:rPr lang="en-GB" sz="1200" dirty="0" err="1">
                <a:effectLst/>
                <a:ea typeface="Calibri" panose="020F0502020204030204" pitchFamily="34" charset="0"/>
                <a:cs typeface="Open Sans" panose="020B0606030504020204" pitchFamily="34" charset="0"/>
              </a:rPr>
              <a:t>Bruylant</a:t>
            </a:r>
            <a:r>
              <a:rPr lang="en-GB" sz="1200" dirty="0">
                <a:effectLst/>
                <a:ea typeface="Calibri" panose="020F0502020204030204" pitchFamily="34" charset="0"/>
                <a:cs typeface="Open Sans" panose="020B0606030504020204" pitchFamily="34" charset="0"/>
              </a:rPr>
              <a:t>, 2019, available - https://papers.ssrn.com/sol3/papers.cfm?abstract_id=3486897 (September 28, 2020).</a:t>
            </a:r>
            <a:endParaRPr lang="sk-SK" sz="1200" dirty="0">
              <a:effectLst/>
              <a:ea typeface="Calibri" panose="020F0502020204030204" pitchFamily="34" charset="0"/>
              <a:cs typeface="Open Sans" panose="020B0606030504020204" pitchFamily="34" charset="0"/>
            </a:endParaRPr>
          </a:p>
        </p:txBody>
      </p:sp>
    </p:spTree>
    <p:extLst>
      <p:ext uri="{BB962C8B-B14F-4D97-AF65-F5344CB8AC3E}">
        <p14:creationId xmlns:p14="http://schemas.microsoft.com/office/powerpoint/2010/main" val="365274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7793992-FEA7-4151-8773-4C7AB90707D5}"/>
              </a:ext>
            </a:extLst>
          </p:cNvPr>
          <p:cNvSpPr/>
          <p:nvPr/>
        </p:nvSpPr>
        <p:spPr>
          <a:xfrm>
            <a:off x="7908966" y="2526323"/>
            <a:ext cx="4283034" cy="3428995"/>
          </a:xfrm>
          <a:prstGeom prst="rect">
            <a:avLst/>
          </a:prstGeom>
          <a:solidFill>
            <a:srgbClr val="3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Rectangle 21">
            <a:extLst>
              <a:ext uri="{FF2B5EF4-FFF2-40B4-BE49-F238E27FC236}">
                <a16:creationId xmlns:a16="http://schemas.microsoft.com/office/drawing/2014/main" id="{41CB6EE9-50D6-4A05-8BFF-79265B5417F6}"/>
              </a:ext>
            </a:extLst>
          </p:cNvPr>
          <p:cNvSpPr/>
          <p:nvPr/>
        </p:nvSpPr>
        <p:spPr>
          <a:xfrm>
            <a:off x="737118" y="1060578"/>
            <a:ext cx="4330182" cy="5797422"/>
          </a:xfrm>
          <a:prstGeom prst="rect">
            <a:avLst/>
          </a:prstGeom>
          <a:gradFill>
            <a:gsLst>
              <a:gs pos="0">
                <a:srgbClr val="36505B"/>
              </a:gs>
              <a:gs pos="100000">
                <a:srgbClr val="F79C0B"/>
              </a:gs>
              <a:gs pos="80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21" name="Straight Connector 20">
            <a:extLst>
              <a:ext uri="{FF2B5EF4-FFF2-40B4-BE49-F238E27FC236}">
                <a16:creationId xmlns:a16="http://schemas.microsoft.com/office/drawing/2014/main" id="{C6A03708-7FCE-4799-AACB-BB7E247D1EC3}"/>
              </a:ext>
            </a:extLst>
          </p:cNvPr>
          <p:cNvCxnSpPr>
            <a:cxnSpLocks/>
          </p:cNvCxnSpPr>
          <p:nvPr/>
        </p:nvCxnSpPr>
        <p:spPr>
          <a:xfrm>
            <a:off x="737118" y="671804"/>
            <a:ext cx="1089290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DBC3FC7-CDFF-4598-A080-4AFB1880096B}"/>
              </a:ext>
            </a:extLst>
          </p:cNvPr>
          <p:cNvSpPr/>
          <p:nvPr/>
        </p:nvSpPr>
        <p:spPr>
          <a:xfrm>
            <a:off x="1436314" y="2795406"/>
            <a:ext cx="3392862" cy="1754326"/>
          </a:xfrm>
          <a:prstGeom prst="rect">
            <a:avLst/>
          </a:prstGeom>
        </p:spPr>
        <p:txBody>
          <a:bodyPr vert="horz" wrap="square">
            <a:spAutoFit/>
          </a:bodyPr>
          <a:lstStyle/>
          <a:p>
            <a:r>
              <a:rPr lang="sk-SK" sz="3600" b="1" kern="1700">
                <a:ln w="0"/>
                <a:solidFill>
                  <a:schemeClr val="bg1"/>
                </a:solidFill>
                <a:latin typeface="+mj-lt"/>
                <a:ea typeface="Roboto Slab" pitchFamily="2" charset="0"/>
                <a:cs typeface="Lato Heavy" panose="020F0502020204030203" pitchFamily="34" charset="0"/>
              </a:rPr>
              <a:t>Pre-</a:t>
            </a:r>
            <a:r>
              <a:rPr lang="sk-SK" sz="3600" b="1" kern="1700" err="1">
                <a:ln w="0"/>
                <a:solidFill>
                  <a:schemeClr val="bg1"/>
                </a:solidFill>
                <a:latin typeface="+mj-lt"/>
                <a:ea typeface="Roboto Slab" pitchFamily="2" charset="0"/>
                <a:cs typeface="Lato Heavy" panose="020F0502020204030203" pitchFamily="34" charset="0"/>
              </a:rPr>
              <a:t>commercial</a:t>
            </a:r>
            <a:r>
              <a:rPr lang="sk-SK" sz="3600" b="1" kern="1700">
                <a:ln w="0"/>
                <a:solidFill>
                  <a:schemeClr val="bg1"/>
                </a:solidFill>
                <a:latin typeface="+mj-lt"/>
                <a:ea typeface="Roboto Slab" pitchFamily="2" charset="0"/>
                <a:cs typeface="Lato Heavy" panose="020F0502020204030203" pitchFamily="34" charset="0"/>
              </a:rPr>
              <a:t> </a:t>
            </a:r>
            <a:r>
              <a:rPr lang="sk-SK" sz="3600" b="1" kern="1700" err="1">
                <a:ln w="0"/>
                <a:solidFill>
                  <a:schemeClr val="bg1"/>
                </a:solidFill>
                <a:latin typeface="+mj-lt"/>
                <a:ea typeface="Roboto Slab" pitchFamily="2" charset="0"/>
                <a:cs typeface="Lato Heavy" panose="020F0502020204030203" pitchFamily="34" charset="0"/>
              </a:rPr>
              <a:t>procurement</a:t>
            </a:r>
            <a:r>
              <a:rPr lang="sk-SK" sz="3600" b="1" kern="1700">
                <a:ln w="0"/>
                <a:solidFill>
                  <a:schemeClr val="bg1"/>
                </a:solidFill>
                <a:latin typeface="+mj-lt"/>
                <a:ea typeface="Roboto Slab" pitchFamily="2" charset="0"/>
                <a:cs typeface="Lato Heavy" panose="020F0502020204030203" pitchFamily="34" charset="0"/>
              </a:rPr>
              <a:t> (PCP) </a:t>
            </a:r>
            <a:endParaRPr lang="en-US" sz="3600" b="1" kern="1700">
              <a:ln w="0"/>
              <a:solidFill>
                <a:schemeClr val="bg1"/>
              </a:solidFill>
              <a:latin typeface="+mj-lt"/>
              <a:ea typeface="Roboto Slab" pitchFamily="2" charset="0"/>
              <a:cs typeface="Lato Heavy" panose="020F0502020204030203" pitchFamily="34" charset="0"/>
            </a:endParaRPr>
          </a:p>
        </p:txBody>
      </p:sp>
      <p:sp>
        <p:nvSpPr>
          <p:cNvPr id="30" name="TextBox 29">
            <a:extLst>
              <a:ext uri="{FF2B5EF4-FFF2-40B4-BE49-F238E27FC236}">
                <a16:creationId xmlns:a16="http://schemas.microsoft.com/office/drawing/2014/main" id="{4D6B03FA-5AAA-4A37-9951-B15A85A2550B}"/>
              </a:ext>
            </a:extLst>
          </p:cNvPr>
          <p:cNvSpPr txBox="1"/>
          <p:nvPr/>
        </p:nvSpPr>
        <p:spPr>
          <a:xfrm>
            <a:off x="8391222" y="2688486"/>
            <a:ext cx="3320132" cy="2459904"/>
          </a:xfrm>
          <a:prstGeom prst="rect">
            <a:avLst/>
          </a:prstGeom>
          <a:noFill/>
        </p:spPr>
        <p:txBody>
          <a:bodyPr wrap="square">
            <a:spAutoFit/>
          </a:bodyPr>
          <a:lstStyle/>
          <a:p>
            <a:pPr>
              <a:lnSpc>
                <a:spcPct val="107000"/>
              </a:lnSpc>
              <a:spcAft>
                <a:spcPts val="600"/>
              </a:spcAft>
            </a:pPr>
            <a:r>
              <a:rPr lang="sk-SK" sz="2000">
                <a:solidFill>
                  <a:schemeClr val="bg1"/>
                </a:solidFill>
                <a:effectLst/>
                <a:ea typeface="Calibri" panose="020F0502020204030204" pitchFamily="34" charset="0"/>
                <a:cs typeface="Times New Roman" panose="02020603050405020304" pitchFamily="18" charset="0"/>
              </a:rPr>
              <a:t>PCP </a:t>
            </a:r>
            <a:r>
              <a:rPr lang="sk-SK" sz="2000" err="1">
                <a:solidFill>
                  <a:schemeClr val="bg1"/>
                </a:solidFill>
                <a:effectLst/>
                <a:ea typeface="Calibri" panose="020F0502020204030204" pitchFamily="34" charset="0"/>
                <a:cs typeface="Times New Roman" panose="02020603050405020304" pitchFamily="18" charset="0"/>
              </a:rPr>
              <a:t>is</a:t>
            </a:r>
            <a:r>
              <a:rPr lang="sk-SK" sz="2000">
                <a:solidFill>
                  <a:schemeClr val="bg1"/>
                </a:solidFill>
                <a:effectLst/>
                <a:ea typeface="Calibri" panose="020F0502020204030204" pitchFamily="34" charset="0"/>
                <a:cs typeface="Times New Roman" panose="02020603050405020304" pitchFamily="18" charset="0"/>
              </a:rPr>
              <a:t> a </a:t>
            </a:r>
            <a:r>
              <a:rPr lang="sk-SK" sz="2000" err="1">
                <a:solidFill>
                  <a:schemeClr val="bg1"/>
                </a:solidFill>
                <a:effectLst/>
                <a:ea typeface="Calibri" panose="020F0502020204030204" pitchFamily="34" charset="0"/>
                <a:cs typeface="Times New Roman" panose="02020603050405020304" pitchFamily="18" charset="0"/>
              </a:rPr>
              <a:t>specific</a:t>
            </a:r>
            <a:r>
              <a:rPr lang="sk-SK" sz="2000">
                <a:solidFill>
                  <a:schemeClr val="bg1"/>
                </a:solidFill>
                <a:effectLst/>
                <a:ea typeface="Calibri" panose="020F0502020204030204" pitchFamily="34" charset="0"/>
                <a:cs typeface="Times New Roman" panose="02020603050405020304" pitchFamily="18" charset="0"/>
              </a:rPr>
              <a:t> </a:t>
            </a:r>
            <a:r>
              <a:rPr lang="sk-SK" sz="2000" err="1">
                <a:solidFill>
                  <a:schemeClr val="bg1"/>
                </a:solidFill>
                <a:effectLst/>
                <a:ea typeface="Calibri" panose="020F0502020204030204" pitchFamily="34" charset="0"/>
                <a:cs typeface="Times New Roman" panose="02020603050405020304" pitchFamily="18" charset="0"/>
              </a:rPr>
              <a:t>approach</a:t>
            </a:r>
            <a:r>
              <a:rPr lang="sk-SK" sz="2000">
                <a:solidFill>
                  <a:schemeClr val="bg1"/>
                </a:solidFill>
                <a:effectLst/>
                <a:ea typeface="Calibri" panose="020F0502020204030204" pitchFamily="34" charset="0"/>
                <a:cs typeface="Times New Roman" panose="02020603050405020304" pitchFamily="18" charset="0"/>
              </a:rPr>
              <a:t> to </a:t>
            </a:r>
            <a:r>
              <a:rPr lang="sk-SK" sz="2000" err="1">
                <a:solidFill>
                  <a:schemeClr val="bg1"/>
                </a:solidFill>
                <a:effectLst/>
                <a:ea typeface="Calibri" panose="020F0502020204030204" pitchFamily="34" charset="0"/>
                <a:cs typeface="Times New Roman" panose="02020603050405020304" pitchFamily="18" charset="0"/>
              </a:rPr>
              <a:t>procuring</a:t>
            </a:r>
            <a:r>
              <a:rPr lang="sk-SK" sz="2000">
                <a:solidFill>
                  <a:schemeClr val="bg1"/>
                </a:solidFill>
                <a:effectLst/>
                <a:ea typeface="Calibri" panose="020F0502020204030204" pitchFamily="34" charset="0"/>
                <a:cs typeface="Times New Roman" panose="02020603050405020304" pitchFamily="18" charset="0"/>
              </a:rPr>
              <a:t> R&amp;D </a:t>
            </a:r>
            <a:r>
              <a:rPr lang="sk-SK" sz="2000" err="1">
                <a:solidFill>
                  <a:schemeClr val="bg1"/>
                </a:solidFill>
                <a:effectLst/>
                <a:ea typeface="Calibri" panose="020F0502020204030204" pitchFamily="34" charset="0"/>
                <a:cs typeface="Times New Roman" panose="02020603050405020304" pitchFamily="18" charset="0"/>
              </a:rPr>
              <a:t>services</a:t>
            </a:r>
            <a:r>
              <a:rPr lang="sk-SK" sz="2000">
                <a:solidFill>
                  <a:schemeClr val="bg1"/>
                </a:solidFill>
                <a:effectLst/>
                <a:ea typeface="Calibri" panose="020F0502020204030204" pitchFamily="34" charset="0"/>
                <a:cs typeface="Times New Roman" panose="02020603050405020304" pitchFamily="18" charset="0"/>
              </a:rPr>
              <a:t>. </a:t>
            </a:r>
          </a:p>
          <a:p>
            <a:pPr>
              <a:lnSpc>
                <a:spcPct val="107000"/>
              </a:lnSpc>
              <a:spcAft>
                <a:spcPts val="600"/>
              </a:spcAft>
            </a:pPr>
            <a:r>
              <a:rPr lang="sk-SK" sz="2000" err="1">
                <a:solidFill>
                  <a:schemeClr val="bg1"/>
                </a:solidFill>
                <a:effectLst/>
                <a:ea typeface="Calibri" panose="020F0502020204030204" pitchFamily="34" charset="0"/>
                <a:cs typeface="Times New Roman" panose="02020603050405020304" pitchFamily="18" charset="0"/>
              </a:rPr>
              <a:t>It</a:t>
            </a:r>
            <a:r>
              <a:rPr lang="sk-SK" sz="2000">
                <a:solidFill>
                  <a:schemeClr val="bg1"/>
                </a:solidFill>
                <a:effectLst/>
                <a:ea typeface="Calibri" panose="020F0502020204030204" pitchFamily="34" charset="0"/>
                <a:cs typeface="Times New Roman" panose="02020603050405020304" pitchFamily="18" charset="0"/>
              </a:rPr>
              <a:t> </a:t>
            </a:r>
            <a:r>
              <a:rPr lang="sk-SK" sz="2000" err="1">
                <a:solidFill>
                  <a:schemeClr val="bg1"/>
                </a:solidFill>
                <a:effectLst/>
                <a:ea typeface="Calibri" panose="020F0502020204030204" pitchFamily="34" charset="0"/>
                <a:cs typeface="Times New Roman" panose="02020603050405020304" pitchFamily="18" charset="0"/>
              </a:rPr>
              <a:t>involves</a:t>
            </a:r>
            <a:r>
              <a:rPr lang="sk-SK" sz="2000">
                <a:solidFill>
                  <a:schemeClr val="bg1"/>
                </a:solidFill>
                <a:effectLst/>
                <a:ea typeface="Calibri" panose="020F0502020204030204" pitchFamily="34" charset="0"/>
                <a:cs typeface="Times New Roman" panose="02020603050405020304" pitchFamily="18" charset="0"/>
              </a:rPr>
              <a:t> </a:t>
            </a:r>
            <a:r>
              <a:rPr lang="sk-SK" sz="2000" err="1">
                <a:solidFill>
                  <a:schemeClr val="bg1"/>
                </a:solidFill>
                <a:effectLst/>
                <a:ea typeface="Calibri" panose="020F0502020204030204" pitchFamily="34" charset="0"/>
                <a:cs typeface="Times New Roman" panose="02020603050405020304" pitchFamily="18" charset="0"/>
              </a:rPr>
              <a:t>competitive</a:t>
            </a:r>
            <a:r>
              <a:rPr lang="sk-SK" sz="2000">
                <a:solidFill>
                  <a:schemeClr val="bg1"/>
                </a:solidFill>
                <a:effectLst/>
                <a:ea typeface="Calibri" panose="020F0502020204030204" pitchFamily="34" charset="0"/>
                <a:cs typeface="Times New Roman" panose="02020603050405020304" pitchFamily="18" charset="0"/>
              </a:rPr>
              <a:t> </a:t>
            </a:r>
            <a:r>
              <a:rPr lang="sk-SK" sz="2000" err="1">
                <a:solidFill>
                  <a:schemeClr val="bg1"/>
                </a:solidFill>
                <a:effectLst/>
                <a:ea typeface="Calibri" panose="020F0502020204030204" pitchFamily="34" charset="0"/>
                <a:cs typeface="Times New Roman" panose="02020603050405020304" pitchFamily="18" charset="0"/>
              </a:rPr>
              <a:t>development</a:t>
            </a:r>
            <a:r>
              <a:rPr lang="sk-SK" sz="2000">
                <a:solidFill>
                  <a:schemeClr val="bg1"/>
                </a:solidFill>
                <a:effectLst/>
                <a:ea typeface="Calibri" panose="020F0502020204030204" pitchFamily="34" charset="0"/>
                <a:cs typeface="Times New Roman" panose="02020603050405020304" pitchFamily="18" charset="0"/>
              </a:rPr>
              <a:t> in </a:t>
            </a:r>
            <a:r>
              <a:rPr lang="sk-SK" sz="2000" err="1">
                <a:solidFill>
                  <a:schemeClr val="bg1"/>
                </a:solidFill>
                <a:effectLst/>
                <a:ea typeface="Calibri" panose="020F0502020204030204" pitchFamily="34" charset="0"/>
                <a:cs typeface="Times New Roman" panose="02020603050405020304" pitchFamily="18" charset="0"/>
              </a:rPr>
              <a:t>phases</a:t>
            </a:r>
            <a:r>
              <a:rPr lang="sk-SK" sz="2000">
                <a:solidFill>
                  <a:schemeClr val="bg1"/>
                </a:solidFill>
                <a:ea typeface="Calibri" panose="020F0502020204030204" pitchFamily="34" charset="0"/>
                <a:cs typeface="Times New Roman" panose="02020603050405020304" pitchFamily="18" charset="0"/>
              </a:rPr>
              <a:t> </a:t>
            </a:r>
            <a:r>
              <a:rPr lang="sk-SK" sz="2000">
                <a:solidFill>
                  <a:schemeClr val="bg1"/>
                </a:solidFill>
                <a:effectLst/>
                <a:ea typeface="Calibri" panose="020F0502020204030204" pitchFamily="34" charset="0"/>
                <a:cs typeface="Times New Roman" panose="02020603050405020304" pitchFamily="18" charset="0"/>
              </a:rPr>
              <a:t>and a </a:t>
            </a:r>
            <a:r>
              <a:rPr lang="sk-SK" sz="2000" err="1">
                <a:solidFill>
                  <a:schemeClr val="bg1"/>
                </a:solidFill>
                <a:effectLst/>
                <a:ea typeface="Calibri" panose="020F0502020204030204" pitchFamily="34" charset="0"/>
                <a:cs typeface="Times New Roman" panose="02020603050405020304" pitchFamily="18" charset="0"/>
              </a:rPr>
              <a:t>clear</a:t>
            </a:r>
            <a:r>
              <a:rPr lang="sk-SK" sz="2000">
                <a:solidFill>
                  <a:schemeClr val="bg1"/>
                </a:solidFill>
                <a:effectLst/>
                <a:ea typeface="Calibri" panose="020F0502020204030204" pitchFamily="34" charset="0"/>
                <a:cs typeface="Times New Roman" panose="02020603050405020304" pitchFamily="18" charset="0"/>
              </a:rPr>
              <a:t> </a:t>
            </a:r>
            <a:r>
              <a:rPr lang="sk-SK" sz="2000" err="1">
                <a:solidFill>
                  <a:schemeClr val="bg1"/>
                </a:solidFill>
                <a:effectLst/>
                <a:ea typeface="Calibri" panose="020F0502020204030204" pitchFamily="34" charset="0"/>
                <a:cs typeface="Times New Roman" panose="02020603050405020304" pitchFamily="18" charset="0"/>
              </a:rPr>
              <a:t>separation</a:t>
            </a:r>
            <a:r>
              <a:rPr lang="sk-SK" sz="2000">
                <a:solidFill>
                  <a:schemeClr val="bg1"/>
                </a:solidFill>
                <a:effectLst/>
                <a:ea typeface="Calibri" panose="020F0502020204030204" pitchFamily="34" charset="0"/>
                <a:cs typeface="Times New Roman" panose="02020603050405020304" pitchFamily="18" charset="0"/>
              </a:rPr>
              <a:t> </a:t>
            </a:r>
            <a:r>
              <a:rPr lang="sk-SK" sz="2000" err="1">
                <a:solidFill>
                  <a:schemeClr val="bg1"/>
                </a:solidFill>
                <a:effectLst/>
                <a:ea typeface="Calibri" panose="020F0502020204030204" pitchFamily="34" charset="0"/>
                <a:cs typeface="Times New Roman" panose="02020603050405020304" pitchFamily="18" charset="0"/>
              </a:rPr>
              <a:t>between</a:t>
            </a:r>
            <a:r>
              <a:rPr lang="sk-SK" sz="2000">
                <a:solidFill>
                  <a:schemeClr val="bg1"/>
                </a:solidFill>
                <a:effectLst/>
                <a:ea typeface="Calibri" panose="020F0502020204030204" pitchFamily="34" charset="0"/>
                <a:cs typeface="Times New Roman" panose="02020603050405020304" pitchFamily="18" charset="0"/>
              </a:rPr>
              <a:t> </a:t>
            </a:r>
            <a:r>
              <a:rPr lang="sk-SK" sz="2000" err="1">
                <a:solidFill>
                  <a:schemeClr val="bg1"/>
                </a:solidFill>
                <a:effectLst/>
                <a:ea typeface="Calibri" panose="020F0502020204030204" pitchFamily="34" charset="0"/>
                <a:cs typeface="Times New Roman" panose="02020603050405020304" pitchFamily="18" charset="0"/>
              </a:rPr>
              <a:t>the</a:t>
            </a:r>
            <a:r>
              <a:rPr lang="sk-SK" sz="2000">
                <a:solidFill>
                  <a:schemeClr val="bg1"/>
                </a:solidFill>
                <a:effectLst/>
                <a:ea typeface="Calibri" panose="020F0502020204030204" pitchFamily="34" charset="0"/>
                <a:cs typeface="Times New Roman" panose="02020603050405020304" pitchFamily="18" charset="0"/>
              </a:rPr>
              <a:t> PCP and </a:t>
            </a:r>
            <a:r>
              <a:rPr lang="sk-SK" sz="2000" err="1">
                <a:solidFill>
                  <a:schemeClr val="bg1"/>
                </a:solidFill>
                <a:effectLst/>
                <a:ea typeface="Calibri" panose="020F0502020204030204" pitchFamily="34" charset="0"/>
                <a:cs typeface="Times New Roman" panose="02020603050405020304" pitchFamily="18" charset="0"/>
              </a:rPr>
              <a:t>procurement</a:t>
            </a:r>
            <a:r>
              <a:rPr lang="sk-SK" sz="2000">
                <a:solidFill>
                  <a:schemeClr val="bg1"/>
                </a:solidFill>
                <a:effectLst/>
                <a:ea typeface="Calibri" panose="020F0502020204030204" pitchFamily="34" charset="0"/>
                <a:cs typeface="Times New Roman" panose="02020603050405020304" pitchFamily="18" charset="0"/>
              </a:rPr>
              <a:t> - </a:t>
            </a:r>
            <a:r>
              <a:rPr lang="sk-SK" sz="2000" err="1">
                <a:solidFill>
                  <a:schemeClr val="bg1"/>
                </a:solidFill>
                <a:effectLst/>
                <a:ea typeface="Calibri" panose="020F0502020204030204" pitchFamily="34" charset="0"/>
                <a:cs typeface="Times New Roman" panose="02020603050405020304" pitchFamily="18" charset="0"/>
              </a:rPr>
              <a:t>potential</a:t>
            </a:r>
            <a:r>
              <a:rPr lang="sk-SK" sz="2000">
                <a:solidFill>
                  <a:schemeClr val="bg1"/>
                </a:solidFill>
                <a:effectLst/>
                <a:ea typeface="Calibri" panose="020F0502020204030204" pitchFamily="34" charset="0"/>
                <a:cs typeface="Times New Roman" panose="02020603050405020304" pitchFamily="18" charset="0"/>
              </a:rPr>
              <a:t> </a:t>
            </a:r>
            <a:r>
              <a:rPr lang="sk-SK" sz="2000" err="1">
                <a:solidFill>
                  <a:schemeClr val="bg1"/>
                </a:solidFill>
                <a:effectLst/>
                <a:ea typeface="Calibri" panose="020F0502020204030204" pitchFamily="34" charset="0"/>
                <a:cs typeface="Times New Roman" panose="02020603050405020304" pitchFamily="18" charset="0"/>
              </a:rPr>
              <a:t>follow-up</a:t>
            </a:r>
            <a:r>
              <a:rPr lang="sk-SK" sz="2000">
                <a:solidFill>
                  <a:schemeClr val="bg1"/>
                </a:solidFill>
                <a:effectLst/>
                <a:ea typeface="Calibri" panose="020F0502020204030204" pitchFamily="34" charset="0"/>
                <a:cs typeface="Times New Roman" panose="02020603050405020304" pitchFamily="18" charset="0"/>
              </a:rPr>
              <a:t> PPI</a:t>
            </a:r>
            <a:r>
              <a:rPr lang="sk-SK" sz="2000">
                <a:solidFill>
                  <a:schemeClr val="bg1"/>
                </a:solidFill>
                <a:ea typeface="Calibri" panose="020F0502020204030204" pitchFamily="34" charset="0"/>
                <a:cs typeface="Times New Roman" panose="02020603050405020304" pitchFamily="18" charset="0"/>
              </a:rPr>
              <a:t>.</a:t>
            </a:r>
            <a:endParaRPr lang="sk-SK" sz="2400">
              <a:solidFill>
                <a:schemeClr val="bg1"/>
              </a:solidFill>
              <a:effectLst/>
              <a:ea typeface="Calibri" panose="020F0502020204030204" pitchFamily="34" charset="0"/>
              <a:cs typeface="Open Sans" panose="020B0606030504020204" pitchFamily="34" charset="0"/>
            </a:endParaRPr>
          </a:p>
        </p:txBody>
      </p:sp>
      <p:pic>
        <p:nvPicPr>
          <p:cNvPr id="4" name="Zástupný objekt pre obrázok 3">
            <a:extLst>
              <a:ext uri="{FF2B5EF4-FFF2-40B4-BE49-F238E27FC236}">
                <a16:creationId xmlns:a16="http://schemas.microsoft.com/office/drawing/2014/main" id="{84ED2EC1-1749-8870-513C-5FE02B6D115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7830" r="38863"/>
          <a:stretch/>
        </p:blipFill>
        <p:spPr>
          <a:xfrm>
            <a:off x="5067300" y="12357"/>
            <a:ext cx="2841666" cy="6858000"/>
          </a:xfrm>
        </p:spPr>
      </p:pic>
      <p:pic>
        <p:nvPicPr>
          <p:cNvPr id="2" name="Obrázok 1">
            <a:extLst>
              <a:ext uri="{FF2B5EF4-FFF2-40B4-BE49-F238E27FC236}">
                <a16:creationId xmlns:a16="http://schemas.microsoft.com/office/drawing/2014/main" id="{F5CD1C71-7D4B-B945-3774-CC96063D5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808" y="0"/>
            <a:ext cx="1195754" cy="672612"/>
          </a:xfrm>
          <a:prstGeom prst="rect">
            <a:avLst/>
          </a:prstGeom>
        </p:spPr>
      </p:pic>
    </p:spTree>
    <p:extLst>
      <p:ext uri="{BB962C8B-B14F-4D97-AF65-F5344CB8AC3E}">
        <p14:creationId xmlns:p14="http://schemas.microsoft.com/office/powerpoint/2010/main" val="186518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059BF8E1-E9BF-70A7-F143-5D4B5429DBAE}"/>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475E167C-1F3D-0C46-D233-F7E5C5F556FA}"/>
              </a:ext>
            </a:extLst>
          </p:cNvPr>
          <p:cNvSpPr/>
          <p:nvPr/>
        </p:nvSpPr>
        <p:spPr>
          <a:xfrm>
            <a:off x="637468" y="347979"/>
            <a:ext cx="9500063" cy="646331"/>
          </a:xfrm>
          <a:prstGeom prst="rect">
            <a:avLst/>
          </a:prstGeom>
        </p:spPr>
        <p:txBody>
          <a:bodyPr vert="horz" wrap="square" lIns="91440" tIns="45720" rIns="91440" bIns="45720" anchor="t">
            <a:spAutoFit/>
          </a:bodyPr>
          <a:lstStyle/>
          <a:p>
            <a:r>
              <a:rPr lang="sk-SK" sz="3600" b="1" kern="1700">
                <a:ln w="0"/>
                <a:solidFill>
                  <a:schemeClr val="bg1"/>
                </a:solidFill>
                <a:latin typeface="+mj-lt"/>
                <a:ea typeface="Roboto Slab" pitchFamily="2" charset="0"/>
                <a:cs typeface="Lato Heavy" panose="020F0502020204030203" pitchFamily="34" charset="0"/>
              </a:rPr>
              <a:t>Pre-</a:t>
            </a:r>
            <a:r>
              <a:rPr lang="sk-SK" sz="3600" b="1" kern="1700" err="1">
                <a:ln w="0"/>
                <a:solidFill>
                  <a:schemeClr val="bg1"/>
                </a:solidFill>
                <a:latin typeface="+mj-lt"/>
                <a:ea typeface="Roboto Slab" pitchFamily="2" charset="0"/>
                <a:cs typeface="Lato Heavy" panose="020F0502020204030203" pitchFamily="34" charset="0"/>
              </a:rPr>
              <a:t>commercial</a:t>
            </a:r>
            <a:r>
              <a:rPr lang="sk-SK" sz="3600" b="1" kern="1700">
                <a:ln w="0"/>
                <a:solidFill>
                  <a:schemeClr val="bg1"/>
                </a:solidFill>
                <a:latin typeface="+mj-lt"/>
                <a:ea typeface="Roboto Slab" pitchFamily="2" charset="0"/>
                <a:cs typeface="Lato Heavy" panose="020F0502020204030203" pitchFamily="34" charset="0"/>
              </a:rPr>
              <a:t> </a:t>
            </a:r>
            <a:r>
              <a:rPr lang="sk-SK" sz="3600" b="1" kern="1700" err="1">
                <a:ln w="0"/>
                <a:solidFill>
                  <a:schemeClr val="bg1"/>
                </a:solidFill>
                <a:latin typeface="+mj-lt"/>
                <a:ea typeface="Roboto Slab" pitchFamily="2" charset="0"/>
                <a:cs typeface="Lato Heavy" panose="020F0502020204030203" pitchFamily="34" charset="0"/>
              </a:rPr>
              <a:t>procurement</a:t>
            </a:r>
            <a:endParaRPr lang="en-US" sz="3600" b="1" kern="1700">
              <a:ln w="0"/>
              <a:solidFill>
                <a:schemeClr val="bg1"/>
              </a:solidFill>
              <a:latin typeface="+mj-lt"/>
              <a:ea typeface="Roboto Slab" pitchFamily="2" charset="0"/>
              <a:cs typeface="Lato Heavy" panose="020F0502020204030203" pitchFamily="34" charset="0"/>
            </a:endParaRPr>
          </a:p>
        </p:txBody>
      </p:sp>
      <p:sp>
        <p:nvSpPr>
          <p:cNvPr id="6" name="BlokTextu 5">
            <a:extLst>
              <a:ext uri="{FF2B5EF4-FFF2-40B4-BE49-F238E27FC236}">
                <a16:creationId xmlns:a16="http://schemas.microsoft.com/office/drawing/2014/main" id="{CDA099FC-553B-408B-80EB-6CD6D12478D6}"/>
              </a:ext>
            </a:extLst>
          </p:cNvPr>
          <p:cNvSpPr txBox="1"/>
          <p:nvPr/>
        </p:nvSpPr>
        <p:spPr>
          <a:xfrm>
            <a:off x="637468" y="1868508"/>
            <a:ext cx="10238617" cy="4093044"/>
          </a:xfrm>
          <a:prstGeom prst="rect">
            <a:avLst/>
          </a:prstGeom>
          <a:noFill/>
        </p:spPr>
        <p:txBody>
          <a:bodyPr wrap="square">
            <a:spAutoFit/>
          </a:bodyPr>
          <a:lstStyle/>
          <a:p>
            <a:pPr marL="342900" indent="-342900" algn="just">
              <a:lnSpc>
                <a:spcPct val="107000"/>
              </a:lnSpc>
              <a:spcAft>
                <a:spcPts val="600"/>
              </a:spcAft>
              <a:buClr>
                <a:srgbClr val="C34F29"/>
              </a:buClr>
              <a:buSzPts val="1000"/>
              <a:buFont typeface="Symbol" panose="05050102010706020507" pitchFamily="18" charset="2"/>
              <a:buChar char=""/>
            </a:pPr>
            <a:r>
              <a:rPr lang="en-GB" sz="2400" dirty="0">
                <a:effectLst/>
                <a:ea typeface="Calibri" panose="020F0502020204030204" pitchFamily="34" charset="0"/>
                <a:cs typeface="Open Sans" panose="020B0606030504020204" pitchFamily="34" charset="0"/>
              </a:rPr>
              <a:t>R&amp;D is </a:t>
            </a:r>
            <a:r>
              <a:rPr lang="en-GB" sz="2400" b="1" dirty="0">
                <a:effectLst/>
                <a:ea typeface="Calibri" panose="020F0502020204030204" pitchFamily="34" charset="0"/>
                <a:cs typeface="Open Sans" panose="020B0606030504020204" pitchFamily="34" charset="0"/>
              </a:rPr>
              <a:t>split into phases </a:t>
            </a:r>
            <a:endParaRPr lang="sk-SK" sz="2400" b="1" dirty="0">
              <a:effectLst/>
              <a:ea typeface="Calibri" panose="020F0502020204030204" pitchFamily="34" charset="0"/>
              <a:cs typeface="Open Sans" panose="020B0606030504020204" pitchFamily="34" charset="0"/>
            </a:endParaRPr>
          </a:p>
          <a:p>
            <a:pPr marL="800100" lvl="1" indent="-342900" algn="just">
              <a:lnSpc>
                <a:spcPct val="107000"/>
              </a:lnSpc>
              <a:spcAft>
                <a:spcPts val="600"/>
              </a:spcAft>
              <a:buClr>
                <a:srgbClr val="C34F29"/>
              </a:buClr>
              <a:buSzPts val="1000"/>
              <a:buFont typeface="Symbol" panose="05050102010706020507" pitchFamily="18" charset="2"/>
              <a:buChar char=""/>
            </a:pPr>
            <a:r>
              <a:rPr lang="sk-SK" sz="2400" dirty="0">
                <a:effectLst/>
                <a:ea typeface="Calibri" panose="020F0502020204030204" pitchFamily="34" charset="0"/>
                <a:cs typeface="Open Sans" panose="020B0606030504020204" pitchFamily="34" charset="0"/>
              </a:rPr>
              <a:t>1st </a:t>
            </a:r>
            <a:r>
              <a:rPr lang="sk-SK" sz="2400" dirty="0" err="1">
                <a:effectLst/>
                <a:ea typeface="Calibri" panose="020F0502020204030204" pitchFamily="34" charset="0"/>
                <a:cs typeface="Open Sans" panose="020B0606030504020204" pitchFamily="34" charset="0"/>
              </a:rPr>
              <a:t>phase</a:t>
            </a:r>
            <a:r>
              <a:rPr lang="sk-SK" sz="2400" dirty="0">
                <a:effectLst/>
                <a:ea typeface="Calibri" panose="020F0502020204030204" pitchFamily="34" charset="0"/>
                <a:cs typeface="Open Sans" panose="020B0606030504020204" pitchFamily="34" charset="0"/>
              </a:rPr>
              <a:t> - </a:t>
            </a:r>
            <a:r>
              <a:rPr lang="en-GB" sz="2400" dirty="0">
                <a:effectLst/>
                <a:ea typeface="Calibri" panose="020F0502020204030204" pitchFamily="34" charset="0"/>
                <a:cs typeface="Open Sans" panose="020B0606030504020204" pitchFamily="34" charset="0"/>
              </a:rPr>
              <a:t>solution design, </a:t>
            </a:r>
            <a:endParaRPr lang="sk-SK" sz="2400" dirty="0">
              <a:effectLst/>
              <a:ea typeface="Calibri" panose="020F0502020204030204" pitchFamily="34" charset="0"/>
              <a:cs typeface="Open Sans" panose="020B0606030504020204" pitchFamily="34" charset="0"/>
            </a:endParaRPr>
          </a:p>
          <a:p>
            <a:pPr marL="800100" lvl="1" indent="-342900" algn="just">
              <a:lnSpc>
                <a:spcPct val="107000"/>
              </a:lnSpc>
              <a:spcAft>
                <a:spcPts val="600"/>
              </a:spcAft>
              <a:buClr>
                <a:srgbClr val="C34F29"/>
              </a:buClr>
              <a:buSzPts val="1000"/>
              <a:buFont typeface="Symbol" panose="05050102010706020507" pitchFamily="18" charset="2"/>
              <a:buChar char=""/>
            </a:pPr>
            <a:r>
              <a:rPr lang="sk-SK" sz="2400" dirty="0">
                <a:effectLst/>
                <a:ea typeface="Calibri" panose="020F0502020204030204" pitchFamily="34" charset="0"/>
                <a:cs typeface="Open Sans" panose="020B0606030504020204" pitchFamily="34" charset="0"/>
              </a:rPr>
              <a:t>2nd </a:t>
            </a:r>
            <a:r>
              <a:rPr lang="sk-SK" sz="2400" dirty="0" err="1">
                <a:effectLst/>
                <a:ea typeface="Calibri" panose="020F0502020204030204" pitchFamily="34" charset="0"/>
                <a:cs typeface="Open Sans" panose="020B0606030504020204" pitchFamily="34" charset="0"/>
              </a:rPr>
              <a:t>phase</a:t>
            </a:r>
            <a:r>
              <a:rPr lang="sk-SK" sz="2400" dirty="0">
                <a:effectLst/>
                <a:ea typeface="Calibri" panose="020F0502020204030204" pitchFamily="34" charset="0"/>
                <a:cs typeface="Open Sans" panose="020B0606030504020204" pitchFamily="34" charset="0"/>
              </a:rPr>
              <a:t> - </a:t>
            </a:r>
            <a:r>
              <a:rPr lang="en-GB" sz="2400" dirty="0">
                <a:effectLst/>
                <a:ea typeface="Calibri" panose="020F0502020204030204" pitchFamily="34" charset="0"/>
                <a:cs typeface="Open Sans" panose="020B0606030504020204" pitchFamily="34" charset="0"/>
              </a:rPr>
              <a:t>prototyping, original development </a:t>
            </a:r>
            <a:endParaRPr lang="sk-SK" sz="2400" dirty="0">
              <a:effectLst/>
              <a:ea typeface="Calibri" panose="020F0502020204030204" pitchFamily="34" charset="0"/>
              <a:cs typeface="Open Sans" panose="020B0606030504020204" pitchFamily="34" charset="0"/>
            </a:endParaRPr>
          </a:p>
          <a:p>
            <a:pPr marL="800100" lvl="1" indent="-342900" algn="just">
              <a:lnSpc>
                <a:spcPct val="107000"/>
              </a:lnSpc>
              <a:spcAft>
                <a:spcPts val="600"/>
              </a:spcAft>
              <a:buClr>
                <a:srgbClr val="C34F29"/>
              </a:buClr>
              <a:buSzPts val="1000"/>
              <a:buFont typeface="Symbol" panose="05050102010706020507" pitchFamily="18" charset="2"/>
              <a:buChar char=""/>
            </a:pPr>
            <a:r>
              <a:rPr lang="sk-SK" sz="2400" dirty="0">
                <a:effectLst/>
                <a:ea typeface="Calibri" panose="020F0502020204030204" pitchFamily="34" charset="0"/>
                <a:cs typeface="Open Sans" panose="020B0606030504020204" pitchFamily="34" charset="0"/>
              </a:rPr>
              <a:t>3rd </a:t>
            </a:r>
            <a:r>
              <a:rPr lang="sk-SK" sz="2400" dirty="0" err="1">
                <a:effectLst/>
                <a:ea typeface="Calibri" panose="020F0502020204030204" pitchFamily="34" charset="0"/>
                <a:cs typeface="Open Sans" panose="020B0606030504020204" pitchFamily="34" charset="0"/>
              </a:rPr>
              <a:t>phase</a:t>
            </a:r>
            <a:r>
              <a:rPr lang="sk-SK" sz="2400" dirty="0">
                <a:effectLst/>
                <a:ea typeface="Calibri" panose="020F0502020204030204" pitchFamily="34" charset="0"/>
                <a:cs typeface="Open Sans" panose="020B0606030504020204" pitchFamily="34" charset="0"/>
              </a:rPr>
              <a:t> - </a:t>
            </a:r>
            <a:r>
              <a:rPr lang="en-GB" sz="2400" dirty="0">
                <a:effectLst/>
                <a:ea typeface="Calibri" panose="020F0502020204030204" pitchFamily="34" charset="0"/>
                <a:cs typeface="Open Sans" panose="020B0606030504020204" pitchFamily="34" charset="0"/>
              </a:rPr>
              <a:t>and validation/testing of a limited set of first products</a:t>
            </a:r>
            <a:endParaRPr lang="sk-SK" sz="2400" dirty="0">
              <a:effectLst/>
              <a:ea typeface="Calibri" panose="020F0502020204030204" pitchFamily="34" charset="0"/>
              <a:cs typeface="Open Sans" panose="020B0606030504020204" pitchFamily="34" charset="0"/>
            </a:endParaRPr>
          </a:p>
          <a:p>
            <a:pPr marL="342900" indent="-342900" algn="just">
              <a:lnSpc>
                <a:spcPct val="107000"/>
              </a:lnSpc>
              <a:spcAft>
                <a:spcPts val="600"/>
              </a:spcAft>
              <a:buClr>
                <a:srgbClr val="C34F29"/>
              </a:buClr>
              <a:buSzPts val="1000"/>
              <a:buFont typeface="Symbol" panose="05050102010706020507" pitchFamily="18" charset="2"/>
              <a:buChar char=""/>
            </a:pPr>
            <a:r>
              <a:rPr lang="en-GB" sz="2400" dirty="0">
                <a:effectLst/>
                <a:ea typeface="Calibri" panose="020F0502020204030204" pitchFamily="34" charset="0"/>
                <a:cs typeface="Open Sans" panose="020B0606030504020204" pitchFamily="34" charset="0"/>
              </a:rPr>
              <a:t>with the number of competing R&amp;D providers being reduced after each R&amp;D phase. </a:t>
            </a:r>
            <a:endParaRPr lang="sk-SK" sz="2400" dirty="0">
              <a:effectLst/>
              <a:ea typeface="Calibri" panose="020F0502020204030204" pitchFamily="34" charset="0"/>
              <a:cs typeface="Open Sans" panose="020B0606030504020204" pitchFamily="34" charset="0"/>
            </a:endParaRPr>
          </a:p>
          <a:p>
            <a:pPr marL="342900" lvl="0" indent="-342900" algn="just">
              <a:lnSpc>
                <a:spcPct val="107000"/>
              </a:lnSpc>
              <a:spcAft>
                <a:spcPts val="600"/>
              </a:spcAft>
              <a:buClr>
                <a:srgbClr val="C34F29"/>
              </a:buClr>
              <a:buSzPts val="1000"/>
              <a:buFont typeface="Symbol" panose="05050102010706020507" pitchFamily="18" charset="2"/>
              <a:buChar char=""/>
            </a:pPr>
            <a:r>
              <a:rPr lang="sk-SK" sz="2400" b="1" dirty="0" err="1">
                <a:ea typeface="Calibri" panose="020F0502020204030204" pitchFamily="34" charset="0"/>
                <a:cs typeface="Open Sans" panose="020B0606030504020204" pitchFamily="34" charset="0"/>
              </a:rPr>
              <a:t>Exempted</a:t>
            </a:r>
            <a:r>
              <a:rPr lang="sk-SK" sz="2400" b="1" dirty="0">
                <a:ea typeface="Calibri" panose="020F0502020204030204" pitchFamily="34" charset="0"/>
                <a:cs typeface="Open Sans" panose="020B0606030504020204" pitchFamily="34" charset="0"/>
              </a:rPr>
              <a:t> </a:t>
            </a:r>
            <a:r>
              <a:rPr lang="sk-SK" sz="2400" dirty="0" err="1">
                <a:ea typeface="Calibri" panose="020F0502020204030204" pitchFamily="34" charset="0"/>
                <a:cs typeface="Open Sans" panose="020B0606030504020204" pitchFamily="34" charset="0"/>
              </a:rPr>
              <a:t>from</a:t>
            </a:r>
            <a:r>
              <a:rPr lang="sk-SK" sz="2400" dirty="0">
                <a:ea typeface="Calibri" panose="020F0502020204030204" pitchFamily="34" charset="0"/>
                <a:cs typeface="Open Sans" panose="020B0606030504020204" pitchFamily="34" charset="0"/>
              </a:rPr>
              <a:t> </a:t>
            </a:r>
            <a:r>
              <a:rPr lang="sk-SK" sz="2400" dirty="0" err="1">
                <a:ea typeface="Calibri" panose="020F0502020204030204" pitchFamily="34" charset="0"/>
                <a:cs typeface="Open Sans" panose="020B0606030504020204" pitchFamily="34" charset="0"/>
              </a:rPr>
              <a:t>public</a:t>
            </a:r>
            <a:r>
              <a:rPr lang="sk-SK" sz="2400" dirty="0">
                <a:ea typeface="Calibri" panose="020F0502020204030204" pitchFamily="34" charset="0"/>
                <a:cs typeface="Open Sans" panose="020B0606030504020204" pitchFamily="34" charset="0"/>
              </a:rPr>
              <a:t> </a:t>
            </a:r>
            <a:r>
              <a:rPr lang="sk-SK" sz="2400" dirty="0" err="1">
                <a:ea typeface="Calibri" panose="020F0502020204030204" pitchFamily="34" charset="0"/>
                <a:cs typeface="Open Sans" panose="020B0606030504020204" pitchFamily="34" charset="0"/>
              </a:rPr>
              <a:t>procurement</a:t>
            </a:r>
            <a:r>
              <a:rPr lang="sk-SK" sz="2400" dirty="0">
                <a:ea typeface="Calibri" panose="020F0502020204030204" pitchFamily="34" charset="0"/>
                <a:cs typeface="Open Sans" panose="020B0606030504020204" pitchFamily="34" charset="0"/>
              </a:rPr>
              <a:t> </a:t>
            </a:r>
            <a:r>
              <a:rPr lang="sk-SK" sz="2400" dirty="0" err="1">
                <a:ea typeface="Calibri" panose="020F0502020204030204" pitchFamily="34" charset="0"/>
                <a:cs typeface="Open Sans" panose="020B0606030504020204" pitchFamily="34" charset="0"/>
              </a:rPr>
              <a:t>rules</a:t>
            </a:r>
            <a:r>
              <a:rPr lang="sk-SK" sz="2400" dirty="0">
                <a:ea typeface="Calibri" panose="020F0502020204030204" pitchFamily="34" charset="0"/>
                <a:cs typeface="Open Sans" panose="020B0606030504020204" pitchFamily="34" charset="0"/>
              </a:rPr>
              <a:t> </a:t>
            </a:r>
          </a:p>
          <a:p>
            <a:pPr marL="342900" indent="-342900" algn="just">
              <a:lnSpc>
                <a:spcPct val="107000"/>
              </a:lnSpc>
              <a:spcAft>
                <a:spcPts val="600"/>
              </a:spcAft>
              <a:buClr>
                <a:srgbClr val="C34F29"/>
              </a:buClr>
              <a:buSzPts val="1000"/>
              <a:buFont typeface="Symbol" panose="05050102010706020507" pitchFamily="18" charset="2"/>
              <a:buChar char=""/>
            </a:pPr>
            <a:r>
              <a:rPr lang="en-US" sz="2400" b="1" dirty="0"/>
              <a:t>IPR ownership rights are kept by the participating R&amp;D providers</a:t>
            </a:r>
            <a:r>
              <a:rPr lang="en-US" sz="2400" dirty="0"/>
              <a:t>, while the public procurers keep license free rights to use the developed solutions</a:t>
            </a:r>
            <a:endParaRPr lang="sk-SK" sz="2400" dirty="0">
              <a:effectLst/>
              <a:ea typeface="Calibri" panose="020F0502020204030204" pitchFamily="34" charset="0"/>
              <a:cs typeface="Open Sans" panose="020B0606030504020204" pitchFamily="34" charset="0"/>
            </a:endParaRPr>
          </a:p>
        </p:txBody>
      </p:sp>
    </p:spTree>
    <p:extLst>
      <p:ext uri="{BB962C8B-B14F-4D97-AF65-F5344CB8AC3E}">
        <p14:creationId xmlns:p14="http://schemas.microsoft.com/office/powerpoint/2010/main" val="249949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059BF8E1-E9BF-70A7-F143-5D4B5429DBAE}"/>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475E167C-1F3D-0C46-D233-F7E5C5F556FA}"/>
              </a:ext>
            </a:extLst>
          </p:cNvPr>
          <p:cNvSpPr/>
          <p:nvPr/>
        </p:nvSpPr>
        <p:spPr>
          <a:xfrm>
            <a:off x="637468" y="347979"/>
            <a:ext cx="9500063" cy="646331"/>
          </a:xfrm>
          <a:prstGeom prst="rect">
            <a:avLst/>
          </a:prstGeom>
        </p:spPr>
        <p:txBody>
          <a:bodyPr vert="horz" wrap="square" lIns="91440" tIns="45720" rIns="91440" bIns="45720" anchor="t">
            <a:spAutoFit/>
          </a:bodyPr>
          <a:lstStyle/>
          <a:p>
            <a:r>
              <a:rPr lang="sk-SK" sz="3600" b="1" kern="1700" dirty="0">
                <a:ln w="0"/>
                <a:solidFill>
                  <a:schemeClr val="bg1"/>
                </a:solidFill>
                <a:latin typeface="+mj-lt"/>
                <a:ea typeface="Roboto Slab" pitchFamily="2" charset="0"/>
                <a:cs typeface="Lato Heavy" panose="020F0502020204030203" pitchFamily="34" charset="0"/>
              </a:rPr>
              <a:t>Pre-</a:t>
            </a:r>
            <a:r>
              <a:rPr lang="sk-SK" sz="3600" b="1" kern="1700" dirty="0" err="1">
                <a:ln w="0"/>
                <a:solidFill>
                  <a:schemeClr val="bg1"/>
                </a:solidFill>
                <a:latin typeface="+mj-lt"/>
                <a:ea typeface="Roboto Slab" pitchFamily="2" charset="0"/>
                <a:cs typeface="Lato Heavy" panose="020F0502020204030203" pitchFamily="34" charset="0"/>
              </a:rPr>
              <a:t>commercial</a:t>
            </a:r>
            <a:r>
              <a:rPr lang="sk-SK" sz="3600" b="1" kern="1700" dirty="0">
                <a:ln w="0"/>
                <a:solidFill>
                  <a:schemeClr val="bg1"/>
                </a:solidFill>
                <a:latin typeface="+mj-lt"/>
                <a:ea typeface="Roboto Slab" pitchFamily="2" charset="0"/>
                <a:cs typeface="Lato Heavy" panose="020F0502020204030203" pitchFamily="34" charset="0"/>
              </a:rPr>
              <a:t> </a:t>
            </a:r>
            <a:r>
              <a:rPr lang="sk-SK" sz="3600" b="1" kern="1700" dirty="0" err="1">
                <a:ln w="0"/>
                <a:solidFill>
                  <a:schemeClr val="bg1"/>
                </a:solidFill>
                <a:latin typeface="+mj-lt"/>
                <a:ea typeface="Roboto Slab" pitchFamily="2" charset="0"/>
                <a:cs typeface="Lato Heavy" panose="020F0502020204030203" pitchFamily="34" charset="0"/>
              </a:rPr>
              <a:t>procurement</a:t>
            </a:r>
            <a:endParaRPr lang="en-US" sz="3600" b="1" kern="1700" dirty="0">
              <a:ln w="0"/>
              <a:solidFill>
                <a:schemeClr val="bg1"/>
              </a:solidFill>
              <a:latin typeface="+mj-lt"/>
              <a:ea typeface="Roboto Slab" pitchFamily="2" charset="0"/>
              <a:cs typeface="Lato Heavy" panose="020F0502020204030203" pitchFamily="34" charset="0"/>
            </a:endParaRPr>
          </a:p>
        </p:txBody>
      </p:sp>
      <p:sp>
        <p:nvSpPr>
          <p:cNvPr id="6" name="BlokTextu 5">
            <a:extLst>
              <a:ext uri="{FF2B5EF4-FFF2-40B4-BE49-F238E27FC236}">
                <a16:creationId xmlns:a16="http://schemas.microsoft.com/office/drawing/2014/main" id="{CDA099FC-553B-408B-80EB-6CD6D12478D6}"/>
              </a:ext>
            </a:extLst>
          </p:cNvPr>
          <p:cNvSpPr txBox="1"/>
          <p:nvPr/>
        </p:nvSpPr>
        <p:spPr>
          <a:xfrm>
            <a:off x="637468" y="1868508"/>
            <a:ext cx="10238617" cy="1785104"/>
          </a:xfrm>
          <a:prstGeom prst="rect">
            <a:avLst/>
          </a:prstGeom>
          <a:noFill/>
        </p:spPr>
        <p:txBody>
          <a:bodyPr wrap="square">
            <a:spAutoFit/>
          </a:bodyPr>
          <a:lstStyle/>
          <a:p>
            <a:endParaRPr lang="en-US" sz="2400" dirty="0">
              <a:solidFill>
                <a:srgbClr val="172746"/>
              </a:solidFill>
            </a:endParaRPr>
          </a:p>
          <a:p>
            <a:endParaRPr lang="en-US" sz="2400" dirty="0">
              <a:solidFill>
                <a:srgbClr val="172746"/>
              </a:solidFill>
            </a:endParaRPr>
          </a:p>
          <a:p>
            <a:endParaRPr lang="en-US" sz="2400" dirty="0">
              <a:solidFill>
                <a:srgbClr val="172746"/>
              </a:solidFill>
            </a:endParaRPr>
          </a:p>
          <a:p>
            <a:endParaRPr lang="en-US" sz="2000" dirty="0">
              <a:solidFill>
                <a:srgbClr val="172746"/>
              </a:solidFill>
            </a:endParaRPr>
          </a:p>
          <a:p>
            <a:pPr algn="just"/>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k-SK"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5" descr="A diagram of a product&#10;&#10;Description automatically generated">
            <a:extLst>
              <a:ext uri="{FF2B5EF4-FFF2-40B4-BE49-F238E27FC236}">
                <a16:creationId xmlns:a16="http://schemas.microsoft.com/office/drawing/2014/main" id="{91BADDA6-F5B1-41FA-A327-44977CEA2A65}"/>
              </a:ext>
            </a:extLst>
          </p:cNvPr>
          <p:cNvPicPr>
            <a:picLocks noChangeAspect="1"/>
          </p:cNvPicPr>
          <p:nvPr/>
        </p:nvPicPr>
        <p:blipFill>
          <a:blip r:embed="rId2"/>
          <a:stretch>
            <a:fillRect/>
          </a:stretch>
        </p:blipFill>
        <p:spPr>
          <a:xfrm>
            <a:off x="1896910" y="1281526"/>
            <a:ext cx="7889512" cy="3333317"/>
          </a:xfrm>
          <a:prstGeom prst="rect">
            <a:avLst/>
          </a:prstGeom>
        </p:spPr>
      </p:pic>
      <p:sp>
        <p:nvSpPr>
          <p:cNvPr id="9" name="BlokTextu 8">
            <a:extLst>
              <a:ext uri="{FF2B5EF4-FFF2-40B4-BE49-F238E27FC236}">
                <a16:creationId xmlns:a16="http://schemas.microsoft.com/office/drawing/2014/main" id="{4611F84E-89C4-4DA5-9C89-B663531A2138}"/>
              </a:ext>
            </a:extLst>
          </p:cNvPr>
          <p:cNvSpPr txBox="1"/>
          <p:nvPr/>
        </p:nvSpPr>
        <p:spPr>
          <a:xfrm>
            <a:off x="637467" y="4447523"/>
            <a:ext cx="10890503" cy="2465419"/>
          </a:xfrm>
          <a:prstGeom prst="rect">
            <a:avLst/>
          </a:prstGeom>
          <a:noFill/>
        </p:spPr>
        <p:txBody>
          <a:bodyPr wrap="square">
            <a:spAutoFit/>
          </a:bodyPr>
          <a:lstStyle/>
          <a:p>
            <a:pPr marL="285750" indent="-285750" algn="just" defTabSz="274320">
              <a:lnSpc>
                <a:spcPct val="150000"/>
              </a:lnSpc>
              <a:spcAft>
                <a:spcPts val="600"/>
              </a:spcAft>
              <a:buFont typeface="Arial" panose="020B0604020202020204" pitchFamily="34" charset="0"/>
              <a:buChar char="•"/>
            </a:pPr>
            <a:r>
              <a:rPr lang="en-US" sz="2000" kern="1200" dirty="0">
                <a:solidFill>
                  <a:srgbClr val="172746"/>
                </a:solidFill>
                <a:latin typeface="+mj-lt"/>
                <a:ea typeface="+mn-ea"/>
                <a:cs typeface="+mn-cs"/>
              </a:rPr>
              <a:t>Innovation procurement is a tool for addressing pressing societal challenges across various sectors: </a:t>
            </a:r>
            <a:r>
              <a:rPr lang="en-US" sz="2000" u="sng" kern="1200" dirty="0">
                <a:solidFill>
                  <a:srgbClr val="172746"/>
                </a:solidFill>
                <a:latin typeface="+mj-lt"/>
                <a:ea typeface="+mn-ea"/>
                <a:cs typeface="+mn-cs"/>
              </a:rPr>
              <a:t>Health care, climate change, energy efficiency, transport, security etc</a:t>
            </a:r>
            <a:r>
              <a:rPr lang="en-US" sz="2000" kern="1200" dirty="0">
                <a:solidFill>
                  <a:srgbClr val="172746"/>
                </a:solidFill>
                <a:latin typeface="+mj-lt"/>
                <a:ea typeface="+mn-ea"/>
                <a:cs typeface="+mn-cs"/>
              </a:rPr>
              <a:t>.</a:t>
            </a:r>
            <a:endParaRPr lang="sk-SK" sz="2000" kern="1200" dirty="0">
              <a:solidFill>
                <a:srgbClr val="172746"/>
              </a:solidFill>
              <a:latin typeface="+mj-lt"/>
              <a:ea typeface="+mn-ea"/>
              <a:cs typeface="+mn-cs"/>
            </a:endParaRPr>
          </a:p>
          <a:p>
            <a:pPr marL="285750" indent="-285750" algn="just" defTabSz="274320">
              <a:lnSpc>
                <a:spcPct val="150000"/>
              </a:lnSpc>
              <a:spcAft>
                <a:spcPts val="600"/>
              </a:spcAft>
              <a:buFont typeface="Arial" panose="020B0604020202020204" pitchFamily="34" charset="0"/>
              <a:buChar char="•"/>
            </a:pPr>
            <a:r>
              <a:rPr lang="en-US" sz="2000" u="sng" dirty="0">
                <a:solidFill>
                  <a:srgbClr val="172746"/>
                </a:solidFill>
                <a:latin typeface="+mj-lt"/>
              </a:rPr>
              <a:t>Goal: </a:t>
            </a:r>
            <a:r>
              <a:rPr lang="en-US" sz="2000" dirty="0">
                <a:solidFill>
                  <a:srgbClr val="172746"/>
                </a:solidFill>
                <a:latin typeface="+mj-lt"/>
              </a:rPr>
              <a:t>To identify and implement new solutions in sectors where current commercially available products do not meet the specific needs of the public sector.</a:t>
            </a:r>
            <a:endParaRPr lang="en-GB" sz="2000" dirty="0">
              <a:solidFill>
                <a:srgbClr val="172746"/>
              </a:solidFill>
              <a:latin typeface="+mj-lt"/>
            </a:endParaRPr>
          </a:p>
          <a:p>
            <a:pPr marL="285750" indent="-285750" algn="just" defTabSz="274320">
              <a:lnSpc>
                <a:spcPct val="150000"/>
              </a:lnSpc>
              <a:spcAft>
                <a:spcPts val="600"/>
              </a:spcAft>
              <a:buFont typeface="Arial" panose="020B0604020202020204" pitchFamily="34" charset="0"/>
              <a:buChar char="•"/>
            </a:pPr>
            <a:endParaRPr lang="en-GB" sz="1800" dirty="0">
              <a:solidFill>
                <a:srgbClr val="172746"/>
              </a:solidFill>
              <a:latin typeface="+mj-lt"/>
            </a:endParaRPr>
          </a:p>
        </p:txBody>
      </p:sp>
    </p:spTree>
    <p:extLst>
      <p:ext uri="{BB962C8B-B14F-4D97-AF65-F5344CB8AC3E}">
        <p14:creationId xmlns:p14="http://schemas.microsoft.com/office/powerpoint/2010/main" val="216287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059BF8E1-E9BF-70A7-F143-5D4B5429DBAE}"/>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475E167C-1F3D-0C46-D233-F7E5C5F556FA}"/>
              </a:ext>
            </a:extLst>
          </p:cNvPr>
          <p:cNvSpPr/>
          <p:nvPr/>
        </p:nvSpPr>
        <p:spPr>
          <a:xfrm>
            <a:off x="637468" y="347979"/>
            <a:ext cx="9500063" cy="646331"/>
          </a:xfrm>
          <a:prstGeom prst="rect">
            <a:avLst/>
          </a:prstGeom>
        </p:spPr>
        <p:txBody>
          <a:bodyPr vert="horz" wrap="square" lIns="91440" tIns="45720" rIns="91440" bIns="45720" anchor="t">
            <a:spAutoFit/>
          </a:bodyPr>
          <a:lstStyle/>
          <a:p>
            <a:r>
              <a:rPr lang="sk-SK" sz="3600" b="1" kern="1700" err="1">
                <a:ln w="0"/>
                <a:solidFill>
                  <a:schemeClr val="bg1"/>
                </a:solidFill>
                <a:latin typeface="+mj-lt"/>
                <a:ea typeface="Roboto Slab" pitchFamily="2" charset="0"/>
                <a:cs typeface="Lato Heavy" panose="020F0502020204030203" pitchFamily="34" charset="0"/>
              </a:rPr>
              <a:t>Innovation</a:t>
            </a:r>
            <a:r>
              <a:rPr lang="sk-SK" sz="3600" b="1" kern="1700">
                <a:ln w="0"/>
                <a:solidFill>
                  <a:schemeClr val="bg1"/>
                </a:solidFill>
                <a:latin typeface="+mj-lt"/>
                <a:ea typeface="Roboto Slab" pitchFamily="2" charset="0"/>
                <a:cs typeface="Lato Heavy" panose="020F0502020204030203" pitchFamily="34" charset="0"/>
              </a:rPr>
              <a:t> </a:t>
            </a:r>
            <a:r>
              <a:rPr lang="sk-SK" sz="3600" b="1" kern="1700" err="1">
                <a:ln w="0"/>
                <a:solidFill>
                  <a:schemeClr val="bg1"/>
                </a:solidFill>
                <a:latin typeface="+mj-lt"/>
                <a:ea typeface="Roboto Slab" pitchFamily="2" charset="0"/>
                <a:cs typeface="Lato Heavy" panose="020F0502020204030203" pitchFamily="34" charset="0"/>
              </a:rPr>
              <a:t>partnership</a:t>
            </a:r>
            <a:r>
              <a:rPr lang="sk-SK" sz="3600" b="1" kern="1700">
                <a:ln w="0"/>
                <a:solidFill>
                  <a:schemeClr val="bg1"/>
                </a:solidFill>
                <a:latin typeface="+mj-lt"/>
                <a:ea typeface="Roboto Slab" pitchFamily="2" charset="0"/>
                <a:cs typeface="Lato Heavy" panose="020F0502020204030203" pitchFamily="34" charset="0"/>
              </a:rPr>
              <a:t> </a:t>
            </a:r>
            <a:r>
              <a:rPr lang="sk-SK" sz="3600" b="1" kern="1700" err="1">
                <a:ln w="0"/>
                <a:solidFill>
                  <a:schemeClr val="bg1"/>
                </a:solidFill>
                <a:latin typeface="+mj-lt"/>
                <a:ea typeface="Roboto Slab" pitchFamily="2" charset="0"/>
                <a:cs typeface="Lato Heavy" panose="020F0502020204030203" pitchFamily="34" charset="0"/>
              </a:rPr>
              <a:t>vs</a:t>
            </a:r>
            <a:r>
              <a:rPr lang="sk-SK" sz="3600" b="1" kern="1700">
                <a:ln w="0"/>
                <a:solidFill>
                  <a:schemeClr val="bg1"/>
                </a:solidFill>
                <a:latin typeface="+mj-lt"/>
                <a:ea typeface="Roboto Slab" pitchFamily="2" charset="0"/>
                <a:cs typeface="Lato Heavy" panose="020F0502020204030203" pitchFamily="34" charset="0"/>
              </a:rPr>
              <a:t>. PCP (PPI)</a:t>
            </a:r>
            <a:endParaRPr lang="en-US" sz="3600" b="1" kern="1700">
              <a:ln w="0"/>
              <a:solidFill>
                <a:schemeClr val="bg1"/>
              </a:solidFill>
              <a:latin typeface="+mj-lt"/>
              <a:ea typeface="Roboto Slab" pitchFamily="2" charset="0"/>
              <a:cs typeface="Lato Heavy" panose="020F0502020204030203" pitchFamily="34" charset="0"/>
            </a:endParaRPr>
          </a:p>
        </p:txBody>
      </p:sp>
      <p:graphicFrame>
        <p:nvGraphicFramePr>
          <p:cNvPr id="2" name="Tabuľka 2">
            <a:extLst>
              <a:ext uri="{FF2B5EF4-FFF2-40B4-BE49-F238E27FC236}">
                <a16:creationId xmlns:a16="http://schemas.microsoft.com/office/drawing/2014/main" id="{B0C35CAF-BD80-48F3-8E80-DE371CD0DC22}"/>
              </a:ext>
            </a:extLst>
          </p:cNvPr>
          <p:cNvGraphicFramePr>
            <a:graphicFrameLocks noGrp="1"/>
          </p:cNvGraphicFramePr>
          <p:nvPr>
            <p:extLst>
              <p:ext uri="{D42A27DB-BD31-4B8C-83A1-F6EECF244321}">
                <p14:modId xmlns:p14="http://schemas.microsoft.com/office/powerpoint/2010/main" val="3067792029"/>
              </p:ext>
            </p:extLst>
          </p:nvPr>
        </p:nvGraphicFramePr>
        <p:xfrm>
          <a:off x="218941" y="1543914"/>
          <a:ext cx="11719773" cy="4572000"/>
        </p:xfrm>
        <a:graphic>
          <a:graphicData uri="http://schemas.openxmlformats.org/drawingml/2006/table">
            <a:tbl>
              <a:tblPr firstRow="1" bandRow="1">
                <a:tableStyleId>{21E4AEA4-8DFA-4A89-87EB-49C32662AFE0}</a:tableStyleId>
              </a:tblPr>
              <a:tblGrid>
                <a:gridCol w="2310450">
                  <a:extLst>
                    <a:ext uri="{9D8B030D-6E8A-4147-A177-3AD203B41FA5}">
                      <a16:colId xmlns:a16="http://schemas.microsoft.com/office/drawing/2014/main" val="3799194092"/>
                    </a:ext>
                  </a:extLst>
                </a:gridCol>
                <a:gridCol w="4313770">
                  <a:extLst>
                    <a:ext uri="{9D8B030D-6E8A-4147-A177-3AD203B41FA5}">
                      <a16:colId xmlns:a16="http://schemas.microsoft.com/office/drawing/2014/main" val="364987973"/>
                    </a:ext>
                  </a:extLst>
                </a:gridCol>
                <a:gridCol w="5095553">
                  <a:extLst>
                    <a:ext uri="{9D8B030D-6E8A-4147-A177-3AD203B41FA5}">
                      <a16:colId xmlns:a16="http://schemas.microsoft.com/office/drawing/2014/main" val="479135222"/>
                    </a:ext>
                  </a:extLst>
                </a:gridCol>
              </a:tblGrid>
              <a:tr h="744013">
                <a:tc>
                  <a:txBody>
                    <a:bodyPr/>
                    <a:lstStyle/>
                    <a:p>
                      <a:endParaRPr lang="sk-SK" dirty="0"/>
                    </a:p>
                  </a:txBody>
                  <a:tcPr/>
                </a:tc>
                <a:tc>
                  <a:txBody>
                    <a:bodyPr/>
                    <a:lstStyle/>
                    <a:p>
                      <a:r>
                        <a:rPr lang="sk-SK" sz="2400" err="1"/>
                        <a:t>Two</a:t>
                      </a:r>
                      <a:r>
                        <a:rPr lang="sk-SK" sz="2400"/>
                        <a:t> </a:t>
                      </a:r>
                      <a:r>
                        <a:rPr lang="sk-SK" sz="2400" err="1"/>
                        <a:t>separate</a:t>
                      </a:r>
                      <a:r>
                        <a:rPr lang="sk-SK" sz="2400"/>
                        <a:t> PCP - PPI </a:t>
                      </a:r>
                      <a:r>
                        <a:rPr lang="sk-SK" sz="2400" err="1"/>
                        <a:t>procurements</a:t>
                      </a:r>
                      <a:r>
                        <a:rPr lang="sk-SK" sz="2400"/>
                        <a:t> </a:t>
                      </a:r>
                    </a:p>
                  </a:txBody>
                  <a:tcPr/>
                </a:tc>
                <a:tc>
                  <a:txBody>
                    <a:bodyPr/>
                    <a:lstStyle/>
                    <a:p>
                      <a:r>
                        <a:rPr lang="sk-SK" sz="2400" err="1"/>
                        <a:t>Innovation</a:t>
                      </a:r>
                      <a:r>
                        <a:rPr lang="sk-SK" sz="2400"/>
                        <a:t> </a:t>
                      </a:r>
                      <a:r>
                        <a:rPr lang="sk-SK" sz="2400" err="1"/>
                        <a:t>Partnership</a:t>
                      </a:r>
                      <a:r>
                        <a:rPr lang="sk-SK" sz="2400"/>
                        <a:t> </a:t>
                      </a:r>
                      <a:r>
                        <a:rPr lang="sk-SK" sz="2400" err="1"/>
                        <a:t>procedure</a:t>
                      </a:r>
                      <a:r>
                        <a:rPr lang="sk-SK" sz="2400"/>
                        <a:t> </a:t>
                      </a:r>
                    </a:p>
                  </a:txBody>
                  <a:tcPr/>
                </a:tc>
                <a:extLst>
                  <a:ext uri="{0D108BD9-81ED-4DB2-BD59-A6C34878D82A}">
                    <a16:rowId xmlns:a16="http://schemas.microsoft.com/office/drawing/2014/main" val="3894489353"/>
                  </a:ext>
                </a:extLst>
              </a:tr>
              <a:tr h="744013">
                <a:tc>
                  <a:txBody>
                    <a:bodyPr/>
                    <a:lstStyle/>
                    <a:p>
                      <a:r>
                        <a:rPr lang="en-US" sz="2000" dirty="0"/>
                        <a:t>Can be used in which cases? </a:t>
                      </a:r>
                      <a:endParaRPr lang="sk-SK" sz="2000" dirty="0"/>
                    </a:p>
                  </a:txBody>
                  <a:tcPr/>
                </a:tc>
                <a:tc>
                  <a:txBody>
                    <a:bodyPr/>
                    <a:lstStyle/>
                    <a:p>
                      <a:pPr marL="285750" indent="-285750">
                        <a:buFont typeface="Arial" panose="020B0604020202020204" pitchFamily="34" charset="0"/>
                        <a:buChar char="•"/>
                      </a:pPr>
                      <a:r>
                        <a:rPr lang="en-US" sz="2000" dirty="0"/>
                        <a:t>where the procurer needs a solution that is </a:t>
                      </a:r>
                      <a:r>
                        <a:rPr lang="en-US" sz="2000" b="1" dirty="0"/>
                        <a:t>not so unique or specialized </a:t>
                      </a:r>
                      <a:r>
                        <a:rPr lang="en-US" sz="2000" dirty="0"/>
                        <a:t>that it has to be developed exclusively for him, but instead </a:t>
                      </a:r>
                      <a:r>
                        <a:rPr lang="en-US" sz="2000" b="1" dirty="0"/>
                        <a:t>there is a wide range of potential customers </a:t>
                      </a:r>
                      <a:r>
                        <a:rPr lang="en-US" sz="2000" dirty="0"/>
                        <a:t>for the solution beyond the procurer.</a:t>
                      </a:r>
                      <a:endParaRPr lang="sk-SK" sz="2000" dirty="0"/>
                    </a:p>
                    <a:p>
                      <a:pPr marL="285750" indent="-285750">
                        <a:buFont typeface="Arial" panose="020B0604020202020204" pitchFamily="34" charset="0"/>
                        <a:buChar char="•"/>
                      </a:pPr>
                      <a:endParaRPr lang="sk-SK" sz="2000" dirty="0"/>
                    </a:p>
                    <a:p>
                      <a:pPr marL="285750" indent="-285750">
                        <a:buFont typeface="Arial" panose="020B0604020202020204" pitchFamily="34" charset="0"/>
                        <a:buChar char="•"/>
                      </a:pPr>
                      <a:endParaRPr lang="sk-SK" sz="2000" dirty="0"/>
                    </a:p>
                    <a:p>
                      <a:pPr marL="285750" indent="-285750">
                        <a:buFont typeface="Arial" panose="020B0604020202020204" pitchFamily="34" charset="0"/>
                        <a:buChar char="•"/>
                      </a:pPr>
                      <a:r>
                        <a:rPr lang="en-US" sz="2000" dirty="0"/>
                        <a:t>Typically many providers are interested to develop solutions for wide markets</a:t>
                      </a:r>
                      <a:endParaRPr lang="sk-SK" sz="2000" dirty="0"/>
                    </a:p>
                  </a:txBody>
                  <a:tcPr/>
                </a:tc>
                <a:tc>
                  <a:txBody>
                    <a:bodyPr/>
                    <a:lstStyle/>
                    <a:p>
                      <a:pPr marL="285750" indent="-285750">
                        <a:buFont typeface="Arial" panose="020B0604020202020204" pitchFamily="34" charset="0"/>
                        <a:buChar char="•"/>
                      </a:pPr>
                      <a:r>
                        <a:rPr lang="en-US" sz="2000" dirty="0"/>
                        <a:t>when the procurer needs products or services that are </a:t>
                      </a:r>
                      <a:r>
                        <a:rPr lang="en-US" sz="2000" b="1" dirty="0"/>
                        <a:t>so unique / </a:t>
                      </a:r>
                      <a:r>
                        <a:rPr lang="en-US" sz="2000" b="1" dirty="0" err="1"/>
                        <a:t>specialised</a:t>
                      </a:r>
                      <a:r>
                        <a:rPr lang="en-US" sz="2000" b="1" dirty="0"/>
                        <a:t> </a:t>
                      </a:r>
                      <a:r>
                        <a:rPr lang="en-US" sz="2000" dirty="0"/>
                        <a:t>that the procurer is the only potential customer for the solution and there are no other potential providers on the market outside of the innovation partnership, that could be disadvantaged</a:t>
                      </a:r>
                      <a:endParaRPr lang="sk-SK" sz="2000" dirty="0"/>
                    </a:p>
                    <a:p>
                      <a:pPr marL="285750" indent="-285750">
                        <a:buFont typeface="Arial" panose="020B0604020202020204" pitchFamily="34" charset="0"/>
                        <a:buChar char="•"/>
                      </a:pPr>
                      <a:endParaRPr lang="sk-SK" sz="2000" dirty="0"/>
                    </a:p>
                    <a:p>
                      <a:pPr marL="0" indent="0">
                        <a:buFont typeface="Arial" panose="020B0604020202020204" pitchFamily="34" charset="0"/>
                        <a:buNone/>
                      </a:pPr>
                      <a:endParaRPr lang="sk-SK" sz="2000" dirty="0"/>
                    </a:p>
                    <a:p>
                      <a:pPr marL="285750" indent="-285750">
                        <a:buFont typeface="Arial" panose="020B0604020202020204" pitchFamily="34" charset="0"/>
                        <a:buChar char="•"/>
                      </a:pPr>
                      <a:r>
                        <a:rPr lang="en-US" sz="2000" dirty="0"/>
                        <a:t>When the procurer is the only customer, he has no other choice but to keep himself the IPR</a:t>
                      </a:r>
                      <a:endParaRPr lang="sk-SK" sz="2000" dirty="0"/>
                    </a:p>
                  </a:txBody>
                  <a:tcPr/>
                </a:tc>
                <a:extLst>
                  <a:ext uri="{0D108BD9-81ED-4DB2-BD59-A6C34878D82A}">
                    <a16:rowId xmlns:a16="http://schemas.microsoft.com/office/drawing/2014/main" val="840008421"/>
                  </a:ext>
                </a:extLst>
              </a:tr>
            </a:tbl>
          </a:graphicData>
        </a:graphic>
      </p:graphicFrame>
    </p:spTree>
    <p:extLst>
      <p:ext uri="{BB962C8B-B14F-4D97-AF65-F5344CB8AC3E}">
        <p14:creationId xmlns:p14="http://schemas.microsoft.com/office/powerpoint/2010/main" val="250212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059BF8E1-E9BF-70A7-F143-5D4B5429DBAE}"/>
              </a:ext>
            </a:extLst>
          </p:cNvPr>
          <p:cNvSpPr/>
          <p:nvPr/>
        </p:nvSpPr>
        <p:spPr>
          <a:xfrm rot="16200000">
            <a:off x="5424854" y="-5485621"/>
            <a:ext cx="1342292" cy="12192000"/>
          </a:xfrm>
          <a:prstGeom prst="rect">
            <a:avLst/>
          </a:prstGeom>
          <a:gradFill>
            <a:gsLst>
              <a:gs pos="0">
                <a:srgbClr val="36505B"/>
              </a:gs>
              <a:gs pos="100000">
                <a:srgbClr val="F79C0B"/>
              </a:gs>
              <a:gs pos="75000">
                <a:srgbClr val="A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22">
            <a:extLst>
              <a:ext uri="{FF2B5EF4-FFF2-40B4-BE49-F238E27FC236}">
                <a16:creationId xmlns:a16="http://schemas.microsoft.com/office/drawing/2014/main" id="{475E167C-1F3D-0C46-D233-F7E5C5F556FA}"/>
              </a:ext>
            </a:extLst>
          </p:cNvPr>
          <p:cNvSpPr/>
          <p:nvPr/>
        </p:nvSpPr>
        <p:spPr>
          <a:xfrm>
            <a:off x="637468" y="347979"/>
            <a:ext cx="9500063" cy="646331"/>
          </a:xfrm>
          <a:prstGeom prst="rect">
            <a:avLst/>
          </a:prstGeom>
        </p:spPr>
        <p:txBody>
          <a:bodyPr vert="horz" wrap="square" lIns="91440" tIns="45720" rIns="91440" bIns="45720" anchor="t">
            <a:spAutoFit/>
          </a:bodyPr>
          <a:lstStyle/>
          <a:p>
            <a:r>
              <a:rPr lang="sk-SK" sz="3600" b="1" kern="1700" dirty="0" err="1">
                <a:ln w="0"/>
                <a:solidFill>
                  <a:schemeClr val="bg1"/>
                </a:solidFill>
                <a:latin typeface="+mj-lt"/>
                <a:ea typeface="Roboto Slab" pitchFamily="2" charset="0"/>
                <a:cs typeface="Lato Heavy" panose="020F0502020204030203" pitchFamily="34" charset="0"/>
              </a:rPr>
              <a:t>Technology</a:t>
            </a:r>
            <a:r>
              <a:rPr lang="sk-SK" sz="3600" b="1" kern="1700" dirty="0">
                <a:ln w="0"/>
                <a:solidFill>
                  <a:schemeClr val="bg1"/>
                </a:solidFill>
                <a:latin typeface="+mj-lt"/>
                <a:ea typeface="Roboto Slab" pitchFamily="2" charset="0"/>
                <a:cs typeface="Lato Heavy" panose="020F0502020204030203" pitchFamily="34" charset="0"/>
              </a:rPr>
              <a:t> </a:t>
            </a:r>
            <a:r>
              <a:rPr lang="sk-SK" sz="3600" b="1" kern="1700" dirty="0" err="1">
                <a:ln w="0"/>
                <a:solidFill>
                  <a:schemeClr val="bg1"/>
                </a:solidFill>
                <a:latin typeface="+mj-lt"/>
                <a:ea typeface="Roboto Slab" pitchFamily="2" charset="0"/>
                <a:cs typeface="Lato Heavy" panose="020F0502020204030203" pitchFamily="34" charset="0"/>
              </a:rPr>
              <a:t>Readiness</a:t>
            </a:r>
            <a:r>
              <a:rPr lang="sk-SK" sz="3600" b="1" kern="1700" dirty="0">
                <a:ln w="0"/>
                <a:solidFill>
                  <a:schemeClr val="bg1"/>
                </a:solidFill>
                <a:latin typeface="+mj-lt"/>
                <a:ea typeface="Roboto Slab" pitchFamily="2" charset="0"/>
                <a:cs typeface="Lato Heavy" panose="020F0502020204030203" pitchFamily="34" charset="0"/>
              </a:rPr>
              <a:t> Level (TRL)</a:t>
            </a:r>
            <a:endParaRPr lang="en-US" sz="3600" b="1" kern="1700" dirty="0">
              <a:ln w="0"/>
              <a:solidFill>
                <a:schemeClr val="bg1"/>
              </a:solidFill>
              <a:latin typeface="+mj-lt"/>
              <a:ea typeface="Roboto Slab" pitchFamily="2" charset="0"/>
              <a:cs typeface="Lato Heavy" panose="020F0502020204030203" pitchFamily="34" charset="0"/>
            </a:endParaRPr>
          </a:p>
        </p:txBody>
      </p:sp>
      <p:pic>
        <p:nvPicPr>
          <p:cNvPr id="10" name="Afbeelding 3">
            <a:extLst>
              <a:ext uri="{FF2B5EF4-FFF2-40B4-BE49-F238E27FC236}">
                <a16:creationId xmlns:a16="http://schemas.microsoft.com/office/drawing/2014/main" id="{5E791B7B-CDCE-4438-80E7-1FFECB914A04}"/>
              </a:ext>
            </a:extLst>
          </p:cNvPr>
          <p:cNvPicPr/>
          <p:nvPr/>
        </p:nvPicPr>
        <p:blipFill rotWithShape="1">
          <a:blip r:embed="rId2">
            <a:extLst>
              <a:ext uri="{28A0092B-C50C-407E-A947-70E740481C1C}">
                <a14:useLocalDpi xmlns:a14="http://schemas.microsoft.com/office/drawing/2010/main" val="0"/>
              </a:ext>
            </a:extLst>
          </a:blip>
          <a:srcRect l="3532" t="5635" r="3415" b="4207"/>
          <a:stretch/>
        </p:blipFill>
        <p:spPr bwMode="auto">
          <a:xfrm>
            <a:off x="637468" y="1502230"/>
            <a:ext cx="9593009" cy="48279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5135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lastné 4">
      <a:majorFont>
        <a:latin typeface="Calibri Regula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37c5de-83ce-4f30-bdbd-e4f16f3b3cac">
      <Terms xmlns="http://schemas.microsoft.com/office/infopath/2007/PartnerControls"/>
    </lcf76f155ced4ddcb4097134ff3c332f>
    <TaxCatchAll xmlns="dcebbd7a-f92e-4ed3-92fe-5d6514bf6d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5AA48BAA4BBD438CD6B761E2BF624B" ma:contentTypeVersion="15" ma:contentTypeDescription="Create a new document." ma:contentTypeScope="" ma:versionID="4496b55f1a40b3b86bd53d7ab215373f">
  <xsd:schema xmlns:xsd="http://www.w3.org/2001/XMLSchema" xmlns:xs="http://www.w3.org/2001/XMLSchema" xmlns:p="http://schemas.microsoft.com/office/2006/metadata/properties" xmlns:ns2="7a37c5de-83ce-4f30-bdbd-e4f16f3b3cac" xmlns:ns3="dcebbd7a-f92e-4ed3-92fe-5d6514bf6dfe" targetNamespace="http://schemas.microsoft.com/office/2006/metadata/properties" ma:root="true" ma:fieldsID="f1da870b41910423f92a4911045c3f08" ns2:_="" ns3:_="">
    <xsd:import namespace="7a37c5de-83ce-4f30-bdbd-e4f16f3b3cac"/>
    <xsd:import namespace="dcebbd7a-f92e-4ed3-92fe-5d6514bf6d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7c5de-83ce-4f30-bdbd-e4f16f3b3c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cadcf7-3532-4bce-b349-844b7025682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ebbd7a-f92e-4ed3-92fe-5d6514bf6d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2f14095-8fc5-477e-b3bb-507a8348e717}" ma:internalName="TaxCatchAll" ma:showField="CatchAllData" ma:web="dcebbd7a-f92e-4ed3-92fe-5d6514bf6d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5CFDF-DD6C-4019-B4F4-1DA23B48D960}">
  <ds:schemaRefs>
    <ds:schemaRef ds:uri="http://schemas.microsoft.com/sharepoint/v3/contenttype/forms"/>
  </ds:schemaRefs>
</ds:datastoreItem>
</file>

<file path=customXml/itemProps2.xml><?xml version="1.0" encoding="utf-8"?>
<ds:datastoreItem xmlns:ds="http://schemas.openxmlformats.org/officeDocument/2006/customXml" ds:itemID="{D02AC0F9-E515-4327-85EF-0CFEAFD15926}">
  <ds:schemaRef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terms/"/>
    <ds:schemaRef ds:uri="http://www.w3.org/XML/1998/namespace"/>
    <ds:schemaRef ds:uri="7a37c5de-83ce-4f30-bdbd-e4f16f3b3cac"/>
    <ds:schemaRef ds:uri="dcebbd7a-f92e-4ed3-92fe-5d6514bf6df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492CDAD-9A6D-42BC-AE22-4A8F27C379AD}">
  <ds:schemaRefs>
    <ds:schemaRef ds:uri="7a37c5de-83ce-4f30-bdbd-e4f16f3b3cac"/>
    <ds:schemaRef ds:uri="dcebbd7a-f92e-4ed3-92fe-5d6514bf6d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1396</TotalTime>
  <Words>2173</Words>
  <Application>Microsoft Office PowerPoint</Application>
  <PresentationFormat>Panoramiczny</PresentationFormat>
  <Paragraphs>213</Paragraphs>
  <Slides>22</Slides>
  <Notes>3</Notes>
  <HiddenSlides>0</HiddenSlides>
  <MMClips>0</MMClips>
  <ScaleCrop>false</ScaleCrop>
  <HeadingPairs>
    <vt:vector size="6" baseType="variant">
      <vt:variant>
        <vt:lpstr>Używane czcionki</vt:lpstr>
      </vt:variant>
      <vt:variant>
        <vt:i4>15</vt:i4>
      </vt:variant>
      <vt:variant>
        <vt:lpstr>Motyw</vt:lpstr>
      </vt:variant>
      <vt:variant>
        <vt:i4>1</vt:i4>
      </vt:variant>
      <vt:variant>
        <vt:lpstr>Tytuły slajdów</vt:lpstr>
      </vt:variant>
      <vt:variant>
        <vt:i4>22</vt:i4>
      </vt:variant>
    </vt:vector>
  </HeadingPairs>
  <TitlesOfParts>
    <vt:vector size="38" baseType="lpstr">
      <vt:lpstr>Aptos</vt:lpstr>
      <vt:lpstr>Arial</vt:lpstr>
      <vt:lpstr>Calibri</vt:lpstr>
      <vt:lpstr>Calibri Regular</vt:lpstr>
      <vt:lpstr>Lato</vt:lpstr>
      <vt:lpstr>Lato Heavy</vt:lpstr>
      <vt:lpstr>Open Sans</vt:lpstr>
      <vt:lpstr>Open Sans Light</vt:lpstr>
      <vt:lpstr>Roboto Light</vt:lpstr>
      <vt:lpstr>Roboto Slab</vt:lpstr>
      <vt:lpstr>sourcesans-regular</vt:lpstr>
      <vt:lpstr>Symbol</vt:lpstr>
      <vt:lpstr>Times New Roman</vt:lpstr>
      <vt:lpstr>Trebuchet MS</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ARCHIVER Project</vt:lpstr>
      <vt:lpstr>The problem</vt:lpstr>
      <vt:lpstr>QUACO – PCP INNOVATIVE MAGNETS</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 studio</dc:creator>
  <cp:lastModifiedBy>Kazimierz Anhalt</cp:lastModifiedBy>
  <cp:revision>139</cp:revision>
  <dcterms:created xsi:type="dcterms:W3CDTF">2020-12-27T07:36:50Z</dcterms:created>
  <dcterms:modified xsi:type="dcterms:W3CDTF">2026-05-05T21:14:21Z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0x010100E35AA48BAA4BBD438CD6B761E2BF624B</vt:lpwstr>
  </property>
  <property fmtid="{D5CDD505-2E9C-101B-9397-08002B2CF9AE}" pid="3" name="MediaServiceImageTags">
    <vt:lpwstr/>
  </property>
</Properties>
</file>