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 autoCompressPictures="0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8" roundtripDataSignature="AMtx7mj2Zf3V63SoJaHIWUKX9wJDG0hHd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58"/>
  </p:normalViewPr>
  <p:slideViewPr>
    <p:cSldViewPr snapToGrid="0">
      <p:cViewPr varScale="1">
        <p:scale>
          <a:sx n="116" d="100"/>
          <a:sy n="116" d="100"/>
        </p:scale>
        <p:origin x="86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customschemas.google.com/relationships/presentationmetadata" Target="metadata"/><Relationship Id="rId3" Type="http://schemas.openxmlformats.org/officeDocument/2006/relationships/slide" Target="slides/slide2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11" Type="http://schemas.openxmlformats.org/officeDocument/2006/relationships/theme" Target="theme/theme1.xml"/><Relationship Id="rId10" Type="http://schemas.openxmlformats.org/officeDocument/2006/relationships/viewProps" Target="viewProps.xml"/><Relationship Id="rId4" Type="http://schemas.openxmlformats.org/officeDocument/2006/relationships/notesMaster" Target="notesMasters/notesMaster1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endParaRPr/>
          </a:p>
        </p:txBody>
      </p:sp>
      <p:sp>
        <p:nvSpPr>
          <p:cNvPr id="89" name="Google Shape;89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:notes"/>
          <p:cNvSpPr txBox="1">
            <a:spLocks noGrp="1"/>
          </p:cNvSpPr>
          <p:nvPr>
            <p:ph type="body" idx="1"/>
          </p:nvPr>
        </p:nvSpPr>
        <p:spPr>
          <a:xfrm>
            <a:off x="685800" y="5791200"/>
            <a:ext cx="5486400" cy="548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/>
          </a:p>
        </p:txBody>
      </p:sp>
      <p:sp>
        <p:nvSpPr>
          <p:cNvPr id="103" name="Google Shape;103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-635000" y="914400"/>
            <a:ext cx="8128000" cy="4572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iapositiva de título 0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6"/>
          <p:cNvSpPr txBox="1">
            <a:spLocks noGrp="1"/>
          </p:cNvSpPr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defRPr sz="6000"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6"/>
          <p:cNvSpPr txBox="1">
            <a:spLocks noGrp="1"/>
          </p:cNvSpPr>
          <p:nvPr>
            <p:ph type="body" idx="1"/>
          </p:nvPr>
        </p:nvSpPr>
        <p:spPr>
          <a:xfrm>
            <a:off x="1524000" y="3602037"/>
            <a:ext cx="9144000" cy="16557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t" anchorCtr="0">
            <a:normAutofit/>
          </a:bodyPr>
          <a:lstStyle>
            <a:lvl1pPr marL="457200" lvl="0" indent="-2286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2400"/>
            </a:lvl1pPr>
            <a:lvl2pPr marL="914400" lvl="1" indent="-2286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2400"/>
            </a:lvl2pPr>
            <a:lvl3pPr marL="1371600" lvl="2" indent="-2286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2400"/>
            </a:lvl3pPr>
            <a:lvl4pPr marL="1828800" lvl="3" indent="-2286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2400"/>
            </a:lvl4pPr>
            <a:lvl5pPr marL="2286000" lvl="4" indent="-2286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Calibri"/>
              <a:buNone/>
              <a:defRPr sz="2400"/>
            </a:lvl5pPr>
            <a:lvl6pPr marL="2743200" lvl="5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9" name="Google Shape;19;p6"/>
          <p:cNvSpPr txBox="1">
            <a:spLocks noGrp="1"/>
          </p:cNvSpPr>
          <p:nvPr>
            <p:ph type="sldNum" idx="1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CB_MASTER">
  <p:cSld name="SCB_MASTER">
    <p:bg>
      <p:bgPr>
        <a:solidFill>
          <a:srgbClr val="F5F7FA"/>
        </a:solidFill>
        <a:effectLst/>
      </p:bgPr>
    </p:bg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Google Shape;21;p7"/>
          <p:cNvCxnSpPr/>
          <p:nvPr/>
        </p:nvCxnSpPr>
        <p:spPr>
          <a:xfrm>
            <a:off x="0" y="6492240"/>
            <a:ext cx="12191695" cy="0"/>
          </a:xfrm>
          <a:prstGeom prst="straightConnector1">
            <a:avLst/>
          </a:prstGeom>
          <a:noFill/>
          <a:ln w="12700" cap="flat" cmpd="sng">
            <a:solidFill>
              <a:srgbClr val="C4CDD7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22" name="Google Shape;22;p7"/>
          <p:cNvSpPr txBox="1">
            <a:spLocks noGrp="1"/>
          </p:cNvSpPr>
          <p:nvPr>
            <p:ph type="title"/>
          </p:nvPr>
        </p:nvSpPr>
        <p:spPr>
          <a:xfrm>
            <a:off x="585628" y="502920"/>
            <a:ext cx="11024170" cy="9924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F5496"/>
              </a:buClr>
              <a:buSzPts val="4000"/>
              <a:buFont typeface="Play"/>
              <a:buNone/>
              <a:defRPr sz="4000" b="0" i="0" u="none" strike="noStrike" cap="none">
                <a:solidFill>
                  <a:srgbClr val="2F5496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3" name="Google Shape;23;p7"/>
          <p:cNvSpPr txBox="1">
            <a:spLocks noGrp="1"/>
          </p:cNvSpPr>
          <p:nvPr>
            <p:ph type="body" idx="1"/>
          </p:nvPr>
        </p:nvSpPr>
        <p:spPr>
          <a:xfrm>
            <a:off x="462643" y="1629185"/>
            <a:ext cx="11266715" cy="4663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1F3864"/>
              </a:buClr>
              <a:buSzPts val="3200"/>
              <a:buFont typeface="Noto Sans Symbols"/>
              <a:buChar char="⮚"/>
              <a:defRPr sz="3200" b="0" i="0" u="none" strike="noStrike" cap="none">
                <a:solidFill>
                  <a:srgbClr val="1F3864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1F3864"/>
              </a:buClr>
              <a:buSzPts val="2800"/>
              <a:buFont typeface="Noto Sans Symbols"/>
              <a:buChar char="❑"/>
              <a:defRPr sz="2800" b="0" i="0" u="none" strike="noStrike" cap="none">
                <a:solidFill>
                  <a:srgbClr val="1F3864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rgbClr val="1F3864"/>
              </a:buClr>
              <a:buSzPts val="2400"/>
              <a:buFont typeface="Courier New"/>
              <a:buChar char="o"/>
              <a:defRPr sz="2400" b="0" i="0" u="none" strike="noStrike" cap="none">
                <a:solidFill>
                  <a:srgbClr val="1F3864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68300" algn="l">
              <a:lnSpc>
                <a:spcPct val="100000"/>
              </a:lnSpc>
              <a:spcBef>
                <a:spcPts val="440"/>
              </a:spcBef>
              <a:spcAft>
                <a:spcPts val="0"/>
              </a:spcAft>
              <a:buClr>
                <a:srgbClr val="1F3864"/>
              </a:buClr>
              <a:buSzPts val="2200"/>
              <a:buFont typeface="Arial"/>
              <a:buChar char="–"/>
              <a:defRPr sz="2200" b="0" i="0" u="none" strike="noStrike" cap="none">
                <a:solidFill>
                  <a:srgbClr val="1F3864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1F3864"/>
              </a:buClr>
              <a:buSzPts val="1800"/>
              <a:buFont typeface="Arial"/>
              <a:buChar char="»"/>
              <a:defRPr sz="1800" b="0" i="0" u="none" strike="noStrike" cap="none">
                <a:solidFill>
                  <a:srgbClr val="1F3864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8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8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9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0" name="Google Shape;30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10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0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757575"/>
              </a:buClr>
              <a:buSzPts val="2400"/>
              <a:buNone/>
              <a:defRPr sz="2400">
                <a:solidFill>
                  <a:srgbClr val="757575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2000"/>
              <a:buNone/>
              <a:defRPr sz="2000">
                <a:solidFill>
                  <a:srgbClr val="757575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800"/>
              <a:buNone/>
              <a:defRPr sz="1800">
                <a:solidFill>
                  <a:srgbClr val="757575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9" name="Google Shape;39;p11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0" name="Google Shape;40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" name="Google Shape;41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12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12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6" name="Google Shape;46;p12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7" name="Google Shape;47;p12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8" name="Google Shape;48;p12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9" name="Google Shape;49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" name="Google Shape;50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1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5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5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64" name="Google Shape;64;p15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1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6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6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71" name="Google Shape;71;p16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72" name="Google Shape;72;p1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17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8" name="Google Shape;78;p1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1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8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18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4" name="Google Shape;84;p1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1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1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1" name="Google Shape;11;p5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" name="Google Shape;12;p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" name="Google Shape;13;p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Google Shape;14;p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15" name="Google Shape;15;p5" descr="et-logo2.png"/>
          <p:cNvPicPr preferRelativeResize="0"/>
          <p:nvPr/>
        </p:nvPicPr>
        <p:blipFill rotWithShape="1">
          <a:blip r:embed="rId15">
            <a:alphaModFix/>
          </a:blip>
          <a:srcRect/>
          <a:stretch/>
        </p:blipFill>
        <p:spPr>
          <a:xfrm>
            <a:off x="10504964" y="93429"/>
            <a:ext cx="1625892" cy="503011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80B860"/>
              </a:gs>
              <a:gs pos="50000">
                <a:srgbClr val="6FB242"/>
              </a:gs>
              <a:gs pos="100000">
                <a:srgbClr val="61A236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63500" dist="19050" dir="5400000" rotWithShape="0">
              <a:srgbClr val="000000">
                <a:alpha val="62745"/>
              </a:srgbClr>
            </a:outerShdw>
          </a:effectLst>
        </p:spPr>
        <p:txBody>
          <a:bodyPr spcFirstLastPara="1" wrap="square" lIns="45700" tIns="45700" rIns="45700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2" name="Google Shape;92;p1"/>
          <p:cNvSpPr txBox="1">
            <a:spLocks noGrp="1"/>
          </p:cNvSpPr>
          <p:nvPr>
            <p:ph type="title"/>
          </p:nvPr>
        </p:nvSpPr>
        <p:spPr>
          <a:xfrm>
            <a:off x="6746627" y="1783958"/>
            <a:ext cx="4645251" cy="28891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100"/>
              <a:buFont typeface="Calibri"/>
              <a:buNone/>
            </a:pPr>
            <a:r>
              <a:rPr lang="en-US" sz="5100">
                <a:solidFill>
                  <a:srgbClr val="FFFFFF"/>
                </a:solidFill>
              </a:rPr>
              <a:t>ET-PP </a:t>
            </a:r>
            <a:br>
              <a:rPr lang="en-US" sz="5100">
                <a:solidFill>
                  <a:srgbClr val="FFFFFF"/>
                </a:solidFill>
              </a:rPr>
            </a:br>
            <a:r>
              <a:rPr lang="en-US" sz="5100">
                <a:solidFill>
                  <a:srgbClr val="FFFFFF"/>
                </a:solidFill>
              </a:rPr>
              <a:t>WP4 Parallel Session</a:t>
            </a:r>
            <a:endParaRPr/>
          </a:p>
        </p:txBody>
      </p:sp>
      <p:sp>
        <p:nvSpPr>
          <p:cNvPr id="93" name="Google Shape;93;p1"/>
          <p:cNvSpPr txBox="1">
            <a:spLocks noGrp="1"/>
          </p:cNvSpPr>
          <p:nvPr>
            <p:ph type="body" idx="1"/>
          </p:nvPr>
        </p:nvSpPr>
        <p:spPr>
          <a:xfrm>
            <a:off x="7077702" y="5537117"/>
            <a:ext cx="4645251" cy="11478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None/>
            </a:pPr>
            <a:r>
              <a:rPr lang="en-US" sz="2000">
                <a:solidFill>
                  <a:srgbClr val="FFFFFF"/>
                </a:solidFill>
              </a:rPr>
              <a:t>May  2026 </a:t>
            </a:r>
            <a:endParaRPr/>
          </a:p>
        </p:txBody>
      </p:sp>
      <p:sp>
        <p:nvSpPr>
          <p:cNvPr id="94" name="Google Shape;94;p1"/>
          <p:cNvSpPr/>
          <p:nvPr/>
        </p:nvSpPr>
        <p:spPr>
          <a:xfrm flipH="1">
            <a:off x="0" y="0"/>
            <a:ext cx="6172783" cy="6858001"/>
          </a:xfrm>
          <a:custGeom>
            <a:avLst/>
            <a:gdLst/>
            <a:ahLst/>
            <a:cxnLst/>
            <a:rect l="l" t="t" r="r" b="b"/>
            <a:pathLst>
              <a:path w="21600" h="21600" extrusionOk="0">
                <a:moveTo>
                  <a:pt x="21600" y="0"/>
                </a:moveTo>
                <a:lnTo>
                  <a:pt x="242" y="0"/>
                </a:lnTo>
                <a:lnTo>
                  <a:pt x="123" y="841"/>
                </a:lnTo>
                <a:cubicBezTo>
                  <a:pt x="42" y="1562"/>
                  <a:pt x="0" y="2293"/>
                  <a:pt x="0" y="3033"/>
                </a:cubicBezTo>
                <a:cubicBezTo>
                  <a:pt x="0" y="10800"/>
                  <a:pt x="4591" y="17602"/>
                  <a:pt x="11464" y="21361"/>
                </a:cubicBezTo>
                <a:lnTo>
                  <a:pt x="11925" y="2160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txBody>
          <a:bodyPr spcFirstLastPara="1" wrap="square" lIns="45700" tIns="45700" rIns="45700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5" name="Google Shape;95;p1"/>
          <p:cNvSpPr/>
          <p:nvPr/>
        </p:nvSpPr>
        <p:spPr>
          <a:xfrm>
            <a:off x="0" y="0"/>
            <a:ext cx="6024155" cy="6858001"/>
          </a:xfrm>
          <a:custGeom>
            <a:avLst/>
            <a:gdLst/>
            <a:ahLst/>
            <a:cxnLst/>
            <a:rect l="l" t="t" r="r" b="b"/>
            <a:pathLst>
              <a:path w="21600" h="21600" extrusionOk="0">
                <a:moveTo>
                  <a:pt x="0" y="0"/>
                </a:moveTo>
                <a:lnTo>
                  <a:pt x="21348" y="0"/>
                </a:lnTo>
                <a:lnTo>
                  <a:pt x="21477" y="895"/>
                </a:lnTo>
                <a:cubicBezTo>
                  <a:pt x="21558" y="1598"/>
                  <a:pt x="21600" y="2311"/>
                  <a:pt x="21600" y="3033"/>
                </a:cubicBezTo>
                <a:cubicBezTo>
                  <a:pt x="21600" y="10972"/>
                  <a:pt x="16563" y="17877"/>
                  <a:pt x="9143" y="21418"/>
                </a:cubicBezTo>
                <a:lnTo>
                  <a:pt x="8738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45700" tIns="45700" rIns="45700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6" name="Google Shape;96;p1" descr="Imagen 13"/>
          <p:cNvPicPr preferRelativeResize="0"/>
          <p:nvPr/>
        </p:nvPicPr>
        <p:blipFill rotWithShape="1">
          <a:blip r:embed="rId3">
            <a:alphaModFix/>
          </a:blip>
          <a:srcRect l="15989" r="16112"/>
          <a:stretch/>
        </p:blipFill>
        <p:spPr>
          <a:xfrm>
            <a:off x="419381" y="770070"/>
            <a:ext cx="4047844" cy="3949650"/>
          </a:xfrm>
          <a:prstGeom prst="rect">
            <a:avLst/>
          </a:prstGeom>
          <a:noFill/>
          <a:ln>
            <a:noFill/>
          </a:ln>
        </p:spPr>
      </p:pic>
      <p:sp>
        <p:nvSpPr>
          <p:cNvPr id="97" name="Google Shape;97;p1"/>
          <p:cNvSpPr txBox="1"/>
          <p:nvPr/>
        </p:nvSpPr>
        <p:spPr>
          <a:xfrm>
            <a:off x="68223" y="15702"/>
            <a:ext cx="5912902" cy="3330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08080"/>
              </a:buClr>
              <a:buSzPts val="1800"/>
              <a:buFont typeface="Calibri"/>
              <a:buNone/>
            </a:pPr>
            <a:r>
              <a:rPr lang="en-US" sz="1800" b="1" i="0" u="none" strike="noStrike" cap="none">
                <a:solidFill>
                  <a:srgbClr val="808080"/>
                </a:solidFill>
                <a:latin typeface="Calibri"/>
                <a:ea typeface="Calibri"/>
                <a:cs typeface="Calibri"/>
                <a:sym typeface="Calibri"/>
              </a:rPr>
              <a:t>Project: 101079696 — ET-PP — HORIZON-INFRA-2021-DEV-02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8" name="Google Shape;98;p1"/>
          <p:cNvSpPr txBox="1"/>
          <p:nvPr/>
        </p:nvSpPr>
        <p:spPr>
          <a:xfrm>
            <a:off x="267587" y="5537117"/>
            <a:ext cx="2971018" cy="7013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08080"/>
              </a:buClr>
              <a:buSzPts val="1800"/>
              <a:buFont typeface="Calibri"/>
              <a:buNone/>
            </a:pPr>
            <a:r>
              <a:rPr lang="en-US" sz="1800" b="1" i="0" u="none" strike="noStrike" cap="none">
                <a:solidFill>
                  <a:srgbClr val="808080"/>
                </a:solidFill>
                <a:latin typeface="Calibri"/>
                <a:ea typeface="Calibri"/>
                <a:cs typeface="Calibri"/>
                <a:sym typeface="Calibri"/>
              </a:rPr>
              <a:t>Horizon Europe: Coordination 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808080"/>
              </a:buClr>
              <a:buSzPts val="1800"/>
              <a:buFont typeface="Calibri"/>
              <a:buNone/>
            </a:pPr>
            <a:r>
              <a:rPr lang="en-US" sz="1800" b="1" i="0" u="none" strike="noStrike" cap="none">
                <a:solidFill>
                  <a:srgbClr val="808080"/>
                </a:solidFill>
                <a:latin typeface="Calibri"/>
                <a:ea typeface="Calibri"/>
                <a:cs typeface="Calibri"/>
                <a:sym typeface="Calibri"/>
              </a:rPr>
              <a:t>and Support Actions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9" name="Google Shape;99;p1"/>
          <p:cNvSpPr txBox="1">
            <a:spLocks noGrp="1"/>
          </p:cNvSpPr>
          <p:nvPr>
            <p:ph type="sldNum" idx="1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sp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en-US"/>
              <a:t>1</a:t>
            </a:fld>
            <a:endParaRPr/>
          </a:p>
        </p:txBody>
      </p:sp>
      <p:pic>
        <p:nvPicPr>
          <p:cNvPr id="100" name="Google Shape;100;p1"/>
          <p:cNvPicPr preferRelativeResize="0"/>
          <p:nvPr/>
        </p:nvPicPr>
        <p:blipFill rotWithShape="1">
          <a:blip r:embed="rId4">
            <a:alphaModFix/>
          </a:blip>
          <a:srcRect b="10154"/>
          <a:stretch/>
        </p:blipFill>
        <p:spPr>
          <a:xfrm>
            <a:off x="7958094" y="717455"/>
            <a:ext cx="1755111" cy="1418074"/>
          </a:xfrm>
          <a:prstGeom prst="rect">
            <a:avLst/>
          </a:prstGeom>
          <a:solidFill>
            <a:schemeClr val="lt1"/>
          </a:solidFill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2"/>
          <p:cNvSpPr txBox="1">
            <a:spLocks noGrp="1"/>
          </p:cNvSpPr>
          <p:nvPr>
            <p:ph type="title"/>
          </p:nvPr>
        </p:nvSpPr>
        <p:spPr>
          <a:xfrm>
            <a:off x="585628" y="502920"/>
            <a:ext cx="11024170" cy="9924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</a:pPr>
            <a:r>
              <a:rPr lang="en-US"/>
              <a:t>ET-PP Deliverable Status and plan</a:t>
            </a:r>
            <a:endParaRPr/>
          </a:p>
        </p:txBody>
      </p:sp>
      <p:sp>
        <p:nvSpPr>
          <p:cNvPr id="106" name="Google Shape;106;p2"/>
          <p:cNvSpPr txBox="1">
            <a:spLocks noGrp="1"/>
          </p:cNvSpPr>
          <p:nvPr>
            <p:ph type="body" idx="1"/>
          </p:nvPr>
        </p:nvSpPr>
        <p:spPr>
          <a:xfrm>
            <a:off x="462643" y="1629185"/>
            <a:ext cx="11266715" cy="4663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20000"/>
          </a:bodyPr>
          <a:lstStyle/>
          <a:p>
            <a:pPr marL="457200" lvl="0" indent="-4572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SzPts val="2800"/>
              <a:buFont typeface="Wingdings" pitchFamily="2" charset="2"/>
              <a:buChar char="Ø"/>
            </a:pPr>
            <a:r>
              <a:rPr lang="en-US" dirty="0"/>
              <a:t>D4.4: 3D Geological Model</a:t>
            </a:r>
            <a:endParaRPr dirty="0"/>
          </a:p>
          <a:p>
            <a:pPr marL="0" lvl="0" indent="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SzPts val="2800"/>
              <a:buNone/>
            </a:pPr>
            <a:r>
              <a:rPr lang="en-US" dirty="0"/>
              <a:t>	“First 3D geology, hydrology, etc. model with approximated </a:t>
            </a:r>
            <a:r>
              <a:rPr lang="en-US" dirty="0" err="1"/>
              <a:t>localisations</a:t>
            </a:r>
            <a:r>
              <a:rPr lang="en-US" dirty="0"/>
              <a:t> of the ET” </a:t>
            </a:r>
          </a:p>
          <a:p>
            <a:pPr marL="0" lvl="0" indent="0">
              <a:spcBef>
                <a:spcPts val="560"/>
              </a:spcBef>
              <a:buSzPts val="2800"/>
              <a:buNone/>
            </a:pPr>
            <a:r>
              <a:rPr lang="en-US" dirty="0"/>
              <a:t>Discussion of document template and plan for document preparation</a:t>
            </a:r>
            <a:endParaRPr dirty="0"/>
          </a:p>
          <a:p>
            <a:pPr lvl="1" indent="-4572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1F3864"/>
              </a:buClr>
              <a:buSzPts val="2800"/>
              <a:buFont typeface="Wingdings" pitchFamily="2" charset="2"/>
              <a:buChar char="Ø"/>
            </a:pPr>
            <a:endParaRPr dirty="0"/>
          </a:p>
          <a:p>
            <a:pPr marL="457200" lvl="0" indent="-4572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SzPts val="3200"/>
              <a:buFont typeface="Wingdings" pitchFamily="2" charset="2"/>
              <a:buChar char="Ø"/>
            </a:pPr>
            <a:r>
              <a:rPr lang="en-US" dirty="0"/>
              <a:t>D4.3: Site Noise Impact </a:t>
            </a:r>
            <a:endParaRPr dirty="0"/>
          </a:p>
          <a:p>
            <a:pPr marL="0" lvl="0" indent="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SzPts val="3200"/>
              <a:buNone/>
            </a:pPr>
            <a:r>
              <a:rPr lang="en-US" dirty="0"/>
              <a:t>	“First preliminary quantification of all the aspects impacting the ET performance for each site” </a:t>
            </a:r>
          </a:p>
          <a:p>
            <a:pPr marL="0" indent="0">
              <a:buNone/>
            </a:pPr>
            <a:r>
              <a:rPr lang="en-US" dirty="0"/>
              <a:t>Discussion of NN RoadMap and plan for document preparation</a:t>
            </a:r>
          </a:p>
          <a:p>
            <a:pPr marL="0" lvl="0" indent="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SzPts val="3200"/>
              <a:buNone/>
            </a:pPr>
            <a:endParaRPr dirty="0"/>
          </a:p>
          <a:p>
            <a:pPr lvl="1" indent="-4572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1F3864"/>
              </a:buClr>
              <a:buSzPts val="2800"/>
              <a:buFont typeface="Wingdings" pitchFamily="2" charset="2"/>
              <a:buChar char="Ø"/>
            </a:pPr>
            <a:endParaRPr dirty="0"/>
          </a:p>
          <a:p>
            <a:pPr marL="1092200" lvl="1" indent="-4572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1F3864"/>
              </a:buClr>
              <a:buSzPts val="2800"/>
              <a:buFont typeface="Wingdings" pitchFamily="2" charset="2"/>
              <a:buChar char="Ø"/>
            </a:pPr>
            <a:endParaRPr dirty="0"/>
          </a:p>
          <a:p>
            <a:pPr marL="1092200" lvl="1" indent="-4572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1F3864"/>
              </a:buClr>
              <a:buSzPts val="2800"/>
              <a:buFont typeface="Wingdings" pitchFamily="2" charset="2"/>
              <a:buChar char="Ø"/>
            </a:pPr>
            <a:endParaRPr dirty="0"/>
          </a:p>
          <a:p>
            <a:pPr marL="1092200" lvl="1" indent="-4572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1F3864"/>
              </a:buClr>
              <a:buSzPts val="2800"/>
              <a:buFont typeface="Wingdings" pitchFamily="2" charset="2"/>
              <a:buChar char="Ø"/>
            </a:pP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90</Words>
  <Application>Microsoft Macintosh PowerPoint</Application>
  <PresentationFormat>Widescreen</PresentationFormat>
  <Paragraphs>17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Arial</vt:lpstr>
      <vt:lpstr>Calibri</vt:lpstr>
      <vt:lpstr>Courier New</vt:lpstr>
      <vt:lpstr>Noto Sans Symbols</vt:lpstr>
      <vt:lpstr>Play</vt:lpstr>
      <vt:lpstr>Wingdings</vt:lpstr>
      <vt:lpstr>Office Theme</vt:lpstr>
      <vt:lpstr>ET-PP  WP4 Parallel Session</vt:lpstr>
      <vt:lpstr>ET-PP Deliverable Status and plan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D'URSO Domenico</dc:creator>
  <cp:lastModifiedBy>D'URSO Domenico</cp:lastModifiedBy>
  <cp:revision>1</cp:revision>
  <dcterms:created xsi:type="dcterms:W3CDTF">2024-10-24T17:26:01Z</dcterms:created>
  <dcterms:modified xsi:type="dcterms:W3CDTF">2026-05-05T15:15:23Z</dcterms:modified>
</cp:coreProperties>
</file>