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g1+WVUEBYO6LtbCaNg/nReKteg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a150f042e0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3a150f042e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dc5fa33c92_2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3dc5fa33c92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b1982a434_4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db1982a434_4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b1982a434_4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3db1982a434_4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db1982a434_4_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3db1982a434_4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db1982a434_4_2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3db1982a434_4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dc5fa33c92_5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3dc5fa33c92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db1982a434_0_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3db1982a434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b1982a434_4_4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3db1982a434_4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db1982a434_4_4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3db1982a434_4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b1982a434_4_1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7" name="Google Shape;87;g3db1982a434_4_11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8" name="Google Shape;88;g3db1982a434_4_11"/>
          <p:cNvSpPr txBox="1"/>
          <p:nvPr>
            <p:ph idx="12" type="sldNum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89" name="Google Shape;89;g3db1982a434_4_11"/>
          <p:cNvSpPr txBox="1"/>
          <p:nvPr/>
        </p:nvSpPr>
        <p:spPr>
          <a:xfrm>
            <a:off x="292817" y="6117433"/>
            <a:ext cx="6678400" cy="2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ET-PP INFRA-DEV Annual Meeting 2026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I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6, 2026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I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UPF Barcelona School of Management - Barcelona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b1982a434_4_6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92" name="Google Shape;92;g3db1982a434_4_6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93" name="Google Shape;93;g3db1982a434_4_6"/>
          <p:cNvSpPr txBox="1"/>
          <p:nvPr>
            <p:ph idx="12" type="sldNum"/>
          </p:nvPr>
        </p:nvSpPr>
        <p:spPr>
          <a:xfrm>
            <a:off x="415536" y="6183433"/>
            <a:ext cx="52284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94" name="Google Shape;94;g3db1982a434_4_6" title="Astronomy_Sustainability.png"/>
          <p:cNvPicPr preferRelativeResize="0"/>
          <p:nvPr/>
        </p:nvPicPr>
        <p:blipFill rotWithShape="1">
          <a:blip r:embed="rId2">
            <a:alphaModFix amt="43000"/>
          </a:blip>
          <a:srcRect b="0" l="0" r="0" t="0"/>
          <a:stretch/>
        </p:blipFill>
        <p:spPr>
          <a:xfrm>
            <a:off x="-78152" y="-128267"/>
            <a:ext cx="12348301" cy="694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b1982a434_4_16"/>
          <p:cNvSpPr txBox="1"/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g3db1982a434_4_16"/>
          <p:cNvSpPr txBox="1"/>
          <p:nvPr>
            <p:ph idx="12" type="sldNum"/>
          </p:nvPr>
        </p:nvSpPr>
        <p:spPr>
          <a:xfrm>
            <a:off x="415536" y="6183433"/>
            <a:ext cx="52284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db1982a434_4_19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0" name="Google Shape;100;g3db1982a434_4_19"/>
          <p:cNvSpPr txBox="1"/>
          <p:nvPr>
            <p:ph idx="1" type="body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1" name="Google Shape;101;g3db1982a434_4_19"/>
          <p:cNvSpPr txBox="1"/>
          <p:nvPr>
            <p:ph idx="2" type="body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2" name="Google Shape;102;g3db1982a434_4_19"/>
          <p:cNvSpPr txBox="1"/>
          <p:nvPr>
            <p:ph idx="12" type="sldNum"/>
          </p:nvPr>
        </p:nvSpPr>
        <p:spPr>
          <a:xfrm>
            <a:off x="415536" y="6183433"/>
            <a:ext cx="52284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b1982a434_4_2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5" name="Google Shape;105;g3db1982a434_4_24"/>
          <p:cNvSpPr txBox="1"/>
          <p:nvPr>
            <p:ph idx="12" type="sldNum"/>
          </p:nvPr>
        </p:nvSpPr>
        <p:spPr>
          <a:xfrm>
            <a:off x="415536" y="6183433"/>
            <a:ext cx="52284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b1982a434_4_27"/>
          <p:cNvSpPr txBox="1"/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08" name="Google Shape;108;g3db1982a434_4_27"/>
          <p:cNvSpPr txBox="1"/>
          <p:nvPr>
            <p:ph idx="1" type="body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9" name="Google Shape;109;g3db1982a434_4_27"/>
          <p:cNvSpPr txBox="1"/>
          <p:nvPr>
            <p:ph idx="12" type="sldNum"/>
          </p:nvPr>
        </p:nvSpPr>
        <p:spPr>
          <a:xfrm>
            <a:off x="415536" y="6183433"/>
            <a:ext cx="52284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db1982a434_4_31"/>
          <p:cNvSpPr txBox="1"/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2" name="Google Shape;112;g3db1982a434_4_31"/>
          <p:cNvSpPr txBox="1"/>
          <p:nvPr>
            <p:ph idx="12" type="sldNum"/>
          </p:nvPr>
        </p:nvSpPr>
        <p:spPr>
          <a:xfrm>
            <a:off x="415536" y="6183433"/>
            <a:ext cx="52284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b1982a434_4_3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3db1982a434_4_34"/>
          <p:cNvSpPr txBox="1"/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16" name="Google Shape;116;g3db1982a434_4_34"/>
          <p:cNvSpPr txBox="1"/>
          <p:nvPr>
            <p:ph idx="1" type="subTitle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7" name="Google Shape;117;g3db1982a434_4_34"/>
          <p:cNvSpPr txBox="1"/>
          <p:nvPr>
            <p:ph idx="2" type="body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8" name="Google Shape;118;g3db1982a434_4_34"/>
          <p:cNvSpPr txBox="1"/>
          <p:nvPr>
            <p:ph idx="12" type="sldNum"/>
          </p:nvPr>
        </p:nvSpPr>
        <p:spPr>
          <a:xfrm>
            <a:off x="415536" y="6183433"/>
            <a:ext cx="52284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db1982a434_4_40"/>
          <p:cNvSpPr txBox="1"/>
          <p:nvPr>
            <p:ph idx="1" type="body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21" name="Google Shape;121;g3db1982a434_4_40"/>
          <p:cNvSpPr txBox="1"/>
          <p:nvPr>
            <p:ph idx="12" type="sldNum"/>
          </p:nvPr>
        </p:nvSpPr>
        <p:spPr>
          <a:xfrm>
            <a:off x="415536" y="6183433"/>
            <a:ext cx="52284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db1982a434_4_43"/>
          <p:cNvSpPr txBox="1"/>
          <p:nvPr>
            <p:ph hasCustomPrompt="1"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4" name="Google Shape;124;g3db1982a434_4_43"/>
          <p:cNvSpPr txBox="1"/>
          <p:nvPr>
            <p:ph idx="1" type="body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5" name="Google Shape;125;g3db1982a434_4_43"/>
          <p:cNvSpPr txBox="1"/>
          <p:nvPr>
            <p:ph idx="12" type="sldNum"/>
          </p:nvPr>
        </p:nvSpPr>
        <p:spPr>
          <a:xfrm>
            <a:off x="415536" y="6183433"/>
            <a:ext cx="52284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db1982a434_4_47"/>
          <p:cNvSpPr txBox="1"/>
          <p:nvPr>
            <p:ph idx="12" type="sldNum"/>
          </p:nvPr>
        </p:nvSpPr>
        <p:spPr>
          <a:xfrm>
            <a:off x="415536" y="6183433"/>
            <a:ext cx="52284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b1982a434_4_0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3db1982a434_4_0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" name="Google Shape;83;g3db1982a434_4_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52167" y="149100"/>
            <a:ext cx="1418067" cy="39573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3db1982a434_4_0"/>
          <p:cNvSpPr txBox="1"/>
          <p:nvPr>
            <p:ph idx="12" type="sldNum"/>
          </p:nvPr>
        </p:nvSpPr>
        <p:spPr>
          <a:xfrm>
            <a:off x="11499811" y="64208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jpg"/><Relationship Id="rId10" Type="http://schemas.openxmlformats.org/officeDocument/2006/relationships/image" Target="../media/image3.jpg"/><Relationship Id="rId13" Type="http://schemas.openxmlformats.org/officeDocument/2006/relationships/image" Target="../media/image4.png"/><Relationship Id="rId1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5.png"/><Relationship Id="rId15" Type="http://schemas.openxmlformats.org/officeDocument/2006/relationships/image" Target="../media/image8.png"/><Relationship Id="rId14" Type="http://schemas.openxmlformats.org/officeDocument/2006/relationships/image" Target="../media/image2.png"/><Relationship Id="rId17" Type="http://schemas.openxmlformats.org/officeDocument/2006/relationships/image" Target="../media/image14.png"/><Relationship Id="rId16" Type="http://schemas.openxmlformats.org/officeDocument/2006/relationships/image" Target="../media/image7.png"/><Relationship Id="rId5" Type="http://schemas.openxmlformats.org/officeDocument/2006/relationships/image" Target="../media/image30.png"/><Relationship Id="rId6" Type="http://schemas.openxmlformats.org/officeDocument/2006/relationships/image" Target="../media/image6.png"/><Relationship Id="rId18" Type="http://schemas.openxmlformats.org/officeDocument/2006/relationships/image" Target="../media/image18.png"/><Relationship Id="rId7" Type="http://schemas.openxmlformats.org/officeDocument/2006/relationships/image" Target="../media/image11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Relationship Id="rId6" Type="http://schemas.openxmlformats.org/officeDocument/2006/relationships/image" Target="../media/image12.png"/><Relationship Id="rId7" Type="http://schemas.openxmlformats.org/officeDocument/2006/relationships/hyperlink" Target="https://eur-lex.europa.eu/eli/reg/2021/695/oj" TargetMode="External"/><Relationship Id="rId8" Type="http://schemas.openxmlformats.org/officeDocument/2006/relationships/hyperlink" Target="https://www.esfri.eu/sites/default/files/ESFRI_Roadmap2026_Public%20Guide_approved_FINAL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43.png"/><Relationship Id="rId9" Type="http://schemas.openxmlformats.org/officeDocument/2006/relationships/image" Target="../media/image41.jp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28.png"/><Relationship Id="rId8" Type="http://schemas.openxmlformats.org/officeDocument/2006/relationships/image" Target="../media/image3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3.jpg"/><Relationship Id="rId6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jpg"/><Relationship Id="rId4" Type="http://schemas.openxmlformats.org/officeDocument/2006/relationships/image" Target="../media/image37.jpg"/><Relationship Id="rId5" Type="http://schemas.openxmlformats.org/officeDocument/2006/relationships/image" Target="../media/image47.jpg"/><Relationship Id="rId6" Type="http://schemas.openxmlformats.org/officeDocument/2006/relationships/image" Target="../media/image2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8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6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3a150f042e0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02" y="27709"/>
            <a:ext cx="34671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3a150f042e0_0_1"/>
          <p:cNvSpPr txBox="1"/>
          <p:nvPr/>
        </p:nvSpPr>
        <p:spPr>
          <a:xfrm>
            <a:off x="3575800" y="429950"/>
            <a:ext cx="6040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EUROPEAN RESEARCH EXECUTIVE AGENCY (REA)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 C – Future society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C4</a:t>
            </a:r>
            <a:r>
              <a:rPr b="0" i="0" lang="en-I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Reforming European R&amp;I and Research Infrastructure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g3a150f042e0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2175" y="0"/>
            <a:ext cx="86991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a150f042e0_0_1"/>
          <p:cNvSpPr txBox="1"/>
          <p:nvPr/>
        </p:nvSpPr>
        <p:spPr>
          <a:xfrm>
            <a:off x="566875" y="2460788"/>
            <a:ext cx="5951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ET–PP INFRA-DEV ANNUAL MEETING 2026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3a150f042e0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07000" y="99277"/>
            <a:ext cx="1293991" cy="13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a150f042e0_0_1"/>
          <p:cNvSpPr txBox="1"/>
          <p:nvPr/>
        </p:nvSpPr>
        <p:spPr>
          <a:xfrm>
            <a:off x="256225" y="6276300"/>
            <a:ext cx="4002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IN" sz="1200" u="none" cap="none" strike="noStrike">
                <a:solidFill>
                  <a:srgbClr val="24425A"/>
                </a:solidFill>
                <a:latin typeface="Arial"/>
                <a:ea typeface="Arial"/>
                <a:cs typeface="Arial"/>
                <a:sym typeface="Arial"/>
              </a:rPr>
              <a:t>May 5 – 7, 2026</a:t>
            </a:r>
            <a:endParaRPr b="1" i="0" sz="1200" u="none" cap="none" strike="noStrike">
              <a:solidFill>
                <a:srgbClr val="2442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IN" sz="1200" u="none" cap="none" strike="noStrike">
                <a:solidFill>
                  <a:srgbClr val="24425A"/>
                </a:solidFill>
                <a:latin typeface="Arial"/>
                <a:ea typeface="Arial"/>
                <a:cs typeface="Arial"/>
                <a:sym typeface="Arial"/>
              </a:rPr>
              <a:t>UPF Barcelona School of Management - Barcelona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3a150f042e0_0_1"/>
          <p:cNvSpPr txBox="1"/>
          <p:nvPr/>
        </p:nvSpPr>
        <p:spPr>
          <a:xfrm>
            <a:off x="6302150" y="4033000"/>
            <a:ext cx="5649900" cy="28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IN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ET–PP WP9</a:t>
            </a:r>
            <a:endParaRPr b="1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IN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Sustainable Development Implementation Strategy</a:t>
            </a:r>
            <a:r>
              <a:rPr b="1" i="0" lang="en-IN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IN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 Environmental Impact, ET CO2 Footprint</a:t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IN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(D9.1, D9.2, D9.3)</a:t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I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Maria Marsella (INFN), Disha Sawant (EGO)</a:t>
            </a:r>
            <a:endParaRPr b="1" i="1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a150f042e0_0_1"/>
          <p:cNvSpPr txBox="1"/>
          <p:nvPr/>
        </p:nvSpPr>
        <p:spPr>
          <a:xfrm>
            <a:off x="3602175" y="1593275"/>
            <a:ext cx="44196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 AGREEMENT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101079696 – ET-PP - HORIZON - INFRA - 2021 - DEV - 02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g3a150f042e0_0_1"/>
          <p:cNvGrpSpPr/>
          <p:nvPr/>
        </p:nvGrpSpPr>
        <p:grpSpPr>
          <a:xfrm>
            <a:off x="256235" y="3232872"/>
            <a:ext cx="5315908" cy="1325611"/>
            <a:chOff x="254181" y="2091027"/>
            <a:chExt cx="11606787" cy="2894347"/>
          </a:xfrm>
        </p:grpSpPr>
        <p:sp>
          <p:nvSpPr>
            <p:cNvPr id="141" name="Google Shape;141;g3a150f042e0_0_1"/>
            <p:cNvSpPr/>
            <p:nvPr/>
          </p:nvSpPr>
          <p:spPr>
            <a:xfrm>
              <a:off x="4513876" y="3129771"/>
              <a:ext cx="1169400" cy="11199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190" l="-460" r="460" t="940"/>
              </a:stretch>
            </a:blipFill>
            <a:ln>
              <a:noFill/>
            </a:ln>
          </p:spPr>
          <p:txBody>
            <a:bodyPr anchorCtr="0" anchor="ctr" bIns="55850" lIns="55850" spcFirstLastPara="1" rIns="55850" wrap="square" tIns="55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0"/>
                <a:buFont typeface="Arial"/>
                <a:buNone/>
              </a:pPr>
              <a:r>
                <a:t/>
              </a:r>
              <a:endParaRPr b="0" i="0" sz="595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2" name="Google Shape;142;g3a150f042e0_0_1"/>
            <p:cNvSpPr/>
            <p:nvPr/>
          </p:nvSpPr>
          <p:spPr>
            <a:xfrm>
              <a:off x="1490305" y="3129771"/>
              <a:ext cx="1145400" cy="11199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-17990" l="0" r="-16381" t="-18000"/>
              </a:stretch>
            </a:blipFill>
            <a:ln>
              <a:noFill/>
            </a:ln>
          </p:spPr>
          <p:txBody>
            <a:bodyPr anchorCtr="0" anchor="ctr" bIns="55850" lIns="55850" spcFirstLastPara="1" rIns="55850" wrap="square" tIns="55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0"/>
                <a:buFont typeface="Arial"/>
                <a:buNone/>
              </a:pPr>
              <a:r>
                <a:t/>
              </a:r>
              <a:endParaRPr b="0" i="0" sz="595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" name="Google Shape;143;g3a150f042e0_0_1"/>
            <p:cNvSpPr/>
            <p:nvPr/>
          </p:nvSpPr>
          <p:spPr>
            <a:xfrm>
              <a:off x="5800773" y="3142028"/>
              <a:ext cx="1145400" cy="11235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-17990" l="0" r="-24970" t="-18000"/>
              </a:stretch>
            </a:blipFill>
            <a:ln>
              <a:noFill/>
            </a:ln>
          </p:spPr>
          <p:txBody>
            <a:bodyPr anchorCtr="0" anchor="ctr" bIns="55850" lIns="55850" spcFirstLastPara="1" rIns="55850" wrap="square" tIns="55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0"/>
                <a:buFont typeface="Arial"/>
                <a:buNone/>
              </a:pPr>
              <a:r>
                <a:t/>
              </a:r>
              <a:endParaRPr b="0" i="0" sz="595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4" name="Google Shape;144;g3a150f042e0_0_1"/>
            <p:cNvSpPr/>
            <p:nvPr/>
          </p:nvSpPr>
          <p:spPr>
            <a:xfrm>
              <a:off x="2720596" y="3129771"/>
              <a:ext cx="1338300" cy="11199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-20579" l="0" r="0" t="3130"/>
              </a:stretch>
            </a:blipFill>
            <a:ln>
              <a:noFill/>
            </a:ln>
          </p:spPr>
          <p:txBody>
            <a:bodyPr anchorCtr="0" anchor="ctr" bIns="55850" lIns="55850" spcFirstLastPara="1" rIns="55850" wrap="square" tIns="55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0"/>
                <a:buFont typeface="Arial"/>
                <a:buNone/>
              </a:pPr>
              <a:r>
                <a:t/>
              </a:r>
              <a:endParaRPr b="0" i="0" sz="595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45" name="Google Shape;145;g3a150f042e0_0_1"/>
            <p:cNvGrpSpPr/>
            <p:nvPr/>
          </p:nvGrpSpPr>
          <p:grpSpPr>
            <a:xfrm>
              <a:off x="7383254" y="2091027"/>
              <a:ext cx="4477714" cy="2504738"/>
              <a:chOff x="8307231" y="609259"/>
              <a:chExt cx="3100695" cy="1702861"/>
            </a:xfrm>
          </p:grpSpPr>
          <p:sp>
            <p:nvSpPr>
              <p:cNvPr id="146" name="Google Shape;146;g3a150f042e0_0_1"/>
              <p:cNvSpPr/>
              <p:nvPr/>
            </p:nvSpPr>
            <p:spPr>
              <a:xfrm>
                <a:off x="8307232" y="1392920"/>
                <a:ext cx="991500" cy="919200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 b="0" l="-7699" r="-17820" t="0"/>
                </a:stretch>
              </a:blipFill>
              <a:ln>
                <a:noFill/>
              </a:ln>
            </p:spPr>
            <p:txBody>
              <a:bodyPr anchorCtr="0" anchor="ctr" bIns="55850" lIns="55850" spcFirstLastPara="1" rIns="55850" wrap="square" tIns="55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0"/>
                  <a:buFont typeface="Arial"/>
                  <a:buNone/>
                </a:pPr>
                <a:r>
                  <a:t/>
                </a:r>
                <a:endParaRPr b="0" i="0" sz="595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7" name="Google Shape;147;g3a150f042e0_0_1"/>
              <p:cNvSpPr/>
              <p:nvPr/>
            </p:nvSpPr>
            <p:spPr>
              <a:xfrm>
                <a:off x="9394964" y="1405947"/>
                <a:ext cx="977700" cy="906000"/>
              </a:xfrm>
              <a:prstGeom prst="rect">
                <a:avLst/>
              </a:prstGeom>
              <a:blipFill rotWithShape="1">
                <a:blip r:embed="rId11">
                  <a:alphaModFix/>
                </a:blip>
                <a:stretch>
                  <a:fillRect b="-24479" l="-4710" r="-6590" t="-11510"/>
                </a:stretch>
              </a:blipFill>
              <a:ln>
                <a:noFill/>
              </a:ln>
            </p:spPr>
            <p:txBody>
              <a:bodyPr anchorCtr="0" anchor="ctr" bIns="55850" lIns="55850" spcFirstLastPara="1" rIns="55850" wrap="square" tIns="55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70"/>
                  <a:buFont typeface="Arial"/>
                  <a:buNone/>
                </a:pPr>
                <a:r>
                  <a:t/>
                </a:r>
                <a:endParaRPr b="0" i="0" sz="595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pic>
            <p:nvPicPr>
              <p:cNvPr descr="Zentrum am Berg: Das Team" id="148" name="Google Shape;148;g3a150f042e0_0_1"/>
              <p:cNvPicPr preferRelativeResize="0"/>
              <p:nvPr/>
            </p:nvPicPr>
            <p:blipFill rotWithShape="1">
              <a:blip r:embed="rId12">
                <a:alphaModFix/>
              </a:blip>
              <a:srcRect b="0" l="11318" r="14028" t="0"/>
              <a:stretch/>
            </p:blipFill>
            <p:spPr>
              <a:xfrm>
                <a:off x="10409030" y="1399433"/>
                <a:ext cx="998896" cy="9060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mmagine che contiene testo, Carattere, schermata, Elementi grafici&#10;&#10;Il contenuto generato dall'IA potrebbe non essere corretto." id="149" name="Google Shape;149;g3a150f042e0_0_1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8307231" y="609259"/>
                <a:ext cx="3100695" cy="7482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Immagine che contiene testo, Carattere, logo, Elementi grafici&#10;&#10;Il contenuto generato dall'IA potrebbe non essere corretto." id="150" name="Google Shape;150;g3a150f042e0_0_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97928" y="2282892"/>
              <a:ext cx="2448340" cy="636072"/>
            </a:xfrm>
            <a:prstGeom prst="rect">
              <a:avLst/>
            </a:prstGeom>
            <a:noFill/>
            <a:ln cap="flat" cmpd="sng" w="43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Immagine che contiene logo, Carattere, simbolo, Marchio&#10;&#10;Il contenuto generato dall'IA potrebbe non essere corretto." id="151" name="Google Shape;151;g3a150f042e0_0_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858689" y="2163275"/>
              <a:ext cx="2200264" cy="856135"/>
            </a:xfrm>
            <a:prstGeom prst="rect">
              <a:avLst/>
            </a:prstGeom>
            <a:noFill/>
            <a:ln cap="flat" cmpd="sng" w="43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Immagine che contiene Carattere, logo, Elementi grafici, testo&#10;&#10;Il contenuto generato dall'IA potrebbe non essere corretto." id="152" name="Google Shape;152;g3a150f042e0_0_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55223" y="2175611"/>
              <a:ext cx="1449320" cy="834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g3a150f042e0_0_1"/>
            <p:cNvSpPr/>
            <p:nvPr/>
          </p:nvSpPr>
          <p:spPr>
            <a:xfrm>
              <a:off x="254181" y="3147141"/>
              <a:ext cx="1151400" cy="1119900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 b="-15910" l="-20739" r="0" t="-870"/>
              </a:stretch>
            </a:blipFill>
            <a:ln>
              <a:noFill/>
            </a:ln>
          </p:spPr>
          <p:txBody>
            <a:bodyPr anchorCtr="0" anchor="ctr" bIns="55850" lIns="55850" spcFirstLastPara="1" rIns="55850" wrap="square" tIns="55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0"/>
                <a:buFont typeface="Arial"/>
                <a:buNone/>
              </a:pPr>
              <a:r>
                <a:t/>
              </a:r>
              <a:endParaRPr b="0" i="0" sz="595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54" name="Google Shape;154;g3a150f042e0_0_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913835" y="4460574"/>
              <a:ext cx="1975584" cy="524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dc5fa33c92_2_21"/>
          <p:cNvSpPr txBox="1"/>
          <p:nvPr>
            <p:ph idx="12" type="sldNum"/>
          </p:nvPr>
        </p:nvSpPr>
        <p:spPr>
          <a:xfrm>
            <a:off x="11409045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03" name="Google Shape;303;g3dc5fa33c92_2_21"/>
          <p:cNvSpPr txBox="1"/>
          <p:nvPr>
            <p:ph idx="1" type="body"/>
          </p:nvPr>
        </p:nvSpPr>
        <p:spPr>
          <a:xfrm>
            <a:off x="230400" y="307275"/>
            <a:ext cx="11731200" cy="58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Outcomes reached &amp; m</a:t>
            </a:r>
            <a:r>
              <a:rPr lang="en-IN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oving forward</a:t>
            </a:r>
            <a:endParaRPr b="1" sz="28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IN" sz="2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Preliminary assessment and actions to define baseline for future selected sites and layout for planning and permit documentation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IN" sz="2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Preliminary assessment and actions for meeting Carbon Monitoring &amp; Management Targets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IN" sz="2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Refinements in information for scientific/civil/technical components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IN" sz="2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Established current status and data requisites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IN" sz="2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Organizing advanced data collection to improve quality and granularity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IN" sz="2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Leveraging ET-PP outcomes for site-specific assessment to carry out Environmental Assessment and Carbon baselining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IN" sz="2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Document published on TDS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IN" sz="2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To be shared with stakeholders (SISE, ETO, HC,...)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db1982a434_4_68"/>
          <p:cNvSpPr txBox="1"/>
          <p:nvPr>
            <p:ph type="title"/>
          </p:nvPr>
        </p:nvSpPr>
        <p:spPr>
          <a:xfrm>
            <a:off x="415600" y="1121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811"/>
              <a:buNone/>
            </a:pPr>
            <a:r>
              <a:rPr lang="en-IN">
                <a:latin typeface="Calibri"/>
                <a:ea typeface="Calibri"/>
                <a:cs typeface="Calibri"/>
                <a:sym typeface="Calibri"/>
              </a:rPr>
              <a:t>Vision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3db1982a434_4_68"/>
          <p:cNvSpPr txBox="1"/>
          <p:nvPr>
            <p:ph idx="1" type="body"/>
          </p:nvPr>
        </p:nvSpPr>
        <p:spPr>
          <a:xfrm>
            <a:off x="415600" y="718494"/>
            <a:ext cx="113607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ET-PP is committed to fulfilling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6096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Long-term operational requirements while minimising environmental impact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Adhering to EU and national sustainability directives, as well as international best practices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I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a strategy for the realization of a </a:t>
            </a:r>
            <a:r>
              <a:rPr b="1" lang="en-I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long-term sustainable research infrastructure - 3 Deliverables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db1982a434_4_68"/>
          <p:cNvSpPr txBox="1"/>
          <p:nvPr>
            <p:ph idx="12" type="sldNum"/>
          </p:nvPr>
        </p:nvSpPr>
        <p:spPr>
          <a:xfrm>
            <a:off x="11409045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grpSp>
        <p:nvGrpSpPr>
          <p:cNvPr id="162" name="Google Shape;162;g3db1982a434_4_68"/>
          <p:cNvGrpSpPr/>
          <p:nvPr/>
        </p:nvGrpSpPr>
        <p:grpSpPr>
          <a:xfrm>
            <a:off x="4271200" y="2331325"/>
            <a:ext cx="7231509" cy="3510634"/>
            <a:chOff x="1265" y="-24094"/>
            <a:chExt cx="5423767" cy="2633041"/>
          </a:xfrm>
        </p:grpSpPr>
        <p:sp>
          <p:nvSpPr>
            <p:cNvPr id="163" name="Google Shape;163;g3db1982a434_4_68"/>
            <p:cNvSpPr/>
            <p:nvPr/>
          </p:nvSpPr>
          <p:spPr>
            <a:xfrm>
              <a:off x="1265" y="0"/>
              <a:ext cx="1326000" cy="26088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0088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3db1982a434_4_68"/>
            <p:cNvSpPr txBox="1"/>
            <p:nvPr/>
          </p:nvSpPr>
          <p:spPr>
            <a:xfrm>
              <a:off x="1265" y="1043578"/>
              <a:ext cx="1326104" cy="1043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 New Roman"/>
                <a:buNone/>
              </a:pPr>
              <a:r>
                <a:rPr b="1" i="0" lang="en-I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Sustainability principles</a:t>
              </a:r>
              <a:r>
                <a:rPr b="0" i="0" lang="en-I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are incorporated from the initial conceptualisation and design stages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3db1982a434_4_68"/>
            <p:cNvSpPr/>
            <p:nvPr/>
          </p:nvSpPr>
          <p:spPr>
            <a:xfrm>
              <a:off x="465677" y="694461"/>
              <a:ext cx="326400" cy="2541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-3000" l="0" r="0" t="-3000"/>
              </a:stretch>
            </a:blipFill>
            <a:ln cap="flat" cmpd="sng" w="25400">
              <a:solidFill>
                <a:srgbClr val="0088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3db1982a434_4_68"/>
            <p:cNvSpPr/>
            <p:nvPr/>
          </p:nvSpPr>
          <p:spPr>
            <a:xfrm>
              <a:off x="1367161" y="-24094"/>
              <a:ext cx="1326000" cy="26088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0088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3db1982a434_4_68"/>
            <p:cNvSpPr txBox="1"/>
            <p:nvPr/>
          </p:nvSpPr>
          <p:spPr>
            <a:xfrm>
              <a:off x="1367152" y="1043578"/>
              <a:ext cx="1326104" cy="1043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I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Carbon reduction is prioritised through the</a:t>
              </a:r>
              <a:r>
                <a:rPr b="1" i="0" lang="en-I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adoption of environmentally responsible construction practices </a:t>
              </a:r>
              <a:r>
                <a:rPr b="0" i="0" lang="en-I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 </a:t>
              </a:r>
              <a:r>
                <a:rPr b="1" i="0" lang="en-I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procurement </a:t>
              </a:r>
              <a:r>
                <a:rPr b="0" i="0" lang="en-I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 sustainable materials.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3db1982a434_4_68"/>
            <p:cNvSpPr/>
            <p:nvPr/>
          </p:nvSpPr>
          <p:spPr>
            <a:xfrm>
              <a:off x="1867000" y="585094"/>
              <a:ext cx="326400" cy="3108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-3000" l="0" r="0" t="-3000"/>
              </a:stretch>
            </a:blipFill>
            <a:ln cap="flat" cmpd="sng" w="25400">
              <a:solidFill>
                <a:srgbClr val="0088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g3db1982a434_4_68"/>
            <p:cNvSpPr/>
            <p:nvPr/>
          </p:nvSpPr>
          <p:spPr>
            <a:xfrm>
              <a:off x="2733040" y="0"/>
              <a:ext cx="1326104" cy="260894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0088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3db1982a434_4_68"/>
            <p:cNvSpPr txBox="1"/>
            <p:nvPr/>
          </p:nvSpPr>
          <p:spPr>
            <a:xfrm>
              <a:off x="2713136" y="1086158"/>
              <a:ext cx="1365900" cy="104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I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Resource usage - especially </a:t>
              </a:r>
              <a:r>
                <a:rPr b="1" i="0" lang="en-I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fossil-based resources</a:t>
              </a:r>
              <a:r>
                <a:rPr b="0" i="0" lang="en-I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is optimised and efforts are made to </a:t>
              </a:r>
              <a:r>
                <a:rPr b="1" i="0" lang="en-I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minimise</a:t>
              </a:r>
              <a:r>
                <a:rPr b="0" i="0" lang="en-I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the environmental impact during operation and maintenance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3db1982a434_4_68"/>
            <p:cNvSpPr/>
            <p:nvPr/>
          </p:nvSpPr>
          <p:spPr>
            <a:xfrm>
              <a:off x="3232888" y="585094"/>
              <a:ext cx="326400" cy="3108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-3000" l="0" r="0" t="-3000"/>
              </a:stretch>
            </a:blipFill>
            <a:ln cap="flat" cmpd="sng" w="25400">
              <a:solidFill>
                <a:srgbClr val="0088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3db1982a434_4_68"/>
            <p:cNvSpPr/>
            <p:nvPr/>
          </p:nvSpPr>
          <p:spPr>
            <a:xfrm>
              <a:off x="4098928" y="0"/>
              <a:ext cx="1326104" cy="260894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0088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3db1982a434_4_68"/>
            <p:cNvSpPr txBox="1"/>
            <p:nvPr/>
          </p:nvSpPr>
          <p:spPr>
            <a:xfrm>
              <a:off x="4098928" y="1043578"/>
              <a:ext cx="1326104" cy="1043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I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Plans for decommissioning emphasise the </a:t>
              </a:r>
              <a:r>
                <a:rPr b="1" i="0" lang="en-I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reuse </a:t>
              </a:r>
              <a:r>
                <a:rPr b="0" i="0" lang="en-I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 the infrastructure and responsible site </a:t>
              </a:r>
              <a:r>
                <a:rPr b="1" i="0" lang="en-I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restoration</a:t>
              </a:r>
              <a:r>
                <a:rPr b="0" i="0" lang="en-I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methods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3db1982a434_4_68"/>
            <p:cNvSpPr/>
            <p:nvPr/>
          </p:nvSpPr>
          <p:spPr>
            <a:xfrm>
              <a:off x="4598776" y="585094"/>
              <a:ext cx="326400" cy="31080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-3000" l="0" r="0" t="-3000"/>
              </a:stretch>
            </a:blipFill>
            <a:ln cap="flat" cmpd="sng" w="25400">
              <a:solidFill>
                <a:srgbClr val="0088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3db1982a434_4_68"/>
            <p:cNvSpPr/>
            <p:nvPr/>
          </p:nvSpPr>
          <p:spPr>
            <a:xfrm>
              <a:off x="217051" y="2193378"/>
              <a:ext cx="4992300" cy="39120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A7C9C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g3db1982a434_4_68"/>
          <p:cNvSpPr txBox="1"/>
          <p:nvPr/>
        </p:nvSpPr>
        <p:spPr>
          <a:xfrm>
            <a:off x="4505787" y="2486910"/>
            <a:ext cx="1161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 &amp; Preparation Phase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db1982a434_4_68"/>
          <p:cNvSpPr txBox="1"/>
          <p:nvPr/>
        </p:nvSpPr>
        <p:spPr>
          <a:xfrm>
            <a:off x="6246969" y="2594620"/>
            <a:ext cx="122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Construction Phase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db1982a434_4_68"/>
          <p:cNvSpPr txBox="1"/>
          <p:nvPr/>
        </p:nvSpPr>
        <p:spPr>
          <a:xfrm>
            <a:off x="9773198" y="2594620"/>
            <a:ext cx="1729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Decommissioning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Phase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db1982a434_4_68"/>
          <p:cNvSpPr txBox="1"/>
          <p:nvPr/>
        </p:nvSpPr>
        <p:spPr>
          <a:xfrm>
            <a:off x="8079189" y="2594620"/>
            <a:ext cx="122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Operation Phase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db1982a434_4_68"/>
          <p:cNvSpPr txBox="1"/>
          <p:nvPr/>
        </p:nvSpPr>
        <p:spPr>
          <a:xfrm>
            <a:off x="4983675" y="5364883"/>
            <a:ext cx="557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Incorporation of responsible sourcing and circular economy principles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db1982a434_4_68"/>
          <p:cNvSpPr txBox="1"/>
          <p:nvPr/>
        </p:nvSpPr>
        <p:spPr>
          <a:xfrm>
            <a:off x="713371" y="2362675"/>
            <a:ext cx="35742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-180000" lvl="0" marL="1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D9.2:</a:t>
            </a:r>
            <a:r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Environmental Impact Assessment &amp; Mitigation Strategy including</a:t>
            </a:r>
            <a:r>
              <a:rPr b="0" i="0" lang="en-I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Annex: Strategies for excavation and material reuse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000" lvl="0" marL="1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D9.3:</a:t>
            </a:r>
            <a:r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CO2 Footprint assessment and mitigation roadmap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000" lvl="0" marL="1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D9.1: </a:t>
            </a:r>
            <a:r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Sustainable Development Implementation Strategy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3db1982a434_4_68"/>
          <p:cNvSpPr txBox="1"/>
          <p:nvPr/>
        </p:nvSpPr>
        <p:spPr>
          <a:xfrm>
            <a:off x="7480852" y="5950227"/>
            <a:ext cx="4058620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IN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Ref: </a:t>
            </a:r>
            <a:r>
              <a:rPr b="0" i="0" lang="en-IN" sz="9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Horizon Europe Framework Program for Research &amp; Innovation</a:t>
            </a:r>
            <a:r>
              <a:rPr b="0" i="0" lang="en-IN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IN" sz="9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Strategy Report on Research Infrastructure Roadmap</a:t>
            </a:r>
            <a:r>
              <a:rPr b="0" i="0" lang="en-IN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by *</a:t>
            </a:r>
            <a:r>
              <a:rPr b="1" i="0" lang="en-IN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en-IN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uropean </a:t>
            </a:r>
            <a:r>
              <a:rPr b="1" i="0" lang="en-IN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IN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trategy </a:t>
            </a:r>
            <a:r>
              <a:rPr b="1" i="0" lang="en-IN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0" i="0" lang="en-IN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orum on </a:t>
            </a:r>
            <a:r>
              <a:rPr b="1" i="0" lang="en-IN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IN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esearch </a:t>
            </a:r>
            <a:r>
              <a:rPr b="1" i="0" lang="en-IN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IN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nfrastructures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db1982a434_4_95"/>
          <p:cNvSpPr txBox="1"/>
          <p:nvPr>
            <p:ph type="title"/>
          </p:nvPr>
        </p:nvSpPr>
        <p:spPr>
          <a:xfrm>
            <a:off x="343425" y="2010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90"/>
              <a:buNone/>
            </a:pPr>
            <a:r>
              <a:rPr lang="en-IN" sz="2930">
                <a:latin typeface="Calibri"/>
                <a:ea typeface="Calibri"/>
                <a:cs typeface="Calibri"/>
                <a:sym typeface="Calibri"/>
              </a:rPr>
              <a:t>ET Sustainability Development Implementation -  Challenges  </a:t>
            </a:r>
            <a:br>
              <a:rPr lang="en-IN" sz="2930">
                <a:latin typeface="Calibri"/>
                <a:ea typeface="Calibri"/>
                <a:cs typeface="Calibri"/>
                <a:sym typeface="Calibri"/>
              </a:rPr>
            </a:br>
            <a:endParaRPr sz="293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db1982a434_4_95"/>
          <p:cNvSpPr txBox="1"/>
          <p:nvPr>
            <p:ph idx="12" type="sldNum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grpSp>
        <p:nvGrpSpPr>
          <p:cNvPr id="189" name="Google Shape;189;g3db1982a434_4_95"/>
          <p:cNvGrpSpPr/>
          <p:nvPr/>
        </p:nvGrpSpPr>
        <p:grpSpPr>
          <a:xfrm>
            <a:off x="226650" y="1111423"/>
            <a:ext cx="5208648" cy="4887711"/>
            <a:chOff x="0" y="103280"/>
            <a:chExt cx="3906584" cy="3008563"/>
          </a:xfrm>
        </p:grpSpPr>
        <p:sp>
          <p:nvSpPr>
            <p:cNvPr id="190" name="Google Shape;190;g3db1982a434_4_95"/>
            <p:cNvSpPr/>
            <p:nvPr/>
          </p:nvSpPr>
          <p:spPr>
            <a:xfrm>
              <a:off x="0" y="113094"/>
              <a:ext cx="3906584" cy="725369"/>
            </a:xfrm>
            <a:prstGeom prst="roundRect">
              <a:avLst>
                <a:gd fmla="val 10000" name="adj"/>
              </a:avLst>
            </a:prstGeom>
            <a:solidFill>
              <a:srgbClr val="C9DD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g3db1982a434_4_95"/>
            <p:cNvSpPr/>
            <p:nvPr/>
          </p:nvSpPr>
          <p:spPr>
            <a:xfrm>
              <a:off x="230782" y="287217"/>
              <a:ext cx="398953" cy="39895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g3db1982a434_4_95"/>
            <p:cNvSpPr/>
            <p:nvPr/>
          </p:nvSpPr>
          <p:spPr>
            <a:xfrm>
              <a:off x="898947" y="103280"/>
              <a:ext cx="2922370" cy="725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g3db1982a434_4_95"/>
            <p:cNvSpPr txBox="1"/>
            <p:nvPr/>
          </p:nvSpPr>
          <p:spPr>
            <a:xfrm>
              <a:off x="898947" y="103280"/>
              <a:ext cx="2922370" cy="725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325" lIns="102325" spcFirstLastPara="1" rIns="102325" wrap="square" tIns="102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IN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It is an underground infrastructure (second only to KAGRA in Japan)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g3db1982a434_4_95"/>
            <p:cNvSpPr/>
            <p:nvPr/>
          </p:nvSpPr>
          <p:spPr>
            <a:xfrm>
              <a:off x="0" y="864526"/>
              <a:ext cx="3906584" cy="725369"/>
            </a:xfrm>
            <a:prstGeom prst="roundRect">
              <a:avLst>
                <a:gd fmla="val 10000" name="adj"/>
              </a:avLst>
            </a:prstGeom>
            <a:solidFill>
              <a:srgbClr val="C9DD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g3db1982a434_4_95"/>
            <p:cNvSpPr/>
            <p:nvPr/>
          </p:nvSpPr>
          <p:spPr>
            <a:xfrm>
              <a:off x="219424" y="1071351"/>
              <a:ext cx="398953" cy="39895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g3db1982a434_4_95"/>
            <p:cNvSpPr/>
            <p:nvPr/>
          </p:nvSpPr>
          <p:spPr>
            <a:xfrm>
              <a:off x="836727" y="846377"/>
              <a:ext cx="2753372" cy="725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g3db1982a434_4_95"/>
            <p:cNvSpPr txBox="1"/>
            <p:nvPr/>
          </p:nvSpPr>
          <p:spPr>
            <a:xfrm>
              <a:off x="836727" y="846377"/>
              <a:ext cx="2753372" cy="725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325" lIns="102325" spcFirstLastPara="1" rIns="102325" wrap="square" tIns="102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IN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Geometry and characteristics are still under definition, with many assumptions currently in place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g3db1982a434_4_95"/>
            <p:cNvSpPr/>
            <p:nvPr/>
          </p:nvSpPr>
          <p:spPr>
            <a:xfrm>
              <a:off x="0" y="1625888"/>
              <a:ext cx="3906584" cy="725369"/>
            </a:xfrm>
            <a:prstGeom prst="roundRect">
              <a:avLst>
                <a:gd fmla="val 10000" name="adj"/>
              </a:avLst>
            </a:prstGeom>
            <a:solidFill>
              <a:srgbClr val="C9DD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g3db1982a434_4_95"/>
            <p:cNvSpPr/>
            <p:nvPr/>
          </p:nvSpPr>
          <p:spPr>
            <a:xfrm>
              <a:off x="230782" y="1826324"/>
              <a:ext cx="398953" cy="39895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g3db1982a434_4_95"/>
            <p:cNvSpPr/>
            <p:nvPr/>
          </p:nvSpPr>
          <p:spPr>
            <a:xfrm>
              <a:off x="792751" y="1625888"/>
              <a:ext cx="3068782" cy="725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g3db1982a434_4_95"/>
            <p:cNvSpPr txBox="1"/>
            <p:nvPr/>
          </p:nvSpPr>
          <p:spPr>
            <a:xfrm>
              <a:off x="792751" y="1625888"/>
              <a:ext cx="3068782" cy="725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325" lIns="102325" spcFirstLastPara="1" rIns="102325" wrap="square" tIns="102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IN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Ongoing activities include site selection and geometry definition, with a strong focus on sustainability considerations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g3db1982a434_4_95"/>
            <p:cNvSpPr/>
            <p:nvPr/>
          </p:nvSpPr>
          <p:spPr>
            <a:xfrm>
              <a:off x="0" y="2386474"/>
              <a:ext cx="3906584" cy="725369"/>
            </a:xfrm>
            <a:prstGeom prst="roundRect">
              <a:avLst>
                <a:gd fmla="val 10000" name="adj"/>
              </a:avLst>
            </a:prstGeom>
            <a:solidFill>
              <a:srgbClr val="C9DD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g3db1982a434_4_95"/>
            <p:cNvSpPr/>
            <p:nvPr/>
          </p:nvSpPr>
          <p:spPr>
            <a:xfrm>
              <a:off x="230782" y="2532646"/>
              <a:ext cx="398953" cy="39895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g3db1982a434_4_95"/>
            <p:cNvSpPr/>
            <p:nvPr/>
          </p:nvSpPr>
          <p:spPr>
            <a:xfrm>
              <a:off x="837801" y="2386474"/>
              <a:ext cx="3068782" cy="725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g3db1982a434_4_95"/>
            <p:cNvSpPr txBox="1"/>
            <p:nvPr/>
          </p:nvSpPr>
          <p:spPr>
            <a:xfrm>
              <a:off x="837801" y="2386474"/>
              <a:ext cx="3068782" cy="725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325" lIns="102325" spcFirstLastPara="1" rIns="102325" wrap="square" tIns="102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IN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Preparatory phase of ESFRI roadmap - pre-feasibility studies managed by candidate sites to prepare technical and economic proposal for candidacy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magine che contiene linea, triangolo&#10;&#10;Il contenuto generato dall'IA potrebbe non essere corretto." id="206" name="Google Shape;206;g3db1982a434_4_9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92515" y="3876268"/>
            <a:ext cx="6180880" cy="22066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norama dello European Gravitational Observatory e dell'interferometro Virgo" id="207" name="Google Shape;207;g3db1982a434_4_95"/>
          <p:cNvPicPr preferRelativeResize="0"/>
          <p:nvPr/>
        </p:nvPicPr>
        <p:blipFill rotWithShape="1">
          <a:blip r:embed="rId8">
            <a:alphaModFix/>
          </a:blip>
          <a:srcRect b="0" l="11209" r="8432" t="0"/>
          <a:stretch/>
        </p:blipFill>
        <p:spPr>
          <a:xfrm>
            <a:off x="8859365" y="1465617"/>
            <a:ext cx="2915480" cy="205893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db1982a434_4_95"/>
          <p:cNvSpPr txBox="1"/>
          <p:nvPr/>
        </p:nvSpPr>
        <p:spPr>
          <a:xfrm>
            <a:off x="8953831" y="3494969"/>
            <a:ext cx="2890108" cy="307776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EGO-VIRGO GW Site - Cascina (Pisa) - Italy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| An illustration of the underground KAGRA gravitational-wave  detector | LIGO Lab | Caltech" id="209" name="Google Shape;209;g3db1982a434_4_9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92515" y="1437683"/>
            <a:ext cx="2859920" cy="211480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3db1982a434_4_95"/>
          <p:cNvSpPr txBox="1"/>
          <p:nvPr/>
        </p:nvSpPr>
        <p:spPr>
          <a:xfrm>
            <a:off x="5504797" y="3494969"/>
            <a:ext cx="3379673" cy="307776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KAGRA GW Site - Kamioka mines, Hida city - Japan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db1982a434_4_122"/>
          <p:cNvSpPr txBox="1"/>
          <p:nvPr>
            <p:ph idx="12" type="sldNum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16" name="Google Shape;216;g3db1982a434_4_122"/>
          <p:cNvSpPr txBox="1"/>
          <p:nvPr/>
        </p:nvSpPr>
        <p:spPr>
          <a:xfrm>
            <a:off x="435225" y="1493575"/>
            <a:ext cx="64455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25" spcFirstLastPara="1" rIns="60925" wrap="square" tIns="6092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Environmental Impact Assessment &amp; Mitigation Strategy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-I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Scoping and Baseline Assessment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-I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Alternatives and Mitigation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-I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 Participation and Transparency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-I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Monitoring and follow-up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CO2 Footprint Assessment &amp; Mitigation Strategy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-I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 the key Carbon and Environmental Impacts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-I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Findings and Mitigation Strategies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-I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Highlight the most critical insights and recommendations for decision-makers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3db1982a434_4_122"/>
          <p:cNvSpPr txBox="1"/>
          <p:nvPr/>
        </p:nvSpPr>
        <p:spPr>
          <a:xfrm>
            <a:off x="378351" y="38637"/>
            <a:ext cx="10561445" cy="69762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0" i="0" lang="en-I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Sustainable Development Strategy - Reports 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8" name="Google Shape;218;g3db1982a434_4_122"/>
          <p:cNvGrpSpPr/>
          <p:nvPr/>
        </p:nvGrpSpPr>
        <p:grpSpPr>
          <a:xfrm>
            <a:off x="7059573" y="1168732"/>
            <a:ext cx="4225843" cy="5164403"/>
            <a:chOff x="503865" y="330888"/>
            <a:chExt cx="4577401" cy="6001787"/>
          </a:xfrm>
        </p:grpSpPr>
        <p:pic>
          <p:nvPicPr>
            <p:cNvPr descr="Immagine che contiene testo, schermata, Carattere, Sito Web&#10;&#10;Il contenuto generato dall'IA potrebbe non essere corretto." id="219" name="Google Shape;219;g3db1982a434_4_1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44693" y="3405327"/>
              <a:ext cx="2036573" cy="2927348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Immagine che contiene testo, schermata, Sito Web, Pagina Web&#10;&#10;Il contenuto generato dall'IA potrebbe non essere corretto." id="220" name="Google Shape;220;g3db1982a434_4_1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351" y="3429000"/>
              <a:ext cx="2032457" cy="28800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Immagine che contiene testo, schermata, documento, Carattere&#10;&#10;Il contenuto generato dall'IA potrebbe non essere corretto." id="221" name="Google Shape;221;g3db1982a434_4_1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44692" y="330888"/>
              <a:ext cx="2036573" cy="2880001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Immagine che contiene testo, schermata&#10;&#10;Il contenuto generato dall'IA potrebbe non essere corretto." id="222" name="Google Shape;222;g3db1982a434_4_1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03865" y="330888"/>
              <a:ext cx="2045943" cy="28800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db1982a434_4_230"/>
          <p:cNvSpPr txBox="1"/>
          <p:nvPr>
            <p:ph idx="12" type="sldNum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28" name="Google Shape;228;g3db1982a434_4_230"/>
          <p:cNvSpPr txBox="1"/>
          <p:nvPr/>
        </p:nvSpPr>
        <p:spPr>
          <a:xfrm>
            <a:off x="189041" y="59641"/>
            <a:ext cx="10148271" cy="69762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Annex 1 - </a:t>
            </a:r>
            <a:r>
              <a:rPr b="0" i="0" lang="en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Reclamation, Reuse and Recycling of Excavated Materials 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" name="Google Shape;229;g3db1982a434_4_230"/>
          <p:cNvGrpSpPr/>
          <p:nvPr/>
        </p:nvGrpSpPr>
        <p:grpSpPr>
          <a:xfrm>
            <a:off x="808300" y="826986"/>
            <a:ext cx="10091499" cy="5164870"/>
            <a:chOff x="109331" y="289767"/>
            <a:chExt cx="5755717" cy="3307634"/>
          </a:xfrm>
        </p:grpSpPr>
        <p:sp>
          <p:nvSpPr>
            <p:cNvPr id="230" name="Google Shape;230;g3db1982a434_4_230"/>
            <p:cNvSpPr/>
            <p:nvPr/>
          </p:nvSpPr>
          <p:spPr>
            <a:xfrm>
              <a:off x="109331" y="289767"/>
              <a:ext cx="5729813" cy="976717"/>
            </a:xfrm>
            <a:prstGeom prst="roundRect">
              <a:avLst>
                <a:gd fmla="val 10000" name="adj"/>
              </a:avLst>
            </a:prstGeom>
            <a:solidFill>
              <a:srgbClr val="C9DDE1">
                <a:alpha val="90196"/>
              </a:srgbClr>
            </a:solidFill>
            <a:ln cap="flat" cmpd="sng" w="28900">
              <a:solidFill>
                <a:srgbClr val="C9DDE1">
                  <a:alpha val="9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8750" lIns="138750" spcFirstLastPara="1" rIns="138750" wrap="square" tIns="13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21"/>
                <a:buFont typeface="Arial"/>
                <a:buNone/>
              </a:pPr>
              <a:r>
                <a:t/>
              </a:r>
              <a:endParaRPr b="0" i="0" sz="18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3db1982a434_4_230"/>
            <p:cNvSpPr/>
            <p:nvPr/>
          </p:nvSpPr>
          <p:spPr>
            <a:xfrm>
              <a:off x="216696" y="313624"/>
              <a:ext cx="1026459" cy="941545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-8001" r="-8001" t="0"/>
              </a:stretch>
            </a:blipFill>
            <a:ln cap="flat" cmpd="sng" w="2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8750" lIns="138750" spcFirstLastPara="1" rIns="138750" wrap="square" tIns="13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21"/>
                <a:buFont typeface="Arial"/>
                <a:buNone/>
              </a:pPr>
              <a:r>
                <a:t/>
              </a:r>
              <a:endParaRPr b="0" i="0" sz="18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3db1982a434_4_230"/>
            <p:cNvSpPr/>
            <p:nvPr/>
          </p:nvSpPr>
          <p:spPr>
            <a:xfrm rot="10800000">
              <a:off x="140717" y="1279882"/>
              <a:ext cx="1336219" cy="2317519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008896"/>
            </a:solidFill>
            <a:ln cap="flat" cmpd="sng" w="2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8750" lIns="138750" spcFirstLastPara="1" rIns="138750" wrap="square" tIns="13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21"/>
                <a:buFont typeface="Arial"/>
                <a:buNone/>
              </a:pPr>
              <a:r>
                <a:t/>
              </a:r>
              <a:endParaRPr b="0" i="0" sz="18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3db1982a434_4_230"/>
            <p:cNvSpPr txBox="1"/>
            <p:nvPr/>
          </p:nvSpPr>
          <p:spPr>
            <a:xfrm>
              <a:off x="181810" y="1279882"/>
              <a:ext cx="1254033" cy="2276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700" lIns="118700" spcFirstLastPara="1" rIns="118700" wrap="square" tIns="118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935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Technical</a:t>
              </a:r>
              <a:endParaRPr b="1" i="0" sz="18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t/>
              </a:r>
              <a:endParaRPr b="1" i="0" sz="18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82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 Tunnel advancing method, dimensions</a:t>
              </a:r>
              <a:endParaRPr b="1" i="0" sz="250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82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 Site organisation</a:t>
              </a:r>
              <a:endParaRPr b="1" i="0" sz="18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82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 Material yield parameters</a:t>
              </a:r>
              <a:endParaRPr b="1" i="0" sz="18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82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 Material analysis</a:t>
              </a:r>
              <a:endParaRPr b="1" i="0" sz="250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82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 Processing technology</a:t>
              </a:r>
              <a:endParaRPr b="1" i="0" sz="182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3db1982a434_4_230"/>
            <p:cNvSpPr/>
            <p:nvPr/>
          </p:nvSpPr>
          <p:spPr>
            <a:xfrm>
              <a:off x="1679400" y="313624"/>
              <a:ext cx="1026459" cy="941545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8750" lIns="138750" spcFirstLastPara="1" rIns="138750" wrap="square" tIns="13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21"/>
                <a:buFont typeface="Arial"/>
                <a:buNone/>
              </a:pPr>
              <a:r>
                <a:t/>
              </a:r>
              <a:endParaRPr b="0" i="0" sz="18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3db1982a434_4_230"/>
            <p:cNvSpPr/>
            <p:nvPr/>
          </p:nvSpPr>
          <p:spPr>
            <a:xfrm rot="10800000">
              <a:off x="1603421" y="1279882"/>
              <a:ext cx="1336219" cy="2317519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18A9BE"/>
            </a:solidFill>
            <a:ln cap="flat" cmpd="sng" w="2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8750" lIns="138750" spcFirstLastPara="1" rIns="138750" wrap="square" tIns="13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21"/>
                <a:buFont typeface="Arial"/>
                <a:buNone/>
              </a:pPr>
              <a:r>
                <a:t/>
              </a:r>
              <a:endParaRPr b="0" i="0" sz="18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3db1982a434_4_230"/>
            <p:cNvSpPr txBox="1"/>
            <p:nvPr/>
          </p:nvSpPr>
          <p:spPr>
            <a:xfrm>
              <a:off x="1644514" y="1279882"/>
              <a:ext cx="1254033" cy="2276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700" lIns="118700" spcFirstLastPara="1" rIns="118700" wrap="square" tIns="118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935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Geological</a:t>
              </a:r>
              <a:endParaRPr b="1" i="0" sz="18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t/>
              </a:r>
              <a:endParaRPr b="1" i="0" sz="18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82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 Geological situation</a:t>
              </a:r>
              <a:endParaRPr b="1" i="0" sz="18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82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 Chemistry/ Mineralogy/ Strength properties of excavated materials</a:t>
              </a:r>
              <a:endParaRPr b="1" i="0" sz="250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82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 Project specifications</a:t>
              </a:r>
              <a:endParaRPr b="1" i="0" sz="18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82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 Processability</a:t>
              </a:r>
              <a:endParaRPr b="1" i="0" sz="182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3db1982a434_4_230"/>
            <p:cNvSpPr/>
            <p:nvPr/>
          </p:nvSpPr>
          <p:spPr>
            <a:xfrm>
              <a:off x="3142104" y="313624"/>
              <a:ext cx="1026459" cy="941545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0" l="-6000" r="-6000" t="0"/>
              </a:stretch>
            </a:blipFill>
            <a:ln cap="flat" cmpd="sng" w="2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8750" lIns="138750" spcFirstLastPara="1" rIns="138750" wrap="square" tIns="13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21"/>
                <a:buFont typeface="Arial"/>
                <a:buNone/>
              </a:pPr>
              <a:r>
                <a:t/>
              </a:r>
              <a:endParaRPr b="0" i="0" sz="18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3db1982a434_4_230"/>
            <p:cNvSpPr/>
            <p:nvPr/>
          </p:nvSpPr>
          <p:spPr>
            <a:xfrm rot="10800000">
              <a:off x="3066125" y="1279882"/>
              <a:ext cx="1336219" cy="2317519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4DB8CA"/>
            </a:solidFill>
            <a:ln cap="flat" cmpd="sng" w="2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8750" lIns="138750" spcFirstLastPara="1" rIns="138750" wrap="square" tIns="13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21"/>
                <a:buFont typeface="Arial"/>
                <a:buNone/>
              </a:pPr>
              <a:r>
                <a:t/>
              </a:r>
              <a:endParaRPr b="0" i="0" sz="18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g3db1982a434_4_230"/>
            <p:cNvSpPr txBox="1"/>
            <p:nvPr/>
          </p:nvSpPr>
          <p:spPr>
            <a:xfrm>
              <a:off x="3107218" y="1279882"/>
              <a:ext cx="1254033" cy="2276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700" lIns="118700" spcFirstLastPara="1" rIns="118700" wrap="square" tIns="118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935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Legal </a:t>
              </a:r>
              <a:endParaRPr b="1" i="0" sz="18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t/>
              </a:r>
              <a:endParaRPr b="1" i="0" sz="18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82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 Ownership</a:t>
              </a:r>
              <a:endParaRPr b="1" i="0" sz="250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82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 Regional Waste law</a:t>
              </a:r>
              <a:endParaRPr b="1" i="0" sz="18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82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 End of waste character</a:t>
              </a:r>
              <a:endParaRPr b="1" i="0" sz="182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3db1982a434_4_230"/>
            <p:cNvSpPr/>
            <p:nvPr/>
          </p:nvSpPr>
          <p:spPr>
            <a:xfrm>
              <a:off x="4604808" y="313624"/>
              <a:ext cx="1026459" cy="941545"/>
            </a:xfrm>
            <a:prstGeom prst="roundRect">
              <a:avLst>
                <a:gd fmla="val 10000" name="adj"/>
              </a:avLst>
            </a:prstGeom>
            <a:blipFill rotWithShape="1">
              <a:blip r:embed="rId6">
                <a:alphaModFix/>
              </a:blip>
              <a:stretch>
                <a:fillRect b="0" l="-25999" r="-25999" t="0"/>
              </a:stretch>
            </a:blipFill>
            <a:ln cap="flat" cmpd="sng" w="2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8750" lIns="138750" spcFirstLastPara="1" rIns="138750" wrap="square" tIns="13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21"/>
                <a:buFont typeface="Arial"/>
                <a:buNone/>
              </a:pPr>
              <a:r>
                <a:t/>
              </a:r>
              <a:endParaRPr b="0" i="0" sz="18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3db1982a434_4_230"/>
            <p:cNvSpPr/>
            <p:nvPr/>
          </p:nvSpPr>
          <p:spPr>
            <a:xfrm rot="10800000">
              <a:off x="4528829" y="1279882"/>
              <a:ext cx="1336219" cy="2317519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93BEC6"/>
            </a:solidFill>
            <a:ln cap="flat" cmpd="sng" w="2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8750" lIns="138750" spcFirstLastPara="1" rIns="138750" wrap="square" tIns="13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21"/>
                <a:buFont typeface="Arial"/>
                <a:buNone/>
              </a:pPr>
              <a:r>
                <a:t/>
              </a:r>
              <a:endParaRPr b="0" i="0" sz="18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3db1982a434_4_230"/>
            <p:cNvSpPr txBox="1"/>
            <p:nvPr/>
          </p:nvSpPr>
          <p:spPr>
            <a:xfrm>
              <a:off x="4569922" y="1279882"/>
              <a:ext cx="1254033" cy="2276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700" lIns="118700" spcFirstLastPara="1" rIns="118700" wrap="square" tIns="118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935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Economic</a:t>
              </a:r>
              <a:endParaRPr b="1" i="0" sz="18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t/>
              </a:r>
              <a:endParaRPr b="1" i="0" sz="18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82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 Supply and demand</a:t>
              </a:r>
              <a:endParaRPr b="1" i="0" sz="250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82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 Raw material price vs. Landfilling costs</a:t>
              </a:r>
              <a:endParaRPr b="1" i="0" sz="18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9"/>
                </a:spcBef>
                <a:spcAft>
                  <a:spcPts val="0"/>
                </a:spcAft>
                <a:buClr>
                  <a:schemeClr val="lt1"/>
                </a:buClr>
                <a:buSzPts val="2163"/>
                <a:buFont typeface="Calibri"/>
                <a:buNone/>
              </a:pPr>
              <a:r>
                <a:rPr b="1" i="0" lang="en-IN" sz="182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 Transport route/ -range between end points</a:t>
              </a:r>
              <a:endParaRPr b="1" i="0" sz="182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Google Shape;243;g3db1982a434_4_230"/>
          <p:cNvSpPr txBox="1"/>
          <p:nvPr/>
        </p:nvSpPr>
        <p:spPr>
          <a:xfrm>
            <a:off x="9071401" y="5955868"/>
            <a:ext cx="284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I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WP9 Deliverable D9.2 Annex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dc5fa33c92_5_0"/>
          <p:cNvSpPr txBox="1"/>
          <p:nvPr>
            <p:ph idx="12" type="sldNum"/>
          </p:nvPr>
        </p:nvSpPr>
        <p:spPr>
          <a:xfrm>
            <a:off x="11409045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49" name="Google Shape;249;g3dc5fa33c92_5_0"/>
          <p:cNvSpPr txBox="1"/>
          <p:nvPr/>
        </p:nvSpPr>
        <p:spPr>
          <a:xfrm>
            <a:off x="189041" y="59641"/>
            <a:ext cx="101484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0" i="0" lang="en-I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Reclamation, Reuse and Recycling of Excavated Materials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0" i="0" lang="en-IN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approach</a:t>
            </a:r>
            <a:r>
              <a:rPr b="0" i="0" lang="en-I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dc5fa33c92_5_0"/>
          <p:cNvSpPr txBox="1"/>
          <p:nvPr/>
        </p:nvSpPr>
        <p:spPr>
          <a:xfrm>
            <a:off x="189050" y="1401900"/>
            <a:ext cx="5235300" cy="45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IN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Site-specific geochemical and geotechnical characterization (Mechanical strength, mineralogy, petrography,…) 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IN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Cross-border environmental compliance and contamination screening (Thresholds, …)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IN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potential reuse pathways, prioritize high-volume, on-site or near-site options (Match material properties to realistic technical as well as legal applications)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IN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processing and logistics requirements, integrate material characterization and processing into construction concept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IN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 sustainability evaluation 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IN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Quantify environmental impact in line with ETs scientific mission</a:t>
            </a:r>
            <a:endParaRPr b="0" i="0" sz="19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g3dc5fa33c92_5_0" title="IMG_0939.jpe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6724" y="1287375"/>
            <a:ext cx="6113649" cy="4660725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db1982a434_0_144"/>
          <p:cNvSpPr txBox="1"/>
          <p:nvPr>
            <p:ph idx="12" type="sldNum"/>
          </p:nvPr>
        </p:nvSpPr>
        <p:spPr>
          <a:xfrm>
            <a:off x="11409045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57" name="Google Shape;257;g3db1982a434_0_144"/>
          <p:cNvSpPr txBox="1"/>
          <p:nvPr/>
        </p:nvSpPr>
        <p:spPr>
          <a:xfrm>
            <a:off x="332171" y="202133"/>
            <a:ext cx="103074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IN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Baseline Whole Life Carbon Assessment</a:t>
            </a:r>
            <a:endParaRPr b="0" i="0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testo, schermata, diagramma, Diagramma&#10;&#10;Il contenuto generato dall'IA potrebbe non essere corretto." id="258" name="Google Shape;258;g3db1982a434_0_144"/>
          <p:cNvPicPr preferRelativeResize="0"/>
          <p:nvPr/>
        </p:nvPicPr>
        <p:blipFill rotWithShape="1">
          <a:blip r:embed="rId3">
            <a:alphaModFix/>
          </a:blip>
          <a:srcRect b="0" l="0" r="0" t="14030"/>
          <a:stretch/>
        </p:blipFill>
        <p:spPr>
          <a:xfrm>
            <a:off x="457908" y="1038025"/>
            <a:ext cx="4016172" cy="41683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9" name="Google Shape;259;g3db1982a434_0_144"/>
          <p:cNvSpPr txBox="1"/>
          <p:nvPr/>
        </p:nvSpPr>
        <p:spPr>
          <a:xfrm>
            <a:off x="457910" y="5206352"/>
            <a:ext cx="4016100" cy="46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N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Carbon impacts of ET underground and surface infrastructure including uncertainty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g3db1982a434_0_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6668" y="3754463"/>
            <a:ext cx="3431895" cy="20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db1982a434_0_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172" y="1003317"/>
            <a:ext cx="3306878" cy="211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db1982a434_0_1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77144" y="1003317"/>
            <a:ext cx="3431896" cy="211887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3" name="Google Shape;263;g3db1982a434_0_1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172" y="3250763"/>
            <a:ext cx="3306879" cy="199029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db1982a434_0_144"/>
          <p:cNvSpPr txBox="1"/>
          <p:nvPr/>
        </p:nvSpPr>
        <p:spPr>
          <a:xfrm>
            <a:off x="8925628" y="6013216"/>
            <a:ext cx="284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I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WP9 Deliverable D9.3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db1982a434_4_436"/>
          <p:cNvSpPr txBox="1"/>
          <p:nvPr>
            <p:ph idx="12" type="sldNum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70" name="Google Shape;270;g3db1982a434_4_436"/>
          <p:cNvPicPr preferRelativeResize="0"/>
          <p:nvPr/>
        </p:nvPicPr>
        <p:blipFill rotWithShape="1">
          <a:blip r:embed="rId3">
            <a:alphaModFix/>
          </a:blip>
          <a:srcRect b="0" l="7471" r="0" t="0"/>
          <a:stretch/>
        </p:blipFill>
        <p:spPr>
          <a:xfrm>
            <a:off x="1813375" y="1448519"/>
            <a:ext cx="10083291" cy="465793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3db1982a434_4_436"/>
          <p:cNvSpPr txBox="1"/>
          <p:nvPr/>
        </p:nvSpPr>
        <p:spPr>
          <a:xfrm>
            <a:off x="137239" y="234113"/>
            <a:ext cx="1241207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Steps for the Life Cycle Assessment during ET Phases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db1982a434_4_436"/>
          <p:cNvSpPr txBox="1"/>
          <p:nvPr/>
        </p:nvSpPr>
        <p:spPr>
          <a:xfrm>
            <a:off x="461396" y="1587423"/>
            <a:ext cx="1676136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IN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Preparatory Phase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db1982a434_4_436"/>
          <p:cNvSpPr txBox="1"/>
          <p:nvPr/>
        </p:nvSpPr>
        <p:spPr>
          <a:xfrm>
            <a:off x="391948" y="4285692"/>
            <a:ext cx="1815032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IN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IN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Construction Phase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db1982a434_4_436"/>
          <p:cNvSpPr/>
          <p:nvPr/>
        </p:nvSpPr>
        <p:spPr>
          <a:xfrm>
            <a:off x="7881025" y="4622625"/>
            <a:ext cx="1676100" cy="984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db1982a434_4_444"/>
          <p:cNvSpPr txBox="1"/>
          <p:nvPr>
            <p:ph idx="12" type="sldNum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80" name="Google Shape;280;g3db1982a434_4_444"/>
          <p:cNvSpPr txBox="1"/>
          <p:nvPr/>
        </p:nvSpPr>
        <p:spPr>
          <a:xfrm>
            <a:off x="276257" y="324653"/>
            <a:ext cx="1337827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Sustainable Development Implementation Strategy -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N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Opportunities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g3db1982a434_4_444"/>
          <p:cNvGrpSpPr/>
          <p:nvPr/>
        </p:nvGrpSpPr>
        <p:grpSpPr>
          <a:xfrm>
            <a:off x="532171" y="2054160"/>
            <a:ext cx="10968371" cy="3681367"/>
            <a:chOff x="41515" y="123637"/>
            <a:chExt cx="8226278" cy="2761025"/>
          </a:xfrm>
        </p:grpSpPr>
        <p:sp>
          <p:nvSpPr>
            <p:cNvPr id="282" name="Google Shape;282;g3db1982a434_4_444"/>
            <p:cNvSpPr/>
            <p:nvPr/>
          </p:nvSpPr>
          <p:spPr>
            <a:xfrm>
              <a:off x="41515" y="123637"/>
              <a:ext cx="1089058" cy="1089058"/>
            </a:xfrm>
            <a:prstGeom prst="ellipse">
              <a:avLst/>
            </a:prstGeom>
            <a:solidFill>
              <a:srgbClr val="C9DD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3db1982a434_4_444"/>
            <p:cNvSpPr/>
            <p:nvPr/>
          </p:nvSpPr>
          <p:spPr>
            <a:xfrm>
              <a:off x="270217" y="352339"/>
              <a:ext cx="631653" cy="63165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0088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3db1982a434_4_444"/>
            <p:cNvSpPr/>
            <p:nvPr/>
          </p:nvSpPr>
          <p:spPr>
            <a:xfrm>
              <a:off x="1363943" y="123637"/>
              <a:ext cx="2567065" cy="1089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3db1982a434_4_444"/>
            <p:cNvSpPr txBox="1"/>
            <p:nvPr/>
          </p:nvSpPr>
          <p:spPr>
            <a:xfrm>
              <a:off x="1363943" y="123637"/>
              <a:ext cx="2567065" cy="1089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IN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Addressing the </a:t>
              </a:r>
              <a:r>
                <a:rPr b="1" i="0" lang="en-IN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path toward sustainability </a:t>
              </a:r>
              <a:r>
                <a:rPr b="0" i="0" lang="en-IN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is crucial and can be prioritized proactively rather than reactively.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3db1982a434_4_444"/>
            <p:cNvSpPr/>
            <p:nvPr/>
          </p:nvSpPr>
          <p:spPr>
            <a:xfrm>
              <a:off x="4378300" y="123637"/>
              <a:ext cx="1089058" cy="1089058"/>
            </a:xfrm>
            <a:prstGeom prst="ellipse">
              <a:avLst/>
            </a:prstGeom>
            <a:solidFill>
              <a:srgbClr val="C9DD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3db1982a434_4_444"/>
            <p:cNvSpPr/>
            <p:nvPr/>
          </p:nvSpPr>
          <p:spPr>
            <a:xfrm>
              <a:off x="4607003" y="352339"/>
              <a:ext cx="631653" cy="63165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0088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3db1982a434_4_444"/>
            <p:cNvSpPr/>
            <p:nvPr/>
          </p:nvSpPr>
          <p:spPr>
            <a:xfrm>
              <a:off x="5700728" y="123637"/>
              <a:ext cx="2567065" cy="1089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3db1982a434_4_444"/>
            <p:cNvSpPr txBox="1"/>
            <p:nvPr/>
          </p:nvSpPr>
          <p:spPr>
            <a:xfrm>
              <a:off x="5700728" y="123637"/>
              <a:ext cx="2567065" cy="1089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IN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It can serve as a guide for </a:t>
              </a:r>
              <a:r>
                <a:rPr b="1" i="0" lang="en-IN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decision-making </a:t>
              </a:r>
              <a:r>
                <a:rPr b="0" i="0" lang="en-IN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 various sectors.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3db1982a434_4_444"/>
            <p:cNvSpPr/>
            <p:nvPr/>
          </p:nvSpPr>
          <p:spPr>
            <a:xfrm>
              <a:off x="41515" y="1709462"/>
              <a:ext cx="1089058" cy="1089058"/>
            </a:xfrm>
            <a:prstGeom prst="ellipse">
              <a:avLst/>
            </a:prstGeom>
            <a:solidFill>
              <a:srgbClr val="C9DD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g3db1982a434_4_444"/>
            <p:cNvSpPr/>
            <p:nvPr/>
          </p:nvSpPr>
          <p:spPr>
            <a:xfrm>
              <a:off x="270217" y="1938164"/>
              <a:ext cx="631653" cy="63165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0088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g3db1982a434_4_444"/>
            <p:cNvSpPr/>
            <p:nvPr/>
          </p:nvSpPr>
          <p:spPr>
            <a:xfrm>
              <a:off x="1363943" y="1709462"/>
              <a:ext cx="2567065" cy="1089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3db1982a434_4_444"/>
            <p:cNvSpPr txBox="1"/>
            <p:nvPr/>
          </p:nvSpPr>
          <p:spPr>
            <a:xfrm>
              <a:off x="1277131" y="1678806"/>
              <a:ext cx="2567100" cy="10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IN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</a:t>
              </a:r>
              <a:r>
                <a:rPr b="1" i="0" lang="en-IN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iterative process </a:t>
              </a:r>
              <a:r>
                <a:rPr lang="en-IN" sz="2300">
                  <a:latin typeface="Calibri"/>
                  <a:ea typeface="Calibri"/>
                  <a:cs typeface="Calibri"/>
                  <a:sym typeface="Calibri"/>
                </a:rPr>
                <a:t>identified </a:t>
              </a:r>
              <a:r>
                <a:rPr b="0" i="0" lang="en-IN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 determine</a:t>
              </a:r>
              <a:r>
                <a:rPr lang="en-IN" sz="23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IN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technologies, sizing, geometry, financial aspects, and environmental impact.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3db1982a434_4_444"/>
            <p:cNvSpPr/>
            <p:nvPr/>
          </p:nvSpPr>
          <p:spPr>
            <a:xfrm>
              <a:off x="4378300" y="1709462"/>
              <a:ext cx="1089058" cy="1089058"/>
            </a:xfrm>
            <a:prstGeom prst="ellipse">
              <a:avLst/>
            </a:prstGeom>
            <a:solidFill>
              <a:srgbClr val="C9DDE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3db1982a434_4_444"/>
            <p:cNvSpPr/>
            <p:nvPr/>
          </p:nvSpPr>
          <p:spPr>
            <a:xfrm>
              <a:off x="4607003" y="1938164"/>
              <a:ext cx="631653" cy="63165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0088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3db1982a434_4_444"/>
            <p:cNvSpPr/>
            <p:nvPr/>
          </p:nvSpPr>
          <p:spPr>
            <a:xfrm>
              <a:off x="5700728" y="1709462"/>
              <a:ext cx="2567065" cy="1089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3db1982a434_4_444"/>
            <p:cNvSpPr txBox="1"/>
            <p:nvPr/>
          </p:nvSpPr>
          <p:spPr>
            <a:xfrm>
              <a:off x="5632074" y="1561962"/>
              <a:ext cx="2567100" cy="13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IN" sz="2300">
                  <a:latin typeface="Calibri"/>
                  <a:ea typeface="Calibri"/>
                  <a:cs typeface="Calibri"/>
                  <a:sym typeface="Calibri"/>
                </a:rPr>
                <a:t>Support next step for </a:t>
              </a:r>
              <a:r>
                <a:rPr b="1" i="0" lang="en-IN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ESFRI roadmap</a:t>
              </a:r>
              <a:r>
                <a:rPr b="1" lang="en-IN" sz="23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IN" sz="2300">
                  <a:latin typeface="Calibri"/>
                  <a:ea typeface="Calibri"/>
                  <a:cs typeface="Calibri"/>
                  <a:sym typeface="Calibri"/>
                </a:rPr>
                <a:t>in </a:t>
              </a:r>
              <a:r>
                <a:rPr b="0" i="0" lang="en-IN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 preparation of the technical and economic proposal 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2025-07-03T09:03:19Z</dcterms:created>
  <dc:creator>Disha Subhash Sawant</dc:creator>
</cp:coreProperties>
</file>