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
  </p:notesMasterIdLst>
  <p:sldIdLst>
    <p:sldId id="260" r:id="rId3"/>
    <p:sldId id="256" r:id="rId4"/>
    <p:sldId id="261" r:id="rId5"/>
    <p:sldId id="257" r:id="rId6"/>
    <p:sldId id="262" r:id="rId7"/>
    <p:sldId id="258" r:id="rId8"/>
    <p:sldId id="263" r:id="rId9"/>
    <p:sldId id="264" r:id="rId10"/>
    <p:sldId id="259" r:id="rId11"/>
    <p:sldId id="265" r:id="rId12"/>
  </p:sldIdLst>
  <p:sldSz cx="12192000" cy="6858000"/>
  <p:notesSz cx="7559675" cy="10691813"/>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40"/>
  </p:normalViewPr>
  <p:slideViewPr>
    <p:cSldViewPr snapToGrid="0">
      <p:cViewPr varScale="1">
        <p:scale>
          <a:sx n="67" d="100"/>
          <a:sy n="67" d="100"/>
        </p:scale>
        <p:origin x="176"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37103-7AD6-9F4F-BE2E-62CE0E4169CF}" type="doc">
      <dgm:prSet loTypeId="urn:microsoft.com/office/officeart/2005/8/layout/cycle8" loCatId="" qsTypeId="urn:microsoft.com/office/officeart/2005/8/quickstyle/simple1" qsCatId="simple" csTypeId="urn:microsoft.com/office/officeart/2005/8/colors/colorful4" csCatId="colorful" phldr="1"/>
      <dgm:spPr/>
    </dgm:pt>
    <dgm:pt modelId="{75A9E6C0-8258-DE46-BB8A-321884D9F619}">
      <dgm:prSet phldrT="[Text]"/>
      <dgm:spPr/>
      <dgm:t>
        <a:bodyPr/>
        <a:lstStyle/>
        <a:p>
          <a:r>
            <a:rPr lang="en-GB" dirty="0"/>
            <a:t>Research</a:t>
          </a:r>
        </a:p>
        <a:p>
          <a:r>
            <a:rPr lang="en-GB" dirty="0"/>
            <a:t>use cases</a:t>
          </a:r>
        </a:p>
      </dgm:t>
    </dgm:pt>
    <dgm:pt modelId="{0D586E69-0C73-BF45-B1CC-DC4BD10371AC}" type="parTrans" cxnId="{EB895317-186F-AC48-AEAA-1A191B8277ED}">
      <dgm:prSet/>
      <dgm:spPr/>
      <dgm:t>
        <a:bodyPr/>
        <a:lstStyle/>
        <a:p>
          <a:endParaRPr lang="en-GB"/>
        </a:p>
      </dgm:t>
    </dgm:pt>
    <dgm:pt modelId="{FD19B6AB-EE0E-FD4D-B49D-9FBBC053C4DD}" type="sibTrans" cxnId="{EB895317-186F-AC48-AEAA-1A191B8277ED}">
      <dgm:prSet/>
      <dgm:spPr/>
      <dgm:t>
        <a:bodyPr/>
        <a:lstStyle/>
        <a:p>
          <a:endParaRPr lang="en-GB"/>
        </a:p>
      </dgm:t>
    </dgm:pt>
    <dgm:pt modelId="{89A6ACC0-1A5D-2342-9E29-2ABD2E07EF35}">
      <dgm:prSet phldrT="[Text]"/>
      <dgm:spPr/>
      <dgm:t>
        <a:bodyPr/>
        <a:lstStyle/>
        <a:p>
          <a:r>
            <a:rPr lang="en-GB" dirty="0"/>
            <a:t>Technical</a:t>
          </a:r>
        </a:p>
        <a:p>
          <a:r>
            <a:rPr lang="en-GB" dirty="0"/>
            <a:t>Infrastructure</a:t>
          </a:r>
        </a:p>
        <a:p>
          <a:r>
            <a:rPr lang="en-GB" dirty="0"/>
            <a:t>D8.2</a:t>
          </a:r>
        </a:p>
      </dgm:t>
    </dgm:pt>
    <dgm:pt modelId="{5441E017-E66A-3147-A551-0E55D12B0FAA}" type="parTrans" cxnId="{3F06A2EC-9FF7-C244-BA59-588BB6E94F1C}">
      <dgm:prSet/>
      <dgm:spPr/>
      <dgm:t>
        <a:bodyPr/>
        <a:lstStyle/>
        <a:p>
          <a:endParaRPr lang="en-GB"/>
        </a:p>
      </dgm:t>
    </dgm:pt>
    <dgm:pt modelId="{DDA2B05C-91D5-C44C-B69A-E7E37388CCFA}" type="sibTrans" cxnId="{3F06A2EC-9FF7-C244-BA59-588BB6E94F1C}">
      <dgm:prSet/>
      <dgm:spPr/>
      <dgm:t>
        <a:bodyPr/>
        <a:lstStyle/>
        <a:p>
          <a:endParaRPr lang="en-GB"/>
        </a:p>
      </dgm:t>
    </dgm:pt>
    <dgm:pt modelId="{427FFE51-04EE-B44B-9F4A-0FB717D65177}">
      <dgm:prSet phldrT="[Text]"/>
      <dgm:spPr/>
      <dgm:t>
        <a:bodyPr/>
        <a:lstStyle/>
        <a:p>
          <a:r>
            <a:rPr lang="en-GB" dirty="0"/>
            <a:t>Policy</a:t>
          </a:r>
        </a:p>
        <a:p>
          <a:r>
            <a:rPr lang="en-GB" dirty="0"/>
            <a:t>D 6.6</a:t>
          </a:r>
        </a:p>
      </dgm:t>
    </dgm:pt>
    <dgm:pt modelId="{A9D7EF7D-168A-374E-BCEB-437C61C3FCF5}" type="parTrans" cxnId="{78E1BB43-B083-6647-8977-BC5B149BC657}">
      <dgm:prSet/>
      <dgm:spPr/>
      <dgm:t>
        <a:bodyPr/>
        <a:lstStyle/>
        <a:p>
          <a:endParaRPr lang="en-GB"/>
        </a:p>
      </dgm:t>
    </dgm:pt>
    <dgm:pt modelId="{8317E3D7-9AB8-494E-B091-DD16D3B29AE2}" type="sibTrans" cxnId="{78E1BB43-B083-6647-8977-BC5B149BC657}">
      <dgm:prSet/>
      <dgm:spPr/>
      <dgm:t>
        <a:bodyPr/>
        <a:lstStyle/>
        <a:p>
          <a:endParaRPr lang="en-GB"/>
        </a:p>
      </dgm:t>
    </dgm:pt>
    <dgm:pt modelId="{177889D3-3A10-ED4C-900D-A1BEFD56FBC8}" type="pres">
      <dgm:prSet presAssocID="{FEE37103-7AD6-9F4F-BE2E-62CE0E4169CF}" presName="compositeShape" presStyleCnt="0">
        <dgm:presLayoutVars>
          <dgm:chMax val="7"/>
          <dgm:dir/>
          <dgm:resizeHandles val="exact"/>
        </dgm:presLayoutVars>
      </dgm:prSet>
      <dgm:spPr/>
    </dgm:pt>
    <dgm:pt modelId="{847E37A5-2CCC-4F48-BBC1-45E8BDA512B0}" type="pres">
      <dgm:prSet presAssocID="{FEE37103-7AD6-9F4F-BE2E-62CE0E4169CF}" presName="wedge1" presStyleLbl="node1" presStyleIdx="0" presStyleCnt="3"/>
      <dgm:spPr/>
    </dgm:pt>
    <dgm:pt modelId="{5B51D625-8E1B-1747-B589-25F89263D1EF}" type="pres">
      <dgm:prSet presAssocID="{FEE37103-7AD6-9F4F-BE2E-62CE0E4169CF}" presName="dummy1a" presStyleCnt="0"/>
      <dgm:spPr/>
    </dgm:pt>
    <dgm:pt modelId="{7E8BCCD4-77E9-1148-9890-29A1CC4F15ED}" type="pres">
      <dgm:prSet presAssocID="{FEE37103-7AD6-9F4F-BE2E-62CE0E4169CF}" presName="dummy1b" presStyleCnt="0"/>
      <dgm:spPr/>
    </dgm:pt>
    <dgm:pt modelId="{7FDE7AFB-56E0-0F4C-BFD7-C63E96DE5976}" type="pres">
      <dgm:prSet presAssocID="{FEE37103-7AD6-9F4F-BE2E-62CE0E4169CF}" presName="wedge1Tx" presStyleLbl="node1" presStyleIdx="0" presStyleCnt="3">
        <dgm:presLayoutVars>
          <dgm:chMax val="0"/>
          <dgm:chPref val="0"/>
          <dgm:bulletEnabled val="1"/>
        </dgm:presLayoutVars>
      </dgm:prSet>
      <dgm:spPr/>
    </dgm:pt>
    <dgm:pt modelId="{1C4A95A4-CB8B-8C4E-85F9-7B2364247644}" type="pres">
      <dgm:prSet presAssocID="{FEE37103-7AD6-9F4F-BE2E-62CE0E4169CF}" presName="wedge2" presStyleLbl="node1" presStyleIdx="1" presStyleCnt="3"/>
      <dgm:spPr/>
    </dgm:pt>
    <dgm:pt modelId="{E5446364-321F-2F47-A3C4-404E59BEC11E}" type="pres">
      <dgm:prSet presAssocID="{FEE37103-7AD6-9F4F-BE2E-62CE0E4169CF}" presName="dummy2a" presStyleCnt="0"/>
      <dgm:spPr/>
    </dgm:pt>
    <dgm:pt modelId="{B709CD9D-4235-EC4D-9160-703D759D8318}" type="pres">
      <dgm:prSet presAssocID="{FEE37103-7AD6-9F4F-BE2E-62CE0E4169CF}" presName="dummy2b" presStyleCnt="0"/>
      <dgm:spPr/>
    </dgm:pt>
    <dgm:pt modelId="{8F60C8E6-D868-0140-A52A-6AAE2830E71C}" type="pres">
      <dgm:prSet presAssocID="{FEE37103-7AD6-9F4F-BE2E-62CE0E4169CF}" presName="wedge2Tx" presStyleLbl="node1" presStyleIdx="1" presStyleCnt="3">
        <dgm:presLayoutVars>
          <dgm:chMax val="0"/>
          <dgm:chPref val="0"/>
          <dgm:bulletEnabled val="1"/>
        </dgm:presLayoutVars>
      </dgm:prSet>
      <dgm:spPr/>
    </dgm:pt>
    <dgm:pt modelId="{652E839F-7A71-EE45-99D9-BA6A20E009E8}" type="pres">
      <dgm:prSet presAssocID="{FEE37103-7AD6-9F4F-BE2E-62CE0E4169CF}" presName="wedge3" presStyleLbl="node1" presStyleIdx="2" presStyleCnt="3"/>
      <dgm:spPr/>
    </dgm:pt>
    <dgm:pt modelId="{C9ADF55A-3ACC-2045-AE7D-F97723F1B9BF}" type="pres">
      <dgm:prSet presAssocID="{FEE37103-7AD6-9F4F-BE2E-62CE0E4169CF}" presName="dummy3a" presStyleCnt="0"/>
      <dgm:spPr/>
    </dgm:pt>
    <dgm:pt modelId="{6136CD6D-42E7-A842-AEAD-CD17C9C195D6}" type="pres">
      <dgm:prSet presAssocID="{FEE37103-7AD6-9F4F-BE2E-62CE0E4169CF}" presName="dummy3b" presStyleCnt="0"/>
      <dgm:spPr/>
    </dgm:pt>
    <dgm:pt modelId="{07079A6A-C7B1-A34E-A5A0-193D036F683F}" type="pres">
      <dgm:prSet presAssocID="{FEE37103-7AD6-9F4F-BE2E-62CE0E4169CF}" presName="wedge3Tx" presStyleLbl="node1" presStyleIdx="2" presStyleCnt="3">
        <dgm:presLayoutVars>
          <dgm:chMax val="0"/>
          <dgm:chPref val="0"/>
          <dgm:bulletEnabled val="1"/>
        </dgm:presLayoutVars>
      </dgm:prSet>
      <dgm:spPr/>
    </dgm:pt>
    <dgm:pt modelId="{0A6D9DBF-73DB-7049-91DA-2AD2D7E42F95}" type="pres">
      <dgm:prSet presAssocID="{FD19B6AB-EE0E-FD4D-B49D-9FBBC053C4DD}" presName="arrowWedge1" presStyleLbl="fgSibTrans2D1" presStyleIdx="0" presStyleCnt="3"/>
      <dgm:spPr/>
    </dgm:pt>
    <dgm:pt modelId="{5AA53B6B-3C77-B54B-B1C3-BA23F7D8466E}" type="pres">
      <dgm:prSet presAssocID="{DDA2B05C-91D5-C44C-B69A-E7E37388CCFA}" presName="arrowWedge2" presStyleLbl="fgSibTrans2D1" presStyleIdx="1" presStyleCnt="3"/>
      <dgm:spPr/>
    </dgm:pt>
    <dgm:pt modelId="{20FF15D6-32BA-1B43-B389-606376EB89B1}" type="pres">
      <dgm:prSet presAssocID="{8317E3D7-9AB8-494E-B091-DD16D3B29AE2}" presName="arrowWedge3" presStyleLbl="fgSibTrans2D1" presStyleIdx="2" presStyleCnt="3"/>
      <dgm:spPr/>
    </dgm:pt>
  </dgm:ptLst>
  <dgm:cxnLst>
    <dgm:cxn modelId="{74A8820F-38A8-9647-A322-C6F056116BAE}" type="presOf" srcId="{FEE37103-7AD6-9F4F-BE2E-62CE0E4169CF}" destId="{177889D3-3A10-ED4C-900D-A1BEFD56FBC8}" srcOrd="0" destOrd="0" presId="urn:microsoft.com/office/officeart/2005/8/layout/cycle8"/>
    <dgm:cxn modelId="{EB895317-186F-AC48-AEAA-1A191B8277ED}" srcId="{FEE37103-7AD6-9F4F-BE2E-62CE0E4169CF}" destId="{75A9E6C0-8258-DE46-BB8A-321884D9F619}" srcOrd="0" destOrd="0" parTransId="{0D586E69-0C73-BF45-B1CC-DC4BD10371AC}" sibTransId="{FD19B6AB-EE0E-FD4D-B49D-9FBBC053C4DD}"/>
    <dgm:cxn modelId="{78E1BB43-B083-6647-8977-BC5B149BC657}" srcId="{FEE37103-7AD6-9F4F-BE2E-62CE0E4169CF}" destId="{427FFE51-04EE-B44B-9F4A-0FB717D65177}" srcOrd="2" destOrd="0" parTransId="{A9D7EF7D-168A-374E-BCEB-437C61C3FCF5}" sibTransId="{8317E3D7-9AB8-494E-B091-DD16D3B29AE2}"/>
    <dgm:cxn modelId="{DA92F55D-84AA-2742-8760-A7FF6B125C18}" type="presOf" srcId="{75A9E6C0-8258-DE46-BB8A-321884D9F619}" destId="{847E37A5-2CCC-4F48-BBC1-45E8BDA512B0}" srcOrd="0" destOrd="0" presId="urn:microsoft.com/office/officeart/2005/8/layout/cycle8"/>
    <dgm:cxn modelId="{940FD592-8232-BC4A-915C-571C1F24370A}" type="presOf" srcId="{427FFE51-04EE-B44B-9F4A-0FB717D65177}" destId="{07079A6A-C7B1-A34E-A5A0-193D036F683F}" srcOrd="1" destOrd="0" presId="urn:microsoft.com/office/officeart/2005/8/layout/cycle8"/>
    <dgm:cxn modelId="{1939F2A1-AC50-FC42-9CDD-EDB9463FDC65}" type="presOf" srcId="{89A6ACC0-1A5D-2342-9E29-2ABD2E07EF35}" destId="{8F60C8E6-D868-0140-A52A-6AAE2830E71C}" srcOrd="1" destOrd="0" presId="urn:microsoft.com/office/officeart/2005/8/layout/cycle8"/>
    <dgm:cxn modelId="{3028DDAA-F4CF-AA4B-BB9D-AE7B1367288F}" type="presOf" srcId="{75A9E6C0-8258-DE46-BB8A-321884D9F619}" destId="{7FDE7AFB-56E0-0F4C-BFD7-C63E96DE5976}" srcOrd="1" destOrd="0" presId="urn:microsoft.com/office/officeart/2005/8/layout/cycle8"/>
    <dgm:cxn modelId="{A52C82CC-A27E-FC4F-85A5-AC12B494473B}" type="presOf" srcId="{89A6ACC0-1A5D-2342-9E29-2ABD2E07EF35}" destId="{1C4A95A4-CB8B-8C4E-85F9-7B2364247644}" srcOrd="0" destOrd="0" presId="urn:microsoft.com/office/officeart/2005/8/layout/cycle8"/>
    <dgm:cxn modelId="{3F06A2EC-9FF7-C244-BA59-588BB6E94F1C}" srcId="{FEE37103-7AD6-9F4F-BE2E-62CE0E4169CF}" destId="{89A6ACC0-1A5D-2342-9E29-2ABD2E07EF35}" srcOrd="1" destOrd="0" parTransId="{5441E017-E66A-3147-A551-0E55D12B0FAA}" sibTransId="{DDA2B05C-91D5-C44C-B69A-E7E37388CCFA}"/>
    <dgm:cxn modelId="{7F0BDFF6-47FB-D14D-A123-7CE86F00BCA0}" type="presOf" srcId="{427FFE51-04EE-B44B-9F4A-0FB717D65177}" destId="{652E839F-7A71-EE45-99D9-BA6A20E009E8}" srcOrd="0" destOrd="0" presId="urn:microsoft.com/office/officeart/2005/8/layout/cycle8"/>
    <dgm:cxn modelId="{CFFA7034-4935-ED46-B72C-1D4EBD89D480}" type="presParOf" srcId="{177889D3-3A10-ED4C-900D-A1BEFD56FBC8}" destId="{847E37A5-2CCC-4F48-BBC1-45E8BDA512B0}" srcOrd="0" destOrd="0" presId="urn:microsoft.com/office/officeart/2005/8/layout/cycle8"/>
    <dgm:cxn modelId="{20165C64-7050-0641-9529-63FF324618F8}" type="presParOf" srcId="{177889D3-3A10-ED4C-900D-A1BEFD56FBC8}" destId="{5B51D625-8E1B-1747-B589-25F89263D1EF}" srcOrd="1" destOrd="0" presId="urn:microsoft.com/office/officeart/2005/8/layout/cycle8"/>
    <dgm:cxn modelId="{169E7B93-239E-5647-A1AB-3BF3A89457C4}" type="presParOf" srcId="{177889D3-3A10-ED4C-900D-A1BEFD56FBC8}" destId="{7E8BCCD4-77E9-1148-9890-29A1CC4F15ED}" srcOrd="2" destOrd="0" presId="urn:microsoft.com/office/officeart/2005/8/layout/cycle8"/>
    <dgm:cxn modelId="{9558500F-7B10-A345-AD8A-4AB4AE363330}" type="presParOf" srcId="{177889D3-3A10-ED4C-900D-A1BEFD56FBC8}" destId="{7FDE7AFB-56E0-0F4C-BFD7-C63E96DE5976}" srcOrd="3" destOrd="0" presId="urn:microsoft.com/office/officeart/2005/8/layout/cycle8"/>
    <dgm:cxn modelId="{6785615C-540F-1549-B147-DC523B448B7D}" type="presParOf" srcId="{177889D3-3A10-ED4C-900D-A1BEFD56FBC8}" destId="{1C4A95A4-CB8B-8C4E-85F9-7B2364247644}" srcOrd="4" destOrd="0" presId="urn:microsoft.com/office/officeart/2005/8/layout/cycle8"/>
    <dgm:cxn modelId="{FDFFDA06-5094-2C4F-B556-30AC25D69B5C}" type="presParOf" srcId="{177889D3-3A10-ED4C-900D-A1BEFD56FBC8}" destId="{E5446364-321F-2F47-A3C4-404E59BEC11E}" srcOrd="5" destOrd="0" presId="urn:microsoft.com/office/officeart/2005/8/layout/cycle8"/>
    <dgm:cxn modelId="{1A27006E-4C26-A74A-872C-C537A10B623A}" type="presParOf" srcId="{177889D3-3A10-ED4C-900D-A1BEFD56FBC8}" destId="{B709CD9D-4235-EC4D-9160-703D759D8318}" srcOrd="6" destOrd="0" presId="urn:microsoft.com/office/officeart/2005/8/layout/cycle8"/>
    <dgm:cxn modelId="{EAF9A89A-BE6B-D447-8EF5-D75494D1906B}" type="presParOf" srcId="{177889D3-3A10-ED4C-900D-A1BEFD56FBC8}" destId="{8F60C8E6-D868-0140-A52A-6AAE2830E71C}" srcOrd="7" destOrd="0" presId="urn:microsoft.com/office/officeart/2005/8/layout/cycle8"/>
    <dgm:cxn modelId="{234D9613-82ED-3D41-9356-9FA573387ABC}" type="presParOf" srcId="{177889D3-3A10-ED4C-900D-A1BEFD56FBC8}" destId="{652E839F-7A71-EE45-99D9-BA6A20E009E8}" srcOrd="8" destOrd="0" presId="urn:microsoft.com/office/officeart/2005/8/layout/cycle8"/>
    <dgm:cxn modelId="{32BBC1DA-B8BC-E246-ABD3-68199A4A6405}" type="presParOf" srcId="{177889D3-3A10-ED4C-900D-A1BEFD56FBC8}" destId="{C9ADF55A-3ACC-2045-AE7D-F97723F1B9BF}" srcOrd="9" destOrd="0" presId="urn:microsoft.com/office/officeart/2005/8/layout/cycle8"/>
    <dgm:cxn modelId="{6A8B7C1A-FEDD-FB4C-9927-7F801F3C0CD0}" type="presParOf" srcId="{177889D3-3A10-ED4C-900D-A1BEFD56FBC8}" destId="{6136CD6D-42E7-A842-AEAD-CD17C9C195D6}" srcOrd="10" destOrd="0" presId="urn:microsoft.com/office/officeart/2005/8/layout/cycle8"/>
    <dgm:cxn modelId="{3F252CAE-A38D-E442-A8FD-8ACF08F7680C}" type="presParOf" srcId="{177889D3-3A10-ED4C-900D-A1BEFD56FBC8}" destId="{07079A6A-C7B1-A34E-A5A0-193D036F683F}" srcOrd="11" destOrd="0" presId="urn:microsoft.com/office/officeart/2005/8/layout/cycle8"/>
    <dgm:cxn modelId="{FF7B331A-A1D7-514F-BA09-B93F277B70AD}" type="presParOf" srcId="{177889D3-3A10-ED4C-900D-A1BEFD56FBC8}" destId="{0A6D9DBF-73DB-7049-91DA-2AD2D7E42F95}" srcOrd="12" destOrd="0" presId="urn:microsoft.com/office/officeart/2005/8/layout/cycle8"/>
    <dgm:cxn modelId="{9BDE7258-3AB9-2346-9B9D-DCE7007D9BEC}" type="presParOf" srcId="{177889D3-3A10-ED4C-900D-A1BEFD56FBC8}" destId="{5AA53B6B-3C77-B54B-B1C3-BA23F7D8466E}" srcOrd="13" destOrd="0" presId="urn:microsoft.com/office/officeart/2005/8/layout/cycle8"/>
    <dgm:cxn modelId="{8F7815B4-6902-0C40-9E39-5ECA1AEDE37D}" type="presParOf" srcId="{177889D3-3A10-ED4C-900D-A1BEFD56FBC8}" destId="{20FF15D6-32BA-1B43-B389-606376EB89B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E37A5-2CCC-4F48-BBC1-45E8BDA512B0}">
      <dsp:nvSpPr>
        <dsp:cNvPr id="0" name=""/>
        <dsp:cNvSpPr/>
      </dsp:nvSpPr>
      <dsp:spPr>
        <a:xfrm>
          <a:off x="1358639" y="271143"/>
          <a:ext cx="3504002" cy="3504002"/>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Research</a:t>
          </a:r>
        </a:p>
        <a:p>
          <a:pPr marL="0" lvl="0" indent="0" algn="ctr" defTabSz="755650">
            <a:lnSpc>
              <a:spcPct val="90000"/>
            </a:lnSpc>
            <a:spcBef>
              <a:spcPct val="0"/>
            </a:spcBef>
            <a:spcAft>
              <a:spcPct val="35000"/>
            </a:spcAft>
            <a:buNone/>
          </a:pPr>
          <a:r>
            <a:rPr lang="en-GB" sz="1700" kern="1200" dirty="0"/>
            <a:t>use cases</a:t>
          </a:r>
        </a:p>
      </dsp:txBody>
      <dsp:txXfrm>
        <a:off x="3205332" y="1013657"/>
        <a:ext cx="1251429" cy="1042857"/>
      </dsp:txXfrm>
    </dsp:sp>
    <dsp:sp modelId="{1C4A95A4-CB8B-8C4E-85F9-7B2364247644}">
      <dsp:nvSpPr>
        <dsp:cNvPr id="0" name=""/>
        <dsp:cNvSpPr/>
      </dsp:nvSpPr>
      <dsp:spPr>
        <a:xfrm>
          <a:off x="1286473" y="396285"/>
          <a:ext cx="3504002" cy="3504002"/>
        </a:xfrm>
        <a:prstGeom prst="pie">
          <a:avLst>
            <a:gd name="adj1" fmla="val 1800000"/>
            <a:gd name="adj2" fmla="val 900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Technical</a:t>
          </a:r>
        </a:p>
        <a:p>
          <a:pPr marL="0" lvl="0" indent="0" algn="ctr" defTabSz="755650">
            <a:lnSpc>
              <a:spcPct val="90000"/>
            </a:lnSpc>
            <a:spcBef>
              <a:spcPct val="0"/>
            </a:spcBef>
            <a:spcAft>
              <a:spcPct val="35000"/>
            </a:spcAft>
            <a:buNone/>
          </a:pPr>
          <a:r>
            <a:rPr lang="en-GB" sz="1700" kern="1200" dirty="0"/>
            <a:t>Infrastructure</a:t>
          </a:r>
        </a:p>
        <a:p>
          <a:pPr marL="0" lvl="0" indent="0" algn="ctr" defTabSz="755650">
            <a:lnSpc>
              <a:spcPct val="90000"/>
            </a:lnSpc>
            <a:spcBef>
              <a:spcPct val="0"/>
            </a:spcBef>
            <a:spcAft>
              <a:spcPct val="35000"/>
            </a:spcAft>
            <a:buNone/>
          </a:pPr>
          <a:r>
            <a:rPr lang="en-GB" sz="1700" kern="1200" dirty="0"/>
            <a:t>D8.2</a:t>
          </a:r>
        </a:p>
      </dsp:txBody>
      <dsp:txXfrm>
        <a:off x="2120760" y="2669715"/>
        <a:ext cx="1877143" cy="917714"/>
      </dsp:txXfrm>
    </dsp:sp>
    <dsp:sp modelId="{652E839F-7A71-EE45-99D9-BA6A20E009E8}">
      <dsp:nvSpPr>
        <dsp:cNvPr id="0" name=""/>
        <dsp:cNvSpPr/>
      </dsp:nvSpPr>
      <dsp:spPr>
        <a:xfrm>
          <a:off x="1214308" y="271143"/>
          <a:ext cx="3504002" cy="3504002"/>
        </a:xfrm>
        <a:prstGeom prst="pie">
          <a:avLst>
            <a:gd name="adj1" fmla="val 9000000"/>
            <a:gd name="adj2" fmla="val 1620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Policy</a:t>
          </a:r>
        </a:p>
        <a:p>
          <a:pPr marL="0" lvl="0" indent="0" algn="ctr" defTabSz="755650">
            <a:lnSpc>
              <a:spcPct val="90000"/>
            </a:lnSpc>
            <a:spcBef>
              <a:spcPct val="0"/>
            </a:spcBef>
            <a:spcAft>
              <a:spcPct val="35000"/>
            </a:spcAft>
            <a:buNone/>
          </a:pPr>
          <a:r>
            <a:rPr lang="en-GB" sz="1700" kern="1200" dirty="0"/>
            <a:t>D 6.6</a:t>
          </a:r>
        </a:p>
      </dsp:txBody>
      <dsp:txXfrm>
        <a:off x="1620188" y="1013657"/>
        <a:ext cx="1251429" cy="1042857"/>
      </dsp:txXfrm>
    </dsp:sp>
    <dsp:sp modelId="{0A6D9DBF-73DB-7049-91DA-2AD2D7E42F95}">
      <dsp:nvSpPr>
        <dsp:cNvPr id="0" name=""/>
        <dsp:cNvSpPr/>
      </dsp:nvSpPr>
      <dsp:spPr>
        <a:xfrm>
          <a:off x="1142014" y="54228"/>
          <a:ext cx="3937830" cy="3937830"/>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A53B6B-3C77-B54B-B1C3-BA23F7D8466E}">
      <dsp:nvSpPr>
        <dsp:cNvPr id="0" name=""/>
        <dsp:cNvSpPr/>
      </dsp:nvSpPr>
      <dsp:spPr>
        <a:xfrm>
          <a:off x="1069559" y="179149"/>
          <a:ext cx="3937830" cy="3937830"/>
        </a:xfrm>
        <a:prstGeom prst="circularArrow">
          <a:avLst>
            <a:gd name="adj1" fmla="val 5085"/>
            <a:gd name="adj2" fmla="val 327528"/>
            <a:gd name="adj3" fmla="val 8671970"/>
            <a:gd name="adj4" fmla="val 1800502"/>
            <a:gd name="adj5" fmla="val 5932"/>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F15D6-32BA-1B43-B389-606376EB89B1}">
      <dsp:nvSpPr>
        <dsp:cNvPr id="0" name=""/>
        <dsp:cNvSpPr/>
      </dsp:nvSpPr>
      <dsp:spPr>
        <a:xfrm>
          <a:off x="997104" y="54228"/>
          <a:ext cx="3937830" cy="3937830"/>
        </a:xfrm>
        <a:prstGeom prst="circularArrow">
          <a:avLst>
            <a:gd name="adj1" fmla="val 5085"/>
            <a:gd name="adj2" fmla="val 327528"/>
            <a:gd name="adj3" fmla="val 15873039"/>
            <a:gd name="adj4" fmla="val 9000000"/>
            <a:gd name="adj5" fmla="val 5932"/>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C545F6E7-5585-164B-A100-57DB20EB9B6D}" type="datetimeFigureOut">
              <a:rPr lang="en-US" smtClean="0"/>
              <a:t>5/6/26</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056087B-032B-ED4B-B38D-B64B019B0C0D}" type="slidenum">
              <a:rPr lang="en-US" smtClean="0"/>
              <a:t>‹#›</a:t>
            </a:fld>
            <a:endParaRPr lang="en-US"/>
          </a:p>
        </p:txBody>
      </p:sp>
    </p:spTree>
    <p:extLst>
      <p:ext uri="{BB962C8B-B14F-4D97-AF65-F5344CB8AC3E}">
        <p14:creationId xmlns:p14="http://schemas.microsoft.com/office/powerpoint/2010/main" val="81448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6087B-032B-ED4B-B38D-B64B019B0C0D}" type="slidenum">
              <a:rPr lang="en-US" smtClean="0"/>
              <a:t>1</a:t>
            </a:fld>
            <a:endParaRPr lang="en-US"/>
          </a:p>
        </p:txBody>
      </p:sp>
    </p:spTree>
    <p:extLst>
      <p:ext uri="{BB962C8B-B14F-4D97-AF65-F5344CB8AC3E}">
        <p14:creationId xmlns:p14="http://schemas.microsoft.com/office/powerpoint/2010/main" val="336160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1FED-E850-0307-FFD7-5D2D1133B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374BF-B4BE-7104-11A0-A44007E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41E7E-2AA3-2E4B-1A4E-FAB0FBFB11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227EEE-AD38-7825-86CB-8D6DFE425BA8}"/>
              </a:ext>
            </a:extLst>
          </p:cNvPr>
          <p:cNvSpPr>
            <a:spLocks noGrp="1"/>
          </p:cNvSpPr>
          <p:nvPr>
            <p:ph type="sldNum" sz="quarter" idx="5"/>
          </p:nvPr>
        </p:nvSpPr>
        <p:spPr/>
        <p:txBody>
          <a:bodyPr/>
          <a:lstStyle/>
          <a:p>
            <a:fld id="{E056087B-032B-ED4B-B38D-B64B019B0C0D}" type="slidenum">
              <a:rPr lang="en-US" smtClean="0"/>
              <a:t>10</a:t>
            </a:fld>
            <a:endParaRPr lang="en-US"/>
          </a:p>
        </p:txBody>
      </p:sp>
    </p:spTree>
    <p:extLst>
      <p:ext uri="{BB962C8B-B14F-4D97-AF65-F5344CB8AC3E}">
        <p14:creationId xmlns:p14="http://schemas.microsoft.com/office/powerpoint/2010/main" val="3432668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CB8C4FCC-E2DE-45A5-9B5F-A22F9CF33F7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D7C09225-FA2E-4EE5-9657-58611EA2BF94}"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70165A8A-DA31-48B9-AD91-8637950D8DFC}"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69FB2417-E835-4930-9267-57A9009BACBC}"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3466D80-1DAA-F941-A3B0-60E83C620470}" type="datetime1">
              <a:rPr lang="es-ES_tradnl" smtClean="0"/>
              <a:t>6/5/26</a:t>
            </a:fld>
            <a:endParaRPr lang="en-US"/>
          </a:p>
        </p:txBody>
      </p:sp>
      <p:sp>
        <p:nvSpPr>
          <p:cNvPr id="5" name="Footer Placeholder 4"/>
          <p:cNvSpPr>
            <a:spLocks noGrp="1"/>
          </p:cNvSpPr>
          <p:nvPr>
            <p:ph type="ftr" sz="quarter" idx="11"/>
          </p:nvPr>
        </p:nvSpPr>
        <p:spPr/>
        <p:txBody>
          <a:bodyPr/>
          <a:lstStyle/>
          <a:p>
            <a:r>
              <a:rPr lang="en-US"/>
              <a:t>Venue</a:t>
            </a:r>
          </a:p>
        </p:txBody>
      </p:sp>
      <p:sp>
        <p:nvSpPr>
          <p:cNvPr id="6" name="Slide Number Placeholder 5"/>
          <p:cNvSpPr>
            <a:spLocks noGrp="1"/>
          </p:cNvSpPr>
          <p:nvPr>
            <p:ph type="sldNum" sz="quarter" idx="12"/>
          </p:nvPr>
        </p:nvSpPr>
        <p:spPr/>
        <p:txBody>
          <a:bodyPr/>
          <a:lstStyle/>
          <a:p>
            <a:fld id="{B3BA9579-DFB1-FB47-A0C3-0952651AC79D}" type="slidenum">
              <a:rPr lang="en-US" smtClean="0"/>
              <a:t>‹#›</a:t>
            </a:fld>
            <a:endParaRPr lang="en-US"/>
          </a:p>
        </p:txBody>
      </p:sp>
    </p:spTree>
    <p:extLst>
      <p:ext uri="{BB962C8B-B14F-4D97-AF65-F5344CB8AC3E}">
        <p14:creationId xmlns:p14="http://schemas.microsoft.com/office/powerpoint/2010/main" val="23679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DD8E539A-1940-490C-B671-4EB29CA42D79}"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A339D8A2-6270-4D1B-9DBB-ADF8E43C03E1}"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6BCE1E1F-5BC1-482F-BA72-4169B831CB2B}"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6F89C6A-09D8-4E4D-BA04-A1390C6DCDAF}"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0B5F2CA1-DF22-4B1B-9697-5CE69CC88A1D}"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11ED6E33-6F50-45ED-B232-7EE247B4E800}"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A743D508-A616-4CB1-82B5-5810FF12A5DF}"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FF1D976-AC21-4C11-ABCF-26F34581F3BA}"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5B25C5B-F7F9-4283-83E9-914A5383E2E2}"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181CDD16-FB1B-428C-AC81-9BFAE90BAB59}"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CE7ED7A-5D8D-4CD8-8143-3D1AC9E01054}"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980B71B5-AEBC-4A7C-9104-7885E7307FAC}"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44AB1489-0A23-4E29-B730-FF8E16A836CD}"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E0601B9F-8394-404B-B8D6-0BE2B663351E}"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6E7076C0-8949-4D85-8154-6FC281298D1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3E273EE-6F30-4E71-A779-811B5AAF7A4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8E6F8494-B6A3-42E1-9926-1AC46F1627E4}"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0813475-F2AF-4564-92ED-D395C00DF4B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165CA894-CE46-4A95-B42C-0C77B465DE7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CH" sz="18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en-CH"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AD70AB1-8EDB-4071-8F9A-3F88C8BC9319}"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CH" sz="1800" b="0" strike="noStrike" spc="-1">
                <a:solidFill>
                  <a:srgbClr val="000000"/>
                </a:solidFill>
                <a:latin typeface="Arial"/>
              </a:rPr>
              <a:t>Click to edit the title text format</a:t>
            </a:r>
          </a:p>
        </p:txBody>
      </p:sp>
      <p:sp>
        <p:nvSpPr>
          <p:cNvPr id="6" name="PlaceHolder 2"/>
          <p:cNvSpPr>
            <a:spLocks noGrp="1"/>
          </p:cNvSpPr>
          <p:nvPr>
            <p:ph type="ftr" idx="1"/>
          </p:nvPr>
        </p:nvSpPr>
        <p:spPr>
          <a:xfrm>
            <a:off x="4038480" y="6356520"/>
            <a:ext cx="4105800" cy="356040"/>
          </a:xfrm>
          <a:prstGeom prst="rect">
            <a:avLst/>
          </a:prstGeom>
          <a:noFill/>
          <a:ln w="0">
            <a:noFill/>
          </a:ln>
        </p:spPr>
        <p:txBody>
          <a:bodyPr lIns="90000" tIns="45000" rIns="90000" bIns="45000" anchor="ctr">
            <a:noAutofit/>
          </a:bodyPr>
          <a:lstStyle>
            <a:lvl1pPr algn="ctr">
              <a:lnSpc>
                <a:spcPct val="100000"/>
              </a:lnSpc>
              <a:buNone/>
              <a:defRPr lang="en-US" sz="1400" b="0" strike="noStrike" spc="-1">
                <a:solidFill>
                  <a:srgbClr val="000000"/>
                </a:solidFill>
                <a:latin typeface="Times New Roman"/>
                <a:ea typeface="DejaVu Sans"/>
              </a:defRPr>
            </a:lvl1pPr>
          </a:lstStyle>
          <a:p>
            <a:pPr algn="ctr">
              <a:lnSpc>
                <a:spcPct val="100000"/>
              </a:lnSpc>
              <a:buNone/>
            </a:pPr>
            <a:r>
              <a:rPr lang="en-US" sz="1400" b="0" strike="noStrike" spc="-1">
                <a:solidFill>
                  <a:srgbClr val="000000"/>
                </a:solidFill>
                <a:latin typeface="Times New Roman"/>
                <a:ea typeface="DejaVu Sans"/>
              </a:rPr>
              <a:t>&lt;footer&gt;</a:t>
            </a:r>
            <a:endParaRPr lang="en-US" sz="1400" b="0" strike="noStrike" spc="-1">
              <a:latin typeface="Times New Roman"/>
            </a:endParaRPr>
          </a:p>
        </p:txBody>
      </p:sp>
      <p:sp>
        <p:nvSpPr>
          <p:cNvPr id="2" name="PlaceHolder 3"/>
          <p:cNvSpPr>
            <a:spLocks noGrp="1"/>
          </p:cNvSpPr>
          <p:nvPr>
            <p:ph type="sldNum" idx="2"/>
          </p:nvPr>
        </p:nvSpPr>
        <p:spPr>
          <a:xfrm>
            <a:off x="8610480" y="6356520"/>
            <a:ext cx="2734200" cy="356040"/>
          </a:xfrm>
          <a:prstGeom prst="rect">
            <a:avLst/>
          </a:prstGeom>
          <a:noFill/>
          <a:ln w="0">
            <a:noFill/>
          </a:ln>
        </p:spPr>
        <p:txBody>
          <a:bodyPr lIns="90000" tIns="45000" rIns="90000" bIns="45000" anchor="ctr">
            <a:noAutofit/>
          </a:bodyPr>
          <a:lstStyle>
            <a:lvl1pPr>
              <a:lnSpc>
                <a:spcPct val="100000"/>
              </a:lnSpc>
              <a:buNone/>
              <a:defRPr lang="en-US" sz="2400" b="0" strike="noStrike" spc="-1">
                <a:solidFill>
                  <a:srgbClr val="000000"/>
                </a:solidFill>
                <a:latin typeface="Times New Roman"/>
                <a:ea typeface="DejaVu Sans"/>
              </a:defRPr>
            </a:lvl1pPr>
          </a:lstStyle>
          <a:p>
            <a:pPr>
              <a:lnSpc>
                <a:spcPct val="100000"/>
              </a:lnSpc>
              <a:buNone/>
            </a:pPr>
            <a:fld id="{26A1F003-7380-4391-89E6-44EC5EEFE969}" type="slidenum">
              <a:rPr lang="en-US" sz="2400" b="0" strike="noStrike" spc="-1">
                <a:solidFill>
                  <a:srgbClr val="000000"/>
                </a:solidFill>
                <a:latin typeface="Times New Roman"/>
                <a:ea typeface="DejaVu Sans"/>
              </a:rPr>
              <a:t>‹#›</a:t>
            </a:fld>
            <a:endParaRPr lang="en-US" sz="2400" b="0" strike="noStrike" spc="-1">
              <a:latin typeface="Times New Roman"/>
            </a:endParaRPr>
          </a:p>
        </p:txBody>
      </p:sp>
      <p:sp>
        <p:nvSpPr>
          <p:cNvPr id="3" name="PlaceHolder 4"/>
          <p:cNvSpPr>
            <a:spLocks noGrp="1"/>
          </p:cNvSpPr>
          <p:nvPr>
            <p:ph type="dt" idx="3"/>
          </p:nvPr>
        </p:nvSpPr>
        <p:spPr>
          <a:xfrm>
            <a:off x="838080" y="6356520"/>
            <a:ext cx="2734200" cy="3560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CH"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CH"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CH"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CH"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05800" cy="356040"/>
          </a:xfrm>
          <a:prstGeom prst="rect">
            <a:avLst/>
          </a:prstGeom>
          <a:noFill/>
          <a:ln w="0">
            <a:noFill/>
          </a:ln>
        </p:spPr>
        <p:txBody>
          <a:bodyPr lIns="90000" tIns="45000" rIns="90000" bIns="45000" anchor="ctr">
            <a:noAutofit/>
          </a:bodyPr>
          <a:lstStyle>
            <a:lvl1pPr algn="ctr">
              <a:lnSpc>
                <a:spcPct val="100000"/>
              </a:lnSpc>
              <a:buNone/>
              <a:defRPr lang="en-US" sz="1400" b="0" strike="noStrike" spc="-1">
                <a:solidFill>
                  <a:srgbClr val="000000"/>
                </a:solidFill>
                <a:latin typeface="Times New Roman"/>
                <a:ea typeface="DejaVu Sans"/>
              </a:defRPr>
            </a:lvl1pPr>
          </a:lstStyle>
          <a:p>
            <a:pPr algn="ctr">
              <a:lnSpc>
                <a:spcPct val="100000"/>
              </a:lnSpc>
              <a:buNone/>
            </a:pPr>
            <a:r>
              <a:rPr lang="en-US" sz="1400" b="0" strike="noStrike" spc="-1">
                <a:solidFill>
                  <a:srgbClr val="000000"/>
                </a:solidFill>
                <a:latin typeface="Times New Roman"/>
                <a:ea typeface="DejaVu Sans"/>
              </a:rPr>
              <a:t>&lt;footer&gt;</a:t>
            </a:r>
            <a:endParaRPr lang="en-US" sz="1400" b="0" strike="noStrike" spc="-1">
              <a:latin typeface="Times New Roman"/>
            </a:endParaRPr>
          </a:p>
        </p:txBody>
      </p:sp>
      <p:sp>
        <p:nvSpPr>
          <p:cNvPr id="42" name="PlaceHolder 2"/>
          <p:cNvSpPr>
            <a:spLocks noGrp="1"/>
          </p:cNvSpPr>
          <p:nvPr>
            <p:ph type="sldNum" idx="5"/>
          </p:nvPr>
        </p:nvSpPr>
        <p:spPr>
          <a:xfrm>
            <a:off x="8610480" y="6356520"/>
            <a:ext cx="2734200" cy="356040"/>
          </a:xfrm>
          <a:prstGeom prst="rect">
            <a:avLst/>
          </a:prstGeom>
          <a:noFill/>
          <a:ln w="0">
            <a:noFill/>
          </a:ln>
        </p:spPr>
        <p:txBody>
          <a:bodyPr lIns="90000" tIns="45000" rIns="90000" bIns="45000" anchor="ctr">
            <a:noAutofit/>
          </a:bodyPr>
          <a:lstStyle>
            <a:lvl1pPr>
              <a:lnSpc>
                <a:spcPct val="100000"/>
              </a:lnSpc>
              <a:buNone/>
              <a:defRPr lang="en-US" sz="2400" b="0" strike="noStrike" spc="-1">
                <a:solidFill>
                  <a:srgbClr val="000000"/>
                </a:solidFill>
                <a:latin typeface="Times New Roman"/>
                <a:ea typeface="DejaVu Sans"/>
              </a:defRPr>
            </a:lvl1pPr>
          </a:lstStyle>
          <a:p>
            <a:pPr>
              <a:lnSpc>
                <a:spcPct val="100000"/>
              </a:lnSpc>
              <a:buNone/>
            </a:pPr>
            <a:fld id="{DF44B68E-67F5-4017-8210-E848615F269E}" type="slidenum">
              <a:rPr lang="en-US" sz="2400" b="0" strike="noStrike" spc="-1">
                <a:solidFill>
                  <a:srgbClr val="000000"/>
                </a:solidFill>
                <a:latin typeface="Times New Roman"/>
                <a:ea typeface="DejaVu Sans"/>
              </a:rPr>
              <a:t>‹#›</a:t>
            </a:fld>
            <a:endParaRPr lang="en-US" sz="2400" b="0" strike="noStrike" spc="-1">
              <a:latin typeface="Times New Roman"/>
            </a:endParaRPr>
          </a:p>
        </p:txBody>
      </p:sp>
      <p:sp>
        <p:nvSpPr>
          <p:cNvPr id="43" name="PlaceHolder 3"/>
          <p:cNvSpPr>
            <a:spLocks noGrp="1"/>
          </p:cNvSpPr>
          <p:nvPr>
            <p:ph type="dt" idx="6"/>
          </p:nvPr>
        </p:nvSpPr>
        <p:spPr>
          <a:xfrm>
            <a:off x="838080" y="6356520"/>
            <a:ext cx="2734200" cy="3560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CH" sz="1800" b="0" strike="noStrike" spc="-1">
                <a:solidFill>
                  <a:srgbClr val="000000"/>
                </a:solidFill>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CH" sz="2800" b="0" strike="noStrike" spc="-1">
                <a:solidFill>
                  <a:srgbClr val="000000"/>
                </a:solidFill>
                <a:latin typeface="Arial"/>
              </a:rPr>
              <a:t>Click to edit the outline text format</a:t>
            </a:r>
          </a:p>
          <a:p>
            <a:pPr marL="864000" lvl="1" indent="-324000">
              <a:lnSpc>
                <a:spcPct val="90000"/>
              </a:lnSpc>
              <a:spcBef>
                <a:spcPts val="1134"/>
              </a:spcBef>
              <a:buClr>
                <a:srgbClr val="000000"/>
              </a:buClr>
              <a:buSzPct val="75000"/>
              <a:buFont typeface="Symbol" charset="2"/>
              <a:buChar char=""/>
            </a:pPr>
            <a:r>
              <a:rPr lang="en-CH" sz="2000" b="0" strike="noStrike" spc="-1">
                <a:solidFill>
                  <a:srgbClr val="000000"/>
                </a:solidFill>
                <a:latin typeface="Arial"/>
              </a:rPr>
              <a:t>Second Outline Level</a:t>
            </a:r>
          </a:p>
          <a:p>
            <a:pPr marL="1296000" lvl="2" indent="-288000">
              <a:lnSpc>
                <a:spcPct val="90000"/>
              </a:lnSpc>
              <a:spcBef>
                <a:spcPts val="850"/>
              </a:spcBef>
              <a:buClr>
                <a:srgbClr val="000000"/>
              </a:buClr>
              <a:buSzPct val="45000"/>
              <a:buFont typeface="Wingdings" charset="2"/>
              <a:buChar char=""/>
            </a:pPr>
            <a:r>
              <a:rPr lang="en-CH" sz="1800" b="0" strike="noStrike" spc="-1">
                <a:solidFill>
                  <a:srgbClr val="000000"/>
                </a:solidFill>
                <a:latin typeface="Arial"/>
              </a:rPr>
              <a:t>Third Outline Level</a:t>
            </a:r>
          </a:p>
          <a:p>
            <a:pPr marL="1728000" lvl="3" indent="-216000">
              <a:lnSpc>
                <a:spcPct val="90000"/>
              </a:lnSpc>
              <a:spcBef>
                <a:spcPts val="567"/>
              </a:spcBef>
              <a:buClr>
                <a:srgbClr val="000000"/>
              </a:buClr>
              <a:buSzPct val="75000"/>
              <a:buFont typeface="Symbol" charset="2"/>
              <a:buChar char=""/>
            </a:pPr>
            <a:r>
              <a:rPr lang="en-CH" sz="1800" b="0" strike="noStrike" spc="-1">
                <a:solidFill>
                  <a:srgbClr val="000000"/>
                </a:solidFill>
                <a:latin typeface="Arial"/>
              </a:rPr>
              <a:t>Fourth Outline Level</a:t>
            </a:r>
          </a:p>
          <a:p>
            <a:pPr marL="2160000" lvl="4"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Fifth Outline Level</a:t>
            </a:r>
          </a:p>
          <a:p>
            <a:pPr marL="2592000" lvl="5"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Sixth Outline Level</a:t>
            </a:r>
          </a:p>
          <a:p>
            <a:pPr marL="3024000" lvl="6" indent="-216000">
              <a:lnSpc>
                <a:spcPct val="90000"/>
              </a:lnSpc>
              <a:spcBef>
                <a:spcPts val="283"/>
              </a:spcBef>
              <a:buClr>
                <a:srgbClr val="000000"/>
              </a:buClr>
              <a:buSzPct val="45000"/>
              <a:buFont typeface="Wingdings" charset="2"/>
              <a:buChar char=""/>
            </a:pPr>
            <a:r>
              <a:rPr lang="en-CH"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ravitational waves - Einstein Telescope">
            <a:extLst>
              <a:ext uri="{FF2B5EF4-FFF2-40B4-BE49-F238E27FC236}">
                <a16:creationId xmlns:a16="http://schemas.microsoft.com/office/drawing/2014/main" id="{3DA95AB3-8556-9186-4BF9-CADBEC841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80"/>
            <a:ext cx="12192000" cy="6772254"/>
          </a:xfrm>
          <a:prstGeom prst="rect">
            <a:avLst/>
          </a:prstGeom>
          <a:noFill/>
          <a:effectLst>
            <a:glow>
              <a:schemeClr val="accent1">
                <a:alpha val="0"/>
              </a:schemeClr>
            </a:glow>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0675B8-F8BB-05EE-6E0C-EB3A8B29F3CF}"/>
              </a:ext>
            </a:extLst>
          </p:cNvPr>
          <p:cNvSpPr>
            <a:spLocks noGrp="1"/>
          </p:cNvSpPr>
          <p:nvPr>
            <p:ph type="ctrTitle"/>
          </p:nvPr>
        </p:nvSpPr>
        <p:spPr>
          <a:xfrm>
            <a:off x="1041400" y="1122363"/>
            <a:ext cx="5384800" cy="2387600"/>
          </a:xfrm>
        </p:spPr>
        <p:txBody>
          <a:bodyPr/>
          <a:lstStyle/>
          <a:p>
            <a:r>
              <a:rPr lang="en-US" dirty="0">
                <a:solidFill>
                  <a:schemeClr val="bg1"/>
                </a:solidFill>
                <a:latin typeface="Helvetica Neue Light" panose="02000403000000020004" pitchFamily="2" charset="0"/>
                <a:ea typeface="Helvetica Neue Light" panose="02000403000000020004" pitchFamily="2" charset="0"/>
              </a:rPr>
              <a:t>Computing parallel session report </a:t>
            </a:r>
          </a:p>
        </p:txBody>
      </p:sp>
      <p:pic>
        <p:nvPicPr>
          <p:cNvPr id="5" name="Picture 4" descr="08_ET_horizontal_RGB.pdf">
            <a:extLst>
              <a:ext uri="{FF2B5EF4-FFF2-40B4-BE49-F238E27FC236}">
                <a16:creationId xmlns:a16="http://schemas.microsoft.com/office/drawing/2014/main" id="{34D9A615-CD7C-6D44-EECB-612D1916C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472" y="5644525"/>
            <a:ext cx="2842295" cy="80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7">
            <a:extLst>
              <a:ext uri="{FF2B5EF4-FFF2-40B4-BE49-F238E27FC236}">
                <a16:creationId xmlns:a16="http://schemas.microsoft.com/office/drawing/2014/main" id="{8EF7ADD6-5373-A9AB-6526-338DF7258905}"/>
              </a:ext>
            </a:extLst>
          </p:cNvPr>
          <p:cNvSpPr>
            <a:spLocks noChangeShapeType="1"/>
          </p:cNvSpPr>
          <p:nvPr/>
        </p:nvSpPr>
        <p:spPr bwMode="auto">
          <a:xfrm flipV="1">
            <a:off x="420624" y="591978"/>
            <a:ext cx="11411712" cy="4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 name="Line 8">
            <a:extLst>
              <a:ext uri="{FF2B5EF4-FFF2-40B4-BE49-F238E27FC236}">
                <a16:creationId xmlns:a16="http://schemas.microsoft.com/office/drawing/2014/main" id="{AE4D6411-79AC-39D7-84F0-DCE49855B614}"/>
              </a:ext>
            </a:extLst>
          </p:cNvPr>
          <p:cNvSpPr>
            <a:spLocks noChangeShapeType="1"/>
          </p:cNvSpPr>
          <p:nvPr/>
        </p:nvSpPr>
        <p:spPr bwMode="auto">
          <a:xfrm flipV="1">
            <a:off x="420624" y="339481"/>
            <a:ext cx="11411712"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8" name="Line 9">
            <a:extLst>
              <a:ext uri="{FF2B5EF4-FFF2-40B4-BE49-F238E27FC236}">
                <a16:creationId xmlns:a16="http://schemas.microsoft.com/office/drawing/2014/main" id="{AC1090A2-597E-4580-BB2C-9C9642704B8A}"/>
              </a:ext>
            </a:extLst>
          </p:cNvPr>
          <p:cNvSpPr>
            <a:spLocks noChangeShapeType="1"/>
          </p:cNvSpPr>
          <p:nvPr/>
        </p:nvSpPr>
        <p:spPr bwMode="auto">
          <a:xfrm>
            <a:off x="420624" y="6660572"/>
            <a:ext cx="11411712" cy="4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 name="Line 10">
            <a:extLst>
              <a:ext uri="{FF2B5EF4-FFF2-40B4-BE49-F238E27FC236}">
                <a16:creationId xmlns:a16="http://schemas.microsoft.com/office/drawing/2014/main" id="{37EC9557-74A2-7ED9-667A-C7CE72A4AFE2}"/>
              </a:ext>
            </a:extLst>
          </p:cNvPr>
          <p:cNvSpPr>
            <a:spLocks noChangeShapeType="1"/>
          </p:cNvSpPr>
          <p:nvPr/>
        </p:nvSpPr>
        <p:spPr bwMode="auto">
          <a:xfrm flipV="1">
            <a:off x="420624" y="5293127"/>
            <a:ext cx="11411712" cy="4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Text Box 11">
            <a:extLst>
              <a:ext uri="{FF2B5EF4-FFF2-40B4-BE49-F238E27FC236}">
                <a16:creationId xmlns:a16="http://schemas.microsoft.com/office/drawing/2014/main" id="{20831DAD-5A14-5902-408E-7A6D9C3E1959}"/>
              </a:ext>
            </a:extLst>
          </p:cNvPr>
          <p:cNvSpPr txBox="1">
            <a:spLocks/>
          </p:cNvSpPr>
          <p:nvPr/>
        </p:nvSpPr>
        <p:spPr bwMode="auto">
          <a:xfrm>
            <a:off x="1041400" y="3879643"/>
            <a:ext cx="4671237" cy="1397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spAutoFit/>
          </a:bodyPr>
          <a:lstStyle>
            <a:lvl1pPr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3238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32385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lnSpc>
                <a:spcPct val="150000"/>
              </a:lnSpc>
            </a:pPr>
            <a:r>
              <a:rPr lang="it-IT" altLang="it-IT" b="0" dirty="0">
                <a:solidFill>
                  <a:srgbClr val="FFFFFF"/>
                </a:solidFill>
                <a:latin typeface="Helvetica Neue Light" panose="02000403000000020004" pitchFamily="2" charset="0"/>
                <a:ea typeface="Helvetica Neue Light" panose="02000403000000020004" pitchFamily="2" charset="0"/>
                <a:cs typeface="Schibsted Grotesk Regular Regul" charset="0"/>
                <a:sym typeface="Schibsted Grotesk Regular Regul" charset="0"/>
              </a:rPr>
              <a:t>Nadia Tonello</a:t>
            </a:r>
          </a:p>
          <a:p>
            <a:pPr algn="ctr" eaLnBrk="1">
              <a:lnSpc>
                <a:spcPct val="150000"/>
              </a:lnSpc>
            </a:pPr>
            <a:r>
              <a:rPr lang="it-IT" altLang="it-IT" b="0" dirty="0">
                <a:solidFill>
                  <a:srgbClr val="FFFFFF"/>
                </a:solidFill>
                <a:latin typeface="Helvetica Neue Light" panose="02000403000000020004" pitchFamily="2" charset="0"/>
                <a:ea typeface="Helvetica Neue Light" panose="02000403000000020004" pitchFamily="2" charset="0"/>
                <a:cs typeface="Schibsted Grotesk Regular Regul" charset="0"/>
                <a:sym typeface="Schibsted Grotesk Regular Regul" charset="0"/>
              </a:rPr>
              <a:t>On </a:t>
            </a:r>
            <a:r>
              <a:rPr lang="it-IT" altLang="it-IT" b="0" dirty="0" err="1">
                <a:solidFill>
                  <a:srgbClr val="FFFFFF"/>
                </a:solidFill>
                <a:latin typeface="Helvetica Neue Light" panose="02000403000000020004" pitchFamily="2" charset="0"/>
                <a:ea typeface="Helvetica Neue Light" panose="02000403000000020004" pitchFamily="2" charset="0"/>
                <a:cs typeface="Schibsted Grotesk Regular Regul" charset="0"/>
                <a:sym typeface="Schibsted Grotesk Regular Regul" charset="0"/>
              </a:rPr>
              <a:t>behalf</a:t>
            </a:r>
            <a:r>
              <a:rPr lang="it-IT" altLang="it-IT" b="0" dirty="0">
                <a:solidFill>
                  <a:srgbClr val="FFFFFF"/>
                </a:solidFill>
                <a:latin typeface="Helvetica Neue Light" panose="02000403000000020004" pitchFamily="2" charset="0"/>
                <a:ea typeface="Helvetica Neue Light" panose="02000403000000020004" pitchFamily="2" charset="0"/>
                <a:cs typeface="Schibsted Grotesk Regular Regul" charset="0"/>
                <a:sym typeface="Schibsted Grotesk Regular Regul" charset="0"/>
              </a:rPr>
              <a:t> of EiB-WP8-WP6</a:t>
            </a:r>
          </a:p>
        </p:txBody>
      </p:sp>
      <p:pic>
        <p:nvPicPr>
          <p:cNvPr id="3" name="Picture 14">
            <a:extLst>
              <a:ext uri="{FF2B5EF4-FFF2-40B4-BE49-F238E27FC236}">
                <a16:creationId xmlns:a16="http://schemas.microsoft.com/office/drawing/2014/main" id="{B6EB34D2-1721-1365-9171-C0E928044236}"/>
              </a:ext>
            </a:extLst>
          </p:cNvPr>
          <p:cNvPicPr/>
          <p:nvPr/>
        </p:nvPicPr>
        <p:blipFill>
          <a:blip r:embed="rId5"/>
          <a:stretch/>
        </p:blipFill>
        <p:spPr>
          <a:xfrm>
            <a:off x="10445280" y="6420366"/>
            <a:ext cx="1746720" cy="462240"/>
          </a:xfrm>
          <a:prstGeom prst="rect">
            <a:avLst/>
          </a:prstGeom>
          <a:ln w="0">
            <a:noFill/>
          </a:ln>
        </p:spPr>
      </p:pic>
    </p:spTree>
    <p:extLst>
      <p:ext uri="{BB962C8B-B14F-4D97-AF65-F5344CB8AC3E}">
        <p14:creationId xmlns:p14="http://schemas.microsoft.com/office/powerpoint/2010/main" val="1106358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A7BDF-1E51-31A6-B0ED-B601EBDC1AEB}"/>
            </a:ext>
          </a:extLst>
        </p:cNvPr>
        <p:cNvGrpSpPr/>
        <p:nvPr/>
      </p:nvGrpSpPr>
      <p:grpSpPr>
        <a:xfrm>
          <a:off x="0" y="0"/>
          <a:ext cx="0" cy="0"/>
          <a:chOff x="0" y="0"/>
          <a:chExt cx="0" cy="0"/>
        </a:xfrm>
      </p:grpSpPr>
      <p:pic>
        <p:nvPicPr>
          <p:cNvPr id="18" name="Picture 2" descr="Gravitational waves - Einstein Telescope">
            <a:extLst>
              <a:ext uri="{FF2B5EF4-FFF2-40B4-BE49-F238E27FC236}">
                <a16:creationId xmlns:a16="http://schemas.microsoft.com/office/drawing/2014/main" id="{2288854C-17A5-D2E8-5970-F5D2A5921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180"/>
            <a:ext cx="12192000" cy="6772254"/>
          </a:xfrm>
          <a:prstGeom prst="rect">
            <a:avLst/>
          </a:prstGeom>
          <a:noFill/>
          <a:effectLst>
            <a:glow>
              <a:schemeClr val="accent1">
                <a:alpha val="0"/>
              </a:schemeClr>
            </a:glow>
            <a:softEdge rad="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50FC40-0A3D-0D55-BAEB-21131C5297AC}"/>
              </a:ext>
            </a:extLst>
          </p:cNvPr>
          <p:cNvSpPr>
            <a:spLocks noGrp="1"/>
          </p:cNvSpPr>
          <p:nvPr>
            <p:ph type="ctrTitle"/>
          </p:nvPr>
        </p:nvSpPr>
        <p:spPr>
          <a:xfrm>
            <a:off x="1041400" y="1122363"/>
            <a:ext cx="4654550" cy="2387600"/>
          </a:xfrm>
        </p:spPr>
        <p:txBody>
          <a:bodyPr/>
          <a:lstStyle/>
          <a:p>
            <a:r>
              <a:rPr lang="en-US" dirty="0">
                <a:solidFill>
                  <a:schemeClr val="bg1"/>
                </a:solidFill>
                <a:latin typeface="Helvetica Neue Light" panose="02000403000000020004" pitchFamily="2" charset="0"/>
                <a:ea typeface="Helvetica Neue Light" panose="02000403000000020004" pitchFamily="2" charset="0"/>
              </a:rPr>
              <a:t>Thank you!</a:t>
            </a:r>
          </a:p>
        </p:txBody>
      </p:sp>
      <p:pic>
        <p:nvPicPr>
          <p:cNvPr id="5" name="Picture 4" descr="08_ET_horizontal_RGB.pdf">
            <a:extLst>
              <a:ext uri="{FF2B5EF4-FFF2-40B4-BE49-F238E27FC236}">
                <a16:creationId xmlns:a16="http://schemas.microsoft.com/office/drawing/2014/main" id="{2E8A732C-25C1-183C-A2D3-1224610FC2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472" y="5644525"/>
            <a:ext cx="2842295" cy="80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Line 8">
            <a:extLst>
              <a:ext uri="{FF2B5EF4-FFF2-40B4-BE49-F238E27FC236}">
                <a16:creationId xmlns:a16="http://schemas.microsoft.com/office/drawing/2014/main" id="{DB1B6114-9EC0-5AAB-847A-B3A999FD94C0}"/>
              </a:ext>
            </a:extLst>
          </p:cNvPr>
          <p:cNvSpPr>
            <a:spLocks noChangeShapeType="1"/>
          </p:cNvSpPr>
          <p:nvPr/>
        </p:nvSpPr>
        <p:spPr bwMode="auto">
          <a:xfrm flipV="1">
            <a:off x="420624" y="339481"/>
            <a:ext cx="11411712"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sp>
        <p:nvSpPr>
          <p:cNvPr id="8" name="Line 9">
            <a:extLst>
              <a:ext uri="{FF2B5EF4-FFF2-40B4-BE49-F238E27FC236}">
                <a16:creationId xmlns:a16="http://schemas.microsoft.com/office/drawing/2014/main" id="{0775D39D-83F5-497D-CCB8-220B01C5F733}"/>
              </a:ext>
            </a:extLst>
          </p:cNvPr>
          <p:cNvSpPr>
            <a:spLocks noChangeShapeType="1"/>
          </p:cNvSpPr>
          <p:nvPr/>
        </p:nvSpPr>
        <p:spPr bwMode="auto">
          <a:xfrm>
            <a:off x="420624" y="6660572"/>
            <a:ext cx="11411712" cy="49"/>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9" name="Line 10">
            <a:extLst>
              <a:ext uri="{FF2B5EF4-FFF2-40B4-BE49-F238E27FC236}">
                <a16:creationId xmlns:a16="http://schemas.microsoft.com/office/drawing/2014/main" id="{AFCFFDBE-AEE2-97B6-5C42-B0B0F95656E9}"/>
              </a:ext>
            </a:extLst>
          </p:cNvPr>
          <p:cNvSpPr>
            <a:spLocks noChangeShapeType="1"/>
          </p:cNvSpPr>
          <p:nvPr/>
        </p:nvSpPr>
        <p:spPr bwMode="auto">
          <a:xfrm flipV="1">
            <a:off x="420624" y="5293127"/>
            <a:ext cx="11411712" cy="4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3" name="Picture 14">
            <a:extLst>
              <a:ext uri="{FF2B5EF4-FFF2-40B4-BE49-F238E27FC236}">
                <a16:creationId xmlns:a16="http://schemas.microsoft.com/office/drawing/2014/main" id="{16B7D97B-263B-DBBD-D843-207C2296B4B8}"/>
              </a:ext>
            </a:extLst>
          </p:cNvPr>
          <p:cNvPicPr/>
          <p:nvPr/>
        </p:nvPicPr>
        <p:blipFill>
          <a:blip r:embed="rId5"/>
          <a:stretch/>
        </p:blipFill>
        <p:spPr>
          <a:xfrm>
            <a:off x="10445280" y="6420366"/>
            <a:ext cx="1746720" cy="462240"/>
          </a:xfrm>
          <a:prstGeom prst="rect">
            <a:avLst/>
          </a:prstGeom>
          <a:ln w="0">
            <a:noFill/>
          </a:ln>
        </p:spPr>
      </p:pic>
    </p:spTree>
    <p:extLst>
      <p:ext uri="{BB962C8B-B14F-4D97-AF65-F5344CB8AC3E}">
        <p14:creationId xmlns:p14="http://schemas.microsoft.com/office/powerpoint/2010/main" val="229283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p:cNvPicPr/>
          <p:nvPr/>
        </p:nvPicPr>
        <p:blipFill>
          <a:blip r:embed="rId2"/>
          <a:srcRect t="31680" b="27043"/>
          <a:stretch/>
        </p:blipFill>
        <p:spPr>
          <a:xfrm>
            <a:off x="10800" y="40680"/>
            <a:ext cx="1331280" cy="1055520"/>
          </a:xfrm>
          <a:prstGeom prst="rect">
            <a:avLst/>
          </a:prstGeom>
          <a:ln w="0">
            <a:noFill/>
          </a:ln>
        </p:spPr>
      </p:pic>
      <p:sp>
        <p:nvSpPr>
          <p:cNvPr id="83" name="Rectangle 84"/>
          <p:cNvSpPr/>
          <p:nvPr/>
        </p:nvSpPr>
        <p:spPr>
          <a:xfrm>
            <a:off x="2187920" y="2316240"/>
            <a:ext cx="3552480" cy="106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spAutoFit/>
          </a:bodyPr>
          <a:lstStyle/>
          <a:p>
            <a:pPr>
              <a:lnSpc>
                <a:spcPct val="100000"/>
              </a:lnSpc>
              <a:buNone/>
            </a:pPr>
            <a:r>
              <a:rPr lang="en-US" sz="1600" b="1" strike="noStrike" spc="-1" dirty="0">
                <a:solidFill>
                  <a:srgbClr val="55308D"/>
                </a:solidFill>
                <a:latin typeface="HELVETICA NEUE LIGHT"/>
                <a:ea typeface="HELVETICA NEUE LIGHT"/>
              </a:rPr>
              <a:t>D8.3 Data access policy </a:t>
            </a:r>
            <a:br>
              <a:rPr sz="1600" dirty="0"/>
            </a:br>
            <a:r>
              <a:rPr lang="en-US" sz="1600" b="1" strike="noStrike" spc="-1" dirty="0">
                <a:solidFill>
                  <a:srgbClr val="55308D"/>
                </a:solidFill>
                <a:latin typeface="HELVETICA NEUE LIGHT"/>
                <a:ea typeface="HELVETICA NEUE LIGHT"/>
              </a:rPr>
              <a:t>implementation </a:t>
            </a:r>
            <a:r>
              <a:rPr lang="en-US" sz="1600" b="1" u="sng" strike="noStrike" spc="-1" dirty="0">
                <a:solidFill>
                  <a:srgbClr val="55308D"/>
                </a:solidFill>
                <a:uFillTx/>
                <a:latin typeface="HELVETICA NEUE LIGHT"/>
                <a:ea typeface="HELVETICA NEUE LIGHT"/>
              </a:rPr>
              <a:t>guidelines</a:t>
            </a:r>
            <a:endParaRPr lang="en-US" sz="1600" b="0" strike="noStrike" spc="-1" dirty="0">
              <a:latin typeface="Arial"/>
            </a:endParaRPr>
          </a:p>
          <a:p>
            <a:pPr>
              <a:lnSpc>
                <a:spcPct val="100000"/>
              </a:lnSpc>
              <a:buNone/>
            </a:pPr>
            <a:r>
              <a:rPr lang="en-US" sz="1600" b="0" i="1" strike="noStrike" spc="-1" dirty="0">
                <a:solidFill>
                  <a:srgbClr val="55308D"/>
                </a:solidFill>
                <a:latin typeface="Helvetica Neue Light"/>
                <a:ea typeface="Helvetica Neue Light"/>
              </a:rPr>
              <a:t>EC Due date: August 2026</a:t>
            </a:r>
            <a:endParaRPr lang="en-US" sz="1600" b="0" strike="noStrike" spc="-1" dirty="0">
              <a:latin typeface="Arial"/>
            </a:endParaRPr>
          </a:p>
          <a:p>
            <a:pPr>
              <a:lnSpc>
                <a:spcPct val="100000"/>
              </a:lnSpc>
              <a:buNone/>
            </a:pPr>
            <a:r>
              <a:rPr lang="en-US" sz="1600" b="0" i="1" strike="noStrike" spc="-1" dirty="0">
                <a:solidFill>
                  <a:srgbClr val="55308D"/>
                </a:solidFill>
                <a:latin typeface="Helvetica Neue Light"/>
                <a:ea typeface="Helvetica Neue Light"/>
              </a:rPr>
              <a:t>Internal due date: Mid June 2026</a:t>
            </a:r>
            <a:endParaRPr lang="en-US" sz="1600" b="0" strike="noStrike" spc="-1" dirty="0">
              <a:latin typeface="Arial"/>
            </a:endParaRPr>
          </a:p>
        </p:txBody>
      </p:sp>
      <p:sp>
        <p:nvSpPr>
          <p:cNvPr id="84" name="Rectangle 91"/>
          <p:cNvSpPr/>
          <p:nvPr/>
        </p:nvSpPr>
        <p:spPr>
          <a:xfrm>
            <a:off x="1702800" y="374293"/>
            <a:ext cx="7771400" cy="10757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numCol="1" spcCol="0" anchor="t">
            <a:spAutoFit/>
          </a:bodyPr>
          <a:lstStyle/>
          <a:p>
            <a:pPr>
              <a:lnSpc>
                <a:spcPct val="100000"/>
              </a:lnSpc>
              <a:buNone/>
            </a:pPr>
            <a:r>
              <a:rPr lang="en-US" sz="3200" b="1" strike="noStrike" spc="-1" dirty="0">
                <a:solidFill>
                  <a:srgbClr val="2F5597"/>
                </a:solidFill>
                <a:latin typeface="Arial"/>
                <a:ea typeface="DejaVu Sans"/>
              </a:rPr>
              <a:t>ET-PP WP8 &amp; EiB </a:t>
            </a:r>
          </a:p>
          <a:p>
            <a:pPr>
              <a:lnSpc>
                <a:spcPct val="100000"/>
              </a:lnSpc>
              <a:buNone/>
            </a:pPr>
            <a:r>
              <a:rPr lang="en-US" sz="3200" b="1" strike="noStrike" spc="-1" dirty="0">
                <a:solidFill>
                  <a:srgbClr val="2F5597"/>
                </a:solidFill>
                <a:latin typeface="Arial"/>
                <a:ea typeface="DejaVu Sans"/>
              </a:rPr>
              <a:t>Status Report &amp; Activities</a:t>
            </a:r>
            <a:endParaRPr lang="en-US" sz="3200" b="0" strike="noStrike" spc="-1" dirty="0">
              <a:latin typeface="Arial"/>
            </a:endParaRPr>
          </a:p>
        </p:txBody>
      </p:sp>
      <p:sp>
        <p:nvSpPr>
          <p:cNvPr id="85" name="TextBox 93"/>
          <p:cNvSpPr/>
          <p:nvPr/>
        </p:nvSpPr>
        <p:spPr>
          <a:xfrm>
            <a:off x="8112800" y="2710080"/>
            <a:ext cx="302400" cy="7650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sp>
        <p:nvSpPr>
          <p:cNvPr id="86" name="Down Arrow 3"/>
          <p:cNvSpPr/>
          <p:nvPr/>
        </p:nvSpPr>
        <p:spPr>
          <a:xfrm rot="16200000" flipH="1">
            <a:off x="3001160" y="929880"/>
            <a:ext cx="370080" cy="5426640"/>
          </a:xfrm>
          <a:prstGeom prst="downArrow">
            <a:avLst>
              <a:gd name="adj1" fmla="val 50000"/>
              <a:gd name="adj2" fmla="val 50000"/>
            </a:avLst>
          </a:prstGeom>
          <a:gradFill rotWithShape="0">
            <a:gsLst>
              <a:gs pos="0">
                <a:srgbClr val="3465A4"/>
              </a:gs>
              <a:gs pos="100000">
                <a:srgbClr val="FFFFFF"/>
              </a:gs>
            </a:gsLst>
            <a:lin ang="10800000"/>
          </a:gradFill>
          <a:ln w="25560">
            <a:solidFill>
              <a:srgbClr val="27435D"/>
            </a:solidFill>
            <a:miter/>
          </a:ln>
        </p:spPr>
        <p:style>
          <a:lnRef idx="0">
            <a:scrgbClr r="0" g="0" b="0"/>
          </a:lnRef>
          <a:fillRef idx="0">
            <a:scrgbClr r="0" g="0" b="0"/>
          </a:fillRef>
          <a:effectRef idx="0">
            <a:scrgbClr r="0" g="0" b="0"/>
          </a:effectRef>
          <a:fontRef idx="minor"/>
        </p:style>
        <p:txBody>
          <a:bodyPr/>
          <a:lstStyle/>
          <a:p>
            <a:endParaRPr lang="en-US"/>
          </a:p>
        </p:txBody>
      </p:sp>
      <p:sp>
        <p:nvSpPr>
          <p:cNvPr id="87" name="TextBox 4"/>
          <p:cNvSpPr/>
          <p:nvPr/>
        </p:nvSpPr>
        <p:spPr>
          <a:xfrm>
            <a:off x="635240" y="3053520"/>
            <a:ext cx="137448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600" b="1" strike="noStrike" spc="-1">
                <a:solidFill>
                  <a:srgbClr val="2F5597"/>
                </a:solidFill>
                <a:latin typeface="Arial"/>
                <a:ea typeface="DejaVu Sans"/>
              </a:rPr>
              <a:t>Deliverables</a:t>
            </a:r>
            <a:endParaRPr lang="en-US" sz="1600" b="0" strike="noStrike" spc="-1">
              <a:latin typeface="Arial"/>
            </a:endParaRPr>
          </a:p>
        </p:txBody>
      </p:sp>
      <p:sp>
        <p:nvSpPr>
          <p:cNvPr id="88" name="Rectangle 5"/>
          <p:cNvSpPr/>
          <p:nvPr/>
        </p:nvSpPr>
        <p:spPr>
          <a:xfrm>
            <a:off x="2185400" y="3886200"/>
            <a:ext cx="3735000" cy="106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spAutoFit/>
          </a:bodyPr>
          <a:lstStyle/>
          <a:p>
            <a:pPr>
              <a:lnSpc>
                <a:spcPct val="100000"/>
              </a:lnSpc>
              <a:buNone/>
            </a:pPr>
            <a:r>
              <a:rPr lang="en-US" sz="1600" b="1" strike="noStrike" spc="-1">
                <a:solidFill>
                  <a:srgbClr val="55308D"/>
                </a:solidFill>
                <a:latin typeface="HELVETICA NEUE LIGHT"/>
                <a:ea typeface="HELVETICA NEUE LIGHT"/>
              </a:rPr>
              <a:t>M8.5 Workshop on Data  </a:t>
            </a:r>
            <a:br>
              <a:rPr sz="1600"/>
            </a:br>
            <a:r>
              <a:rPr lang="en-US" sz="1600" b="1" strike="noStrike" spc="-1">
                <a:solidFill>
                  <a:srgbClr val="55308D"/>
                </a:solidFill>
                <a:latin typeface="HELVETICA NEUE LIGHT"/>
                <a:ea typeface="HELVETICA NEUE LIGHT"/>
              </a:rPr>
              <a:t>access policy implementation</a:t>
            </a:r>
            <a:endParaRPr lang="en-US" sz="1600" b="0" strike="noStrike" spc="-1">
              <a:latin typeface="Arial"/>
            </a:endParaRPr>
          </a:p>
          <a:p>
            <a:pPr>
              <a:lnSpc>
                <a:spcPct val="100000"/>
              </a:lnSpc>
              <a:buNone/>
            </a:pPr>
            <a:r>
              <a:rPr lang="en-US" sz="1600" b="0" i="1" strike="noStrike" spc="-1">
                <a:solidFill>
                  <a:srgbClr val="55308D"/>
                </a:solidFill>
                <a:latin typeface="Helvetica Neue Light"/>
                <a:ea typeface="Helvetica Neue Light"/>
              </a:rPr>
              <a:t>Due date: July 2026</a:t>
            </a:r>
            <a:endParaRPr lang="en-US" sz="1600" b="0" strike="noStrike" spc="-1">
              <a:latin typeface="Arial"/>
            </a:endParaRPr>
          </a:p>
          <a:p>
            <a:pPr>
              <a:lnSpc>
                <a:spcPct val="100000"/>
              </a:lnSpc>
              <a:buNone/>
            </a:pPr>
            <a:r>
              <a:rPr lang="en-US" sz="1600" b="0" i="1" strike="noStrike" spc="-1">
                <a:solidFill>
                  <a:srgbClr val="55308D"/>
                </a:solidFill>
                <a:latin typeface="Helvetica Neue Light"/>
                <a:ea typeface="Helvetica Neue Light"/>
              </a:rPr>
              <a:t>May 8</a:t>
            </a:r>
            <a:r>
              <a:rPr lang="en-US" sz="1600" b="0" i="1" strike="noStrike" spc="-1" baseline="33000">
                <a:solidFill>
                  <a:srgbClr val="55308D"/>
                </a:solidFill>
                <a:latin typeface="Helvetica Neue Light"/>
                <a:ea typeface="Helvetica Neue Light"/>
              </a:rPr>
              <a:t>th</a:t>
            </a:r>
            <a:r>
              <a:rPr lang="en-US" sz="1600" b="0" i="1" strike="noStrike" spc="-1">
                <a:solidFill>
                  <a:srgbClr val="55308D"/>
                </a:solidFill>
                <a:latin typeface="Helvetica Neue Light"/>
                <a:ea typeface="Helvetica Neue Light"/>
              </a:rPr>
              <a:t> 2026 (with ET-PP annual)</a:t>
            </a:r>
            <a:endParaRPr lang="en-US" sz="1600" b="0" strike="noStrike" spc="-1">
              <a:latin typeface="Arial"/>
            </a:endParaRPr>
          </a:p>
        </p:txBody>
      </p:sp>
      <p:sp>
        <p:nvSpPr>
          <p:cNvPr id="89" name="TextBox 9"/>
          <p:cNvSpPr/>
          <p:nvPr/>
        </p:nvSpPr>
        <p:spPr>
          <a:xfrm>
            <a:off x="646760" y="3876480"/>
            <a:ext cx="122652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600" b="1" strike="noStrike" spc="-1">
                <a:solidFill>
                  <a:srgbClr val="2F5597"/>
                </a:solidFill>
                <a:latin typeface="Arial"/>
                <a:ea typeface="DejaVu Sans"/>
              </a:rPr>
              <a:t>Milestones</a:t>
            </a:r>
            <a:endParaRPr lang="en-US" sz="1600" b="0" strike="noStrike" spc="-1">
              <a:latin typeface="Arial"/>
            </a:endParaRPr>
          </a:p>
        </p:txBody>
      </p:sp>
      <p:sp>
        <p:nvSpPr>
          <p:cNvPr id="90" name="Rectangle 1"/>
          <p:cNvSpPr/>
          <p:nvPr/>
        </p:nvSpPr>
        <p:spPr>
          <a:xfrm>
            <a:off x="5920400" y="1642680"/>
            <a:ext cx="6449400" cy="521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1600" b="1" strike="noStrike" spc="-1" dirty="0">
                <a:solidFill>
                  <a:srgbClr val="000000"/>
                </a:solidFill>
                <a:latin typeface="Helvetica Neue Light"/>
                <a:ea typeface="Helvetica Neue Light"/>
              </a:rPr>
              <a:t>DURING the ET-PP annual-meeting</a:t>
            </a:r>
            <a:endParaRPr lang="en-US" sz="1600" b="0" strike="noStrike" spc="-1" dirty="0">
              <a:latin typeface="Arial"/>
            </a:endParaRPr>
          </a:p>
          <a:p>
            <a:pPr marL="432000" lvl="1"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Use slot(s) to present and discuss the strategy, </a:t>
            </a:r>
            <a:br>
              <a:rPr sz="1600" dirty="0"/>
            </a:br>
            <a:r>
              <a:rPr lang="en-US" sz="1600" b="0" strike="noStrike" spc="-1" dirty="0">
                <a:solidFill>
                  <a:srgbClr val="000000"/>
                </a:solidFill>
                <a:latin typeface="Helvetica Neue Light"/>
                <a:ea typeface="Helvetica Neue Light"/>
              </a:rPr>
              <a:t>refine the document structure, scope and contents</a:t>
            </a:r>
            <a:endParaRPr lang="en-US" sz="1600" b="0" strike="noStrike" spc="-1" dirty="0">
              <a:latin typeface="Arial"/>
            </a:endParaRPr>
          </a:p>
          <a:p>
            <a:pPr marL="432000" lvl="1"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Attendance of other Work Package members (</a:t>
            </a:r>
            <a:r>
              <a:rPr lang="en-US" sz="1600" b="1" strike="noStrike" spc="-1" dirty="0">
                <a:solidFill>
                  <a:srgbClr val="000000"/>
                </a:solidFill>
                <a:latin typeface="Helvetica Neue Light"/>
                <a:ea typeface="Helvetica Neue Light"/>
              </a:rPr>
              <a:t>WP6</a:t>
            </a:r>
            <a:r>
              <a:rPr lang="en-US" sz="1600" b="0" strike="noStrike" spc="-1" dirty="0">
                <a:solidFill>
                  <a:srgbClr val="000000"/>
                </a:solidFill>
                <a:latin typeface="Helvetica Neue Light"/>
                <a:ea typeface="Helvetica Neue Light"/>
              </a:rPr>
              <a:t>) strongly needed for this session.</a:t>
            </a:r>
            <a:br>
              <a:rPr sz="1600" dirty="0"/>
            </a:br>
            <a:r>
              <a:rPr lang="en-US" sz="1600" b="0" strike="noStrike" spc="-1" dirty="0">
                <a:solidFill>
                  <a:srgbClr val="000000"/>
                </a:solidFill>
                <a:latin typeface="Arial"/>
              </a:rPr>
              <a:t> </a:t>
            </a:r>
            <a:endParaRPr lang="en-US" sz="1600" b="0" strike="noStrike" spc="-1" dirty="0">
              <a:latin typeface="Arial"/>
            </a:endParaRPr>
          </a:p>
          <a:p>
            <a:pPr>
              <a:lnSpc>
                <a:spcPct val="100000"/>
              </a:lnSpc>
              <a:buNone/>
            </a:pPr>
            <a:endParaRPr lang="en-US" sz="1600" b="0" strike="noStrike" spc="-1" dirty="0">
              <a:latin typeface="Arial"/>
            </a:endParaRPr>
          </a:p>
          <a:p>
            <a:pPr marL="216000" indent="-216000">
              <a:lnSpc>
                <a:spcPct val="100000"/>
              </a:lnSpc>
              <a:buClr>
                <a:srgbClr val="000000"/>
              </a:buClr>
              <a:buSzPct val="45000"/>
              <a:buFont typeface="Wingdings" charset="2"/>
              <a:buChar char=""/>
            </a:pPr>
            <a:r>
              <a:rPr lang="en-US" sz="1600" b="1" strike="noStrike" spc="-1" dirty="0">
                <a:solidFill>
                  <a:srgbClr val="000000"/>
                </a:solidFill>
                <a:latin typeface="Helvetica Neue Light"/>
                <a:ea typeface="Helvetica Neue Light"/>
              </a:rPr>
              <a:t>DURING the dedicated one-day workshop (May 8</a:t>
            </a:r>
            <a:r>
              <a:rPr lang="en-US" sz="1600" b="1" strike="noStrike" spc="-1" baseline="33000" dirty="0">
                <a:solidFill>
                  <a:srgbClr val="000000"/>
                </a:solidFill>
                <a:latin typeface="Helvetica Neue Light"/>
                <a:ea typeface="Helvetica Neue Light"/>
              </a:rPr>
              <a:t>th</a:t>
            </a:r>
            <a:r>
              <a:rPr lang="en-US" sz="1600" b="1" strike="noStrike" spc="-1" dirty="0">
                <a:solidFill>
                  <a:srgbClr val="000000"/>
                </a:solidFill>
                <a:latin typeface="Helvetica Neue Light"/>
                <a:ea typeface="Helvetica Neue Light"/>
              </a:rPr>
              <a:t> 2026)</a:t>
            </a:r>
            <a:endParaRPr lang="en-US" sz="1600" b="0" strike="noStrike" spc="-1" dirty="0">
              <a:latin typeface="Arial"/>
            </a:endParaRPr>
          </a:p>
          <a:p>
            <a:pPr marL="432000" lvl="1"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Discuss, Write, Repeat, sort as we did in Torino for D8.2.</a:t>
            </a:r>
            <a:endParaRPr lang="en-US" sz="1600" b="0" strike="noStrike" spc="-1" dirty="0">
              <a:latin typeface="Arial"/>
            </a:endParaRPr>
          </a:p>
          <a:p>
            <a:pPr marL="432000" lvl="1"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Attendance of </a:t>
            </a:r>
            <a:r>
              <a:rPr lang="en-US" sz="1600" b="1" strike="noStrike" spc="-1" dirty="0">
                <a:solidFill>
                  <a:srgbClr val="000000"/>
                </a:solidFill>
                <a:latin typeface="Helvetica Neue Light"/>
                <a:ea typeface="Helvetica Neue Light"/>
              </a:rPr>
              <a:t>WP6</a:t>
            </a:r>
            <a:r>
              <a:rPr lang="en-US" sz="1600" b="0" strike="noStrike" spc="-1" dirty="0">
                <a:solidFill>
                  <a:srgbClr val="000000"/>
                </a:solidFill>
                <a:latin typeface="Helvetica Neue Light"/>
                <a:ea typeface="Helvetica Neue Light"/>
              </a:rPr>
              <a:t> representative strongly encouraged.</a:t>
            </a:r>
            <a:endParaRPr lang="en-US" sz="1600" b="0" strike="noStrike" spc="-1" dirty="0">
              <a:latin typeface="Arial"/>
            </a:endParaRPr>
          </a:p>
          <a:p>
            <a:pPr marL="216000"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AFTER the workshop: refine, review, send for expert panel review</a:t>
            </a:r>
            <a:r>
              <a:rPr lang="en-US" sz="1600" b="0" strike="noStrike" spc="-1" dirty="0">
                <a:solidFill>
                  <a:srgbClr val="000000"/>
                </a:solidFill>
                <a:latin typeface="Helvetica Neue Light"/>
                <a:ea typeface="DejaVu Sans"/>
              </a:rPr>
              <a:t> </a:t>
            </a:r>
            <a:endParaRPr lang="en-US" sz="1600" b="0" strike="noStrike" spc="-1" dirty="0">
              <a:latin typeface="Arial"/>
            </a:endParaRPr>
          </a:p>
          <a:p>
            <a:pPr>
              <a:lnSpc>
                <a:spcPct val="100000"/>
              </a:lnSpc>
              <a:buNone/>
            </a:pPr>
            <a:endParaRPr lang="en-US" sz="1600" b="0" strike="noStrike" spc="-1" dirty="0">
              <a:latin typeface="Arial"/>
            </a:endParaRPr>
          </a:p>
          <a:p>
            <a:pPr>
              <a:lnSpc>
                <a:spcPct val="100000"/>
              </a:lnSpc>
              <a:buNone/>
            </a:pPr>
            <a:endParaRPr lang="en-US" sz="1600" b="0" strike="noStrike" spc="-1" dirty="0">
              <a:latin typeface="Arial"/>
            </a:endParaRPr>
          </a:p>
          <a:p>
            <a:pPr marL="216000" indent="-216000">
              <a:lnSpc>
                <a:spcPct val="100000"/>
              </a:lnSpc>
              <a:buClr>
                <a:srgbClr val="000000"/>
              </a:buClr>
              <a:buSzPct val="45000"/>
              <a:buFont typeface="Wingdings" charset="2"/>
              <a:buChar char=""/>
            </a:pPr>
            <a:r>
              <a:rPr lang="en-US" sz="1600" b="0" strike="noStrike" spc="-1" dirty="0">
                <a:solidFill>
                  <a:srgbClr val="000000"/>
                </a:solidFill>
                <a:latin typeface="Helvetica Neue Light"/>
                <a:ea typeface="Helvetica Neue Light"/>
              </a:rPr>
              <a:t>Aim to present D8.3 at </a:t>
            </a:r>
            <a:r>
              <a:rPr lang="en-US" sz="1600" b="1" strike="noStrike" spc="-1" dirty="0">
                <a:solidFill>
                  <a:srgbClr val="000000"/>
                </a:solidFill>
                <a:latin typeface="Helvetica Neue Light"/>
                <a:ea typeface="Helvetica Neue Light"/>
              </a:rPr>
              <a:t>ET Symposium 2026</a:t>
            </a:r>
            <a:r>
              <a:rPr lang="en-US" sz="1600" b="0" strike="noStrike" spc="-1" dirty="0">
                <a:solidFill>
                  <a:srgbClr val="000000"/>
                </a:solidFill>
                <a:latin typeface="Helvetica Neue Light"/>
                <a:ea typeface="Helvetica Neue Light"/>
              </a:rPr>
              <a:t> </a:t>
            </a:r>
            <a:br>
              <a:rPr sz="1600" dirty="0"/>
            </a:br>
            <a:r>
              <a:rPr lang="en-US" sz="1600" b="0" strike="noStrike" spc="-1" dirty="0">
                <a:solidFill>
                  <a:srgbClr val="000000"/>
                </a:solidFill>
                <a:latin typeface="Helvetica Neue Light"/>
                <a:ea typeface="Helvetica Neue Light"/>
              </a:rPr>
              <a:t>(15-19 June 2026)</a:t>
            </a:r>
            <a:endParaRPr lang="en-US" sz="1600" b="0" strike="noStrike" spc="-1" dirty="0">
              <a:latin typeface="Arial"/>
            </a:endParaRPr>
          </a:p>
          <a:p>
            <a:pPr marL="673200" lvl="1" indent="-216000">
              <a:lnSpc>
                <a:spcPct val="100000"/>
              </a:lnSpc>
              <a:buClr>
                <a:srgbClr val="000000"/>
              </a:buClr>
              <a:buSzPct val="45000"/>
              <a:buFont typeface="Wingdings" charset="2"/>
              <a:buChar char=""/>
            </a:pPr>
            <a:r>
              <a:rPr lang="en-US" sz="1600" b="0" strike="noStrike" spc="-1" dirty="0">
                <a:solidFill>
                  <a:srgbClr val="000000"/>
                </a:solidFill>
                <a:latin typeface="Arial"/>
                <a:ea typeface="Helvetica Neue Light"/>
              </a:rPr>
              <a:t>This should be close-to-final draft</a:t>
            </a:r>
            <a:endParaRPr lang="en-US" sz="1600" b="0" strike="noStrike" spc="-1" dirty="0">
              <a:latin typeface="Arial"/>
            </a:endParaRPr>
          </a:p>
        </p:txBody>
      </p:sp>
      <p:sp>
        <p:nvSpPr>
          <p:cNvPr id="91" name="PlaceHolder 2"/>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2" name="Line 10">
            <a:extLst>
              <a:ext uri="{FF2B5EF4-FFF2-40B4-BE49-F238E27FC236}">
                <a16:creationId xmlns:a16="http://schemas.microsoft.com/office/drawing/2014/main" id="{6FE0D1E6-804E-9A52-873D-C8D7BB1F4516}"/>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60FB-85C0-FE20-396F-3C28FFA0AE99}"/>
              </a:ext>
            </a:extLst>
          </p:cNvPr>
          <p:cNvSpPr>
            <a:spLocks noGrp="1"/>
          </p:cNvSpPr>
          <p:nvPr>
            <p:ph type="title"/>
          </p:nvPr>
        </p:nvSpPr>
        <p:spPr>
          <a:xfrm>
            <a:off x="1752600" y="273600"/>
            <a:ext cx="9829320" cy="1144800"/>
          </a:xfrm>
        </p:spPr>
        <p:txBody>
          <a:bodyPr/>
          <a:lstStyle/>
          <a:p>
            <a:r>
              <a:rPr lang="en-US" dirty="0"/>
              <a:t>Computing parallel session</a:t>
            </a:r>
          </a:p>
        </p:txBody>
      </p:sp>
      <p:sp>
        <p:nvSpPr>
          <p:cNvPr id="3" name="Subtitle 2">
            <a:extLst>
              <a:ext uri="{FF2B5EF4-FFF2-40B4-BE49-F238E27FC236}">
                <a16:creationId xmlns:a16="http://schemas.microsoft.com/office/drawing/2014/main" id="{134225F1-EF19-F89A-A658-16541202AC5E}"/>
              </a:ext>
            </a:extLst>
          </p:cNvPr>
          <p:cNvSpPr>
            <a:spLocks noGrp="1"/>
          </p:cNvSpPr>
          <p:nvPr>
            <p:ph type="subTitle"/>
          </p:nvPr>
        </p:nvSpPr>
        <p:spPr>
          <a:xfrm>
            <a:off x="1752600" y="1990794"/>
            <a:ext cx="6381750" cy="3456938"/>
          </a:xfrm>
        </p:spPr>
        <p:txBody>
          <a:bodyPr/>
          <a:lstStyle/>
          <a:p>
            <a:pPr marL="0" indent="0">
              <a:lnSpc>
                <a:spcPct val="100000"/>
              </a:lnSpc>
              <a:spcAft>
                <a:spcPts val="600"/>
              </a:spcAft>
              <a:buNone/>
            </a:pPr>
            <a:r>
              <a:rPr lang="en-US" sz="2400" dirty="0">
                <a:latin typeface="Helvetica Neue Light" panose="02000403000000020004" pitchFamily="2" charset="0"/>
                <a:ea typeface="Helvetica Neue Light" panose="02000403000000020004" pitchFamily="2" charset="0"/>
              </a:rPr>
              <a:t>Overview of the D 8.3 - </a:t>
            </a:r>
            <a:r>
              <a:rPr lang="en-US" sz="2400" spc="-1" dirty="0">
                <a:latin typeface="Helvetica Neue Light" panose="02000403000000020004" pitchFamily="2" charset="0"/>
                <a:ea typeface="Helvetica Neue Light" panose="02000403000000020004" pitchFamily="2" charset="0"/>
              </a:rPr>
              <a:t>Data access policy  implementation guidelines</a:t>
            </a:r>
          </a:p>
          <a:p>
            <a:pPr marL="0" indent="0">
              <a:lnSpc>
                <a:spcPct val="100000"/>
              </a:lnSpc>
              <a:spcAft>
                <a:spcPts val="600"/>
              </a:spcAft>
              <a:buNone/>
            </a:pPr>
            <a:r>
              <a:rPr lang="en-US" sz="2400" spc="-1" dirty="0">
                <a:latin typeface="Helvetica Neue Light" panose="02000403000000020004" pitchFamily="2" charset="0"/>
                <a:ea typeface="Helvetica Neue Light" panose="02000403000000020004" pitchFamily="2" charset="0"/>
              </a:rPr>
              <a:t>Discussion of </a:t>
            </a:r>
            <a:r>
              <a:rPr lang="en-US" sz="2400" spc="-1" dirty="0">
                <a:latin typeface="Helvetica Neue Light" panose="02000403000000020004" pitchFamily="2" charset="0"/>
                <a:ea typeface="Helvetica Neue Light" panose="02000403000000020004" pitchFamily="2" charset="0"/>
              </a:rPr>
              <a:t>the </a:t>
            </a:r>
            <a:r>
              <a:rPr lang="en-US" sz="2400" spc="-1" dirty="0">
                <a:latin typeface="Helvetica Neue Light" panose="02000403000000020004" pitchFamily="2" charset="0"/>
                <a:ea typeface="Helvetica Neue Light" panose="02000403000000020004" pitchFamily="2" charset="0"/>
              </a:rPr>
              <a:t>scope and content to be covered</a:t>
            </a:r>
          </a:p>
          <a:p>
            <a:pPr marL="0" indent="0">
              <a:lnSpc>
                <a:spcPct val="100000"/>
              </a:lnSpc>
              <a:spcAft>
                <a:spcPts val="600"/>
              </a:spcAft>
              <a:buNone/>
            </a:pPr>
            <a:r>
              <a:rPr lang="en-US" sz="2400" spc="-1" dirty="0">
                <a:latin typeface="Helvetica Neue Light" panose="02000403000000020004" pitchFamily="2" charset="0"/>
                <a:ea typeface="Helvetica Neue Light" panose="02000403000000020004" pitchFamily="2" charset="0"/>
              </a:rPr>
              <a:t>Complementarity with:</a:t>
            </a:r>
          </a:p>
          <a:p>
            <a:pPr lvl="1">
              <a:lnSpc>
                <a:spcPct val="100000"/>
              </a:lnSpc>
              <a:spcAft>
                <a:spcPts val="600"/>
              </a:spcAft>
            </a:pPr>
            <a:r>
              <a:rPr lang="en-US" spc="-1" dirty="0">
                <a:latin typeface="Helvetica Neue Light" panose="02000403000000020004" pitchFamily="2" charset="0"/>
                <a:ea typeface="Helvetica Neue Light" panose="02000403000000020004" pitchFamily="2" charset="0"/>
              </a:rPr>
              <a:t>Computing and Data Model D8.2</a:t>
            </a:r>
          </a:p>
          <a:p>
            <a:pPr lvl="1">
              <a:lnSpc>
                <a:spcPct val="100000"/>
              </a:lnSpc>
              <a:spcAft>
                <a:spcPts val="600"/>
              </a:spcAft>
            </a:pPr>
            <a:r>
              <a:rPr lang="en-US" spc="-1" dirty="0">
                <a:latin typeface="Helvetica Neue Light" panose="02000403000000020004" pitchFamily="2" charset="0"/>
                <a:ea typeface="Helvetica Neue Light" panose="02000403000000020004" pitchFamily="2" charset="0"/>
              </a:rPr>
              <a:t>Data access policy and DMP D6.6</a:t>
            </a:r>
          </a:p>
        </p:txBody>
      </p:sp>
      <p:sp>
        <p:nvSpPr>
          <p:cNvPr id="4" name="PlaceHolder 2">
            <a:extLst>
              <a:ext uri="{FF2B5EF4-FFF2-40B4-BE49-F238E27FC236}">
                <a16:creationId xmlns:a16="http://schemas.microsoft.com/office/drawing/2014/main" id="{5AA12F84-EE60-4D09-1380-6652E486C6C8}"/>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5" name="Line 10">
            <a:extLst>
              <a:ext uri="{FF2B5EF4-FFF2-40B4-BE49-F238E27FC236}">
                <a16:creationId xmlns:a16="http://schemas.microsoft.com/office/drawing/2014/main" id="{7F2FC314-F4E4-A81C-7D49-9970CBAE3D0E}"/>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6" name="Picture 13">
            <a:extLst>
              <a:ext uri="{FF2B5EF4-FFF2-40B4-BE49-F238E27FC236}">
                <a16:creationId xmlns:a16="http://schemas.microsoft.com/office/drawing/2014/main" id="{CC366FCC-82FE-0B9F-9F17-70DE43FF4E7E}"/>
              </a:ext>
            </a:extLst>
          </p:cNvPr>
          <p:cNvPicPr/>
          <p:nvPr/>
        </p:nvPicPr>
        <p:blipFill>
          <a:blip r:embed="rId2"/>
          <a:srcRect t="31680" b="27043"/>
          <a:stretch/>
        </p:blipFill>
        <p:spPr>
          <a:xfrm>
            <a:off x="10800" y="40680"/>
            <a:ext cx="1331280" cy="1055520"/>
          </a:xfrm>
          <a:prstGeom prst="rect">
            <a:avLst/>
          </a:prstGeom>
          <a:ln w="0">
            <a:noFill/>
          </a:ln>
        </p:spPr>
      </p:pic>
      <p:pic>
        <p:nvPicPr>
          <p:cNvPr id="7" name="Picture 14">
            <a:extLst>
              <a:ext uri="{FF2B5EF4-FFF2-40B4-BE49-F238E27FC236}">
                <a16:creationId xmlns:a16="http://schemas.microsoft.com/office/drawing/2014/main" id="{6C97724A-E527-B856-389D-C75E166DCEF1}"/>
              </a:ext>
            </a:extLst>
          </p:cNvPr>
          <p:cNvPicPr/>
          <p:nvPr/>
        </p:nvPicPr>
        <p:blipFill>
          <a:blip r:embed="rId3"/>
          <a:stretch/>
        </p:blipFill>
        <p:spPr>
          <a:xfrm>
            <a:off x="10331640" y="6246000"/>
            <a:ext cx="1746720" cy="462240"/>
          </a:xfrm>
          <a:prstGeom prst="rect">
            <a:avLst/>
          </a:prstGeom>
          <a:ln w="0">
            <a:noFill/>
          </a:ln>
        </p:spPr>
      </p:pic>
      <p:graphicFrame>
        <p:nvGraphicFramePr>
          <p:cNvPr id="8" name="Diagram 7">
            <a:extLst>
              <a:ext uri="{FF2B5EF4-FFF2-40B4-BE49-F238E27FC236}">
                <a16:creationId xmlns:a16="http://schemas.microsoft.com/office/drawing/2014/main" id="{26B54AF6-353F-BBE7-CA90-AFD323DC6455}"/>
              </a:ext>
            </a:extLst>
          </p:cNvPr>
          <p:cNvGraphicFramePr/>
          <p:nvPr>
            <p:extLst>
              <p:ext uri="{D42A27DB-BD31-4B8C-83A1-F6EECF244321}">
                <p14:modId xmlns:p14="http://schemas.microsoft.com/office/powerpoint/2010/main" val="1355341719"/>
              </p:ext>
            </p:extLst>
          </p:nvPr>
        </p:nvGraphicFramePr>
        <p:xfrm>
          <a:off x="6953250" y="1276446"/>
          <a:ext cx="6076950" cy="4171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Oval 8">
            <a:extLst>
              <a:ext uri="{FF2B5EF4-FFF2-40B4-BE49-F238E27FC236}">
                <a16:creationId xmlns:a16="http://schemas.microsoft.com/office/drawing/2014/main" id="{98C3C1DB-1E9B-9BC8-A35F-BC8E39572C48}"/>
              </a:ext>
            </a:extLst>
          </p:cNvPr>
          <p:cNvSpPr/>
          <p:nvPr/>
        </p:nvSpPr>
        <p:spPr>
          <a:xfrm>
            <a:off x="9658350" y="3048000"/>
            <a:ext cx="673290" cy="704850"/>
          </a:xfrm>
          <a:prstGeom prst="ellipse">
            <a:avLst/>
          </a:prstGeom>
          <a:solidFill>
            <a:schemeClr val="accent1">
              <a:alpha val="4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FAIR</a:t>
            </a:r>
          </a:p>
        </p:txBody>
      </p:sp>
    </p:spTree>
    <p:extLst>
      <p:ext uri="{BB962C8B-B14F-4D97-AF65-F5344CB8AC3E}">
        <p14:creationId xmlns:p14="http://schemas.microsoft.com/office/powerpoint/2010/main" val="355764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87"/>
          <p:cNvSpPr/>
          <p:nvPr/>
        </p:nvSpPr>
        <p:spPr>
          <a:xfrm>
            <a:off x="399600" y="1130400"/>
            <a:ext cx="11792400" cy="4823079"/>
          </a:xfrm>
          <a:prstGeom prst="rect">
            <a:avLst/>
          </a:prstGeom>
          <a:solidFill>
            <a:srgbClr val="729FCF">
              <a:alpha val="25000"/>
            </a:srgbClr>
          </a:solidFill>
          <a:ln w="0">
            <a:solidFill>
              <a:srgbClr val="3465A4"/>
            </a:solidFill>
          </a:ln>
        </p:spPr>
        <p:style>
          <a:lnRef idx="0">
            <a:scrgbClr r="0" g="0" b="0"/>
          </a:lnRef>
          <a:fillRef idx="0">
            <a:scrgbClr r="0" g="0" b="0"/>
          </a:fillRef>
          <a:effectRef idx="0">
            <a:scrgbClr r="0" g="0" b="0"/>
          </a:effectRef>
          <a:fontRef idx="minor"/>
        </p:style>
        <p:txBody>
          <a:bodyPr/>
          <a:lstStyle/>
          <a:p>
            <a:endParaRPr lang="en-US"/>
          </a:p>
        </p:txBody>
      </p:sp>
      <p:pic>
        <p:nvPicPr>
          <p:cNvPr id="93" name="Picture 7"/>
          <p:cNvPicPr/>
          <p:nvPr/>
        </p:nvPicPr>
        <p:blipFill>
          <a:blip r:embed="rId2"/>
          <a:srcRect t="31680" b="27043"/>
          <a:stretch/>
        </p:blipFill>
        <p:spPr>
          <a:xfrm>
            <a:off x="10800" y="40680"/>
            <a:ext cx="1331280" cy="1055520"/>
          </a:xfrm>
          <a:prstGeom prst="rect">
            <a:avLst/>
          </a:prstGeom>
          <a:ln w="0">
            <a:noFill/>
          </a:ln>
        </p:spPr>
      </p:pic>
      <p:sp>
        <p:nvSpPr>
          <p:cNvPr id="94" name="Rectangle 92"/>
          <p:cNvSpPr/>
          <p:nvPr/>
        </p:nvSpPr>
        <p:spPr>
          <a:xfrm>
            <a:off x="399600" y="883740"/>
            <a:ext cx="12001950" cy="50697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ET (Data) Governance model</a:t>
            </a:r>
            <a:r>
              <a:rPr lang="en-US" b="0" strike="noStrike"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principles and objectives, decision-making structure, roles and responsibilities...</a:t>
            </a: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ET Data products and proprietary periods</a:t>
            </a:r>
            <a:r>
              <a:rPr lang="en-US" b="1"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what data is released, when, and to whom. From strain data, GW event candidates and Rapid Gravitational Wave alerts data</a:t>
            </a: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Storage and delivery infrastructure</a:t>
            </a:r>
            <a:r>
              <a:rPr lang="en-US" b="0" strike="noStrike"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how ET data is physically stored and accessed</a:t>
            </a: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FAIR principles implementation</a:t>
            </a:r>
            <a:r>
              <a:rPr lang="en-US" sz="1600" b="1"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how findability, accessibility, interoperability and reusability implemented ‘by design’</a:t>
            </a:r>
            <a:endParaRPr lang="en-US" sz="1600"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Data Calibration, quality and documentation </a:t>
            </a:r>
            <a:r>
              <a:rPr lang="en-US" b="0" strike="noStrike"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the metadata layer that makes data valid, usable and trustworthy</a:t>
            </a: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(Long-term) Data preservation and legacy access </a:t>
            </a:r>
            <a:r>
              <a:rPr lang="en-US" sz="1600" b="0" strike="noStrike" spc="-1" dirty="0">
                <a:solidFill>
                  <a:srgbClr val="333333"/>
                </a:solidFill>
                <a:latin typeface="Helvetica Neue Light"/>
                <a:ea typeface="Helvetica Neue Light"/>
              </a:rPr>
              <a:t>ensuring decades of FAIR data, during and after ET operation</a:t>
            </a:r>
            <a:endParaRPr lang="en-US" sz="1600"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Licensing, attribution, and citation </a:t>
            </a:r>
            <a:r>
              <a:rPr lang="en-US" sz="1600" b="0" strike="noStrike" spc="-1" dirty="0">
                <a:solidFill>
                  <a:srgbClr val="333333"/>
                </a:solidFill>
                <a:latin typeface="Helvetica Neue Light"/>
                <a:ea typeface="Helvetica Neue Light"/>
              </a:rPr>
              <a:t>legal framework and credit for data (re)use</a:t>
            </a:r>
            <a:endParaRPr lang="en-US" sz="1600"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Access tiers for different user communities </a:t>
            </a:r>
            <a:r>
              <a:rPr lang="en-US" b="0" strike="noStrike" spc="-1" dirty="0">
                <a:solidFill>
                  <a:srgbClr val="333333"/>
                </a:solidFill>
                <a:latin typeface="Helvetica Neue Light"/>
                <a:ea typeface="Helvetica Neue Light"/>
              </a:rPr>
              <a:t> </a:t>
            </a:r>
            <a:r>
              <a:rPr lang="en-US" sz="1600" b="0" strike="noStrike" spc="-1" dirty="0">
                <a:solidFill>
                  <a:srgbClr val="333333"/>
                </a:solidFill>
                <a:latin typeface="Helvetica Neue Light"/>
                <a:ea typeface="Helvetica Neue Light"/>
              </a:rPr>
              <a:t>from internal collaboration to the generic public</a:t>
            </a:r>
            <a:endParaRPr lang="en-US" b="0" strike="noStrike" spc="-1" dirty="0">
              <a:latin typeface="Arial"/>
            </a:endParaRPr>
          </a:p>
          <a:p>
            <a:pPr marL="216000" indent="-216000">
              <a:lnSpc>
                <a:spcPct val="100000"/>
              </a:lnSpc>
              <a:spcBef>
                <a:spcPts val="850"/>
              </a:spcBef>
              <a:spcAft>
                <a:spcPts val="850"/>
              </a:spcAft>
              <a:buClr>
                <a:srgbClr val="000000"/>
              </a:buClr>
              <a:buFont typeface="StarSymbol"/>
              <a:buAutoNum type="arabicPeriod"/>
            </a:pPr>
            <a:r>
              <a:rPr lang="en-US" b="1" strike="noStrike" spc="-1" dirty="0">
                <a:solidFill>
                  <a:srgbClr val="333333"/>
                </a:solidFill>
                <a:latin typeface="Helvetica Neue Light"/>
                <a:ea typeface="Helvetica Neue Light"/>
              </a:rPr>
              <a:t>Security and data integrity </a:t>
            </a:r>
            <a:r>
              <a:rPr lang="en-US" sz="1600" b="0" strike="noStrike" spc="-1" dirty="0">
                <a:solidFill>
                  <a:srgbClr val="333333"/>
                </a:solidFill>
                <a:latin typeface="Helvetica Neue Light"/>
                <a:ea typeface="Helvetica Neue Light"/>
              </a:rPr>
              <a:t>protecting and verifying the data infrastructure, ensuring FAIR data is secure and pollution free</a:t>
            </a:r>
            <a:endParaRPr lang="en-US" b="0" strike="noStrike" spc="-1" dirty="0">
              <a:latin typeface="Arial"/>
            </a:endParaRPr>
          </a:p>
        </p:txBody>
      </p:sp>
      <p:sp>
        <p:nvSpPr>
          <p:cNvPr id="95" name="Rectangle 93"/>
          <p:cNvSpPr/>
          <p:nvPr/>
        </p:nvSpPr>
        <p:spPr>
          <a:xfrm>
            <a:off x="1524180" y="454230"/>
            <a:ext cx="9143640" cy="4667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800" b="1" strike="noStrike" spc="-1" dirty="0">
                <a:solidFill>
                  <a:srgbClr val="333333"/>
                </a:solidFill>
                <a:latin typeface="Helvetica Neue Light"/>
                <a:ea typeface="Helvetica Neue Light"/>
              </a:rPr>
              <a:t>D8.3  POSSIBLE SECTIONS</a:t>
            </a:r>
            <a:endParaRPr lang="en-US" sz="2800" b="0" strike="noStrike" spc="-1" dirty="0">
              <a:latin typeface="Arial"/>
            </a:endParaRPr>
          </a:p>
        </p:txBody>
      </p:sp>
      <p:pic>
        <p:nvPicPr>
          <p:cNvPr id="3" name="Picture 14">
            <a:extLst>
              <a:ext uri="{FF2B5EF4-FFF2-40B4-BE49-F238E27FC236}">
                <a16:creationId xmlns:a16="http://schemas.microsoft.com/office/drawing/2014/main" id="{1C71D7D1-619F-8A60-0D15-2529656D1734}"/>
              </a:ext>
            </a:extLst>
          </p:cNvPr>
          <p:cNvPicPr/>
          <p:nvPr/>
        </p:nvPicPr>
        <p:blipFill>
          <a:blip r:embed="rId3"/>
          <a:stretch/>
        </p:blipFill>
        <p:spPr>
          <a:xfrm>
            <a:off x="10331640" y="6246000"/>
            <a:ext cx="1746720" cy="462240"/>
          </a:xfrm>
          <a:prstGeom prst="rect">
            <a:avLst/>
          </a:prstGeom>
          <a:ln w="0">
            <a:noFill/>
          </a:ln>
        </p:spPr>
      </p:pic>
      <p:sp>
        <p:nvSpPr>
          <p:cNvPr id="4" name="PlaceHolder 2">
            <a:extLst>
              <a:ext uri="{FF2B5EF4-FFF2-40B4-BE49-F238E27FC236}">
                <a16:creationId xmlns:a16="http://schemas.microsoft.com/office/drawing/2014/main" id="{E155AFCE-BC79-BCBB-C612-4369A15A68C1}"/>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5" name="Line 10">
            <a:extLst>
              <a:ext uri="{FF2B5EF4-FFF2-40B4-BE49-F238E27FC236}">
                <a16:creationId xmlns:a16="http://schemas.microsoft.com/office/drawing/2014/main" id="{C5B33CD1-A21B-EFC4-18D9-87595AE9D2B3}"/>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6" name="Rectangle 5">
            <a:extLst>
              <a:ext uri="{FF2B5EF4-FFF2-40B4-BE49-F238E27FC236}">
                <a16:creationId xmlns:a16="http://schemas.microsoft.com/office/drawing/2014/main" id="{AFD9AF34-EEBD-D37A-543C-6AA07DEB2D56}"/>
              </a:ext>
            </a:extLst>
          </p:cNvPr>
          <p:cNvSpPr/>
          <p:nvPr/>
        </p:nvSpPr>
        <p:spPr>
          <a:xfrm rot="19941240">
            <a:off x="3723228" y="2706546"/>
            <a:ext cx="4288353" cy="1569660"/>
          </a:xfrm>
          <a:prstGeom prst="rect">
            <a:avLst/>
          </a:prstGeom>
          <a:noFill/>
        </p:spPr>
        <p:txBody>
          <a:bodyPr wrap="none" lIns="91440" tIns="45720" rIns="91440" bIns="45720">
            <a:spAutoFit/>
          </a:bodyPr>
          <a:lstStyle/>
          <a:p>
            <a:pPr algn="ctr"/>
            <a:r>
              <a:rPr lang="en-GB" sz="9600" b="0" cap="none" spc="0" dirty="0">
                <a:ln w="0"/>
                <a:gradFill>
                  <a:gsLst>
                    <a:gs pos="21000">
                      <a:srgbClr val="53575C">
                        <a:alpha val="46109"/>
                      </a:srgbClr>
                    </a:gs>
                    <a:gs pos="88000">
                      <a:srgbClr val="C5C7CA"/>
                    </a:gs>
                  </a:gsLst>
                  <a:lin ang="5400000"/>
                </a:gradFill>
                <a:effectLst/>
              </a:rPr>
              <a:t>DRAFT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99B06-992C-AC40-2B62-4BB6848653C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8F8399C-A87D-3E1D-F826-0AF9805C6016}"/>
              </a:ext>
            </a:extLst>
          </p:cNvPr>
          <p:cNvSpPr/>
          <p:nvPr/>
        </p:nvSpPr>
        <p:spPr>
          <a:xfrm rot="19941240">
            <a:off x="3723228" y="2706546"/>
            <a:ext cx="4288353" cy="1569660"/>
          </a:xfrm>
          <a:prstGeom prst="rect">
            <a:avLst/>
          </a:prstGeom>
          <a:noFill/>
        </p:spPr>
        <p:txBody>
          <a:bodyPr wrap="none" lIns="91440" tIns="45720" rIns="91440" bIns="45720">
            <a:spAutoFit/>
          </a:bodyPr>
          <a:lstStyle/>
          <a:p>
            <a:pPr algn="ctr"/>
            <a:r>
              <a:rPr lang="en-GB" sz="9600" b="0" cap="none" spc="0" dirty="0">
                <a:ln w="0"/>
                <a:gradFill>
                  <a:gsLst>
                    <a:gs pos="21000">
                      <a:srgbClr val="53575C">
                        <a:alpha val="46109"/>
                      </a:srgbClr>
                    </a:gs>
                    <a:gs pos="88000">
                      <a:srgbClr val="C5C7CA"/>
                    </a:gs>
                  </a:gsLst>
                  <a:lin ang="5400000"/>
                </a:gradFill>
                <a:effectLst/>
              </a:rPr>
              <a:t>DRAFT</a:t>
            </a:r>
          </a:p>
        </p:txBody>
      </p:sp>
      <p:pic>
        <p:nvPicPr>
          <p:cNvPr id="100" name="Picture 9">
            <a:extLst>
              <a:ext uri="{FF2B5EF4-FFF2-40B4-BE49-F238E27FC236}">
                <a16:creationId xmlns:a16="http://schemas.microsoft.com/office/drawing/2014/main" id="{03775966-5449-58C3-825E-4387DCA2B7F5}"/>
              </a:ext>
            </a:extLst>
          </p:cNvPr>
          <p:cNvPicPr/>
          <p:nvPr/>
        </p:nvPicPr>
        <p:blipFill>
          <a:blip r:embed="rId2"/>
          <a:srcRect t="31680" b="27043"/>
          <a:stretch/>
        </p:blipFill>
        <p:spPr>
          <a:xfrm>
            <a:off x="10800" y="40680"/>
            <a:ext cx="1331280" cy="1055520"/>
          </a:xfrm>
          <a:prstGeom prst="rect">
            <a:avLst/>
          </a:prstGeom>
          <a:ln w="0">
            <a:noFill/>
          </a:ln>
        </p:spPr>
      </p:pic>
      <p:sp>
        <p:nvSpPr>
          <p:cNvPr id="102" name="Rectangle 85">
            <a:extLst>
              <a:ext uri="{FF2B5EF4-FFF2-40B4-BE49-F238E27FC236}">
                <a16:creationId xmlns:a16="http://schemas.microsoft.com/office/drawing/2014/main" id="{48DB7CF4-CB6E-9218-1417-F24E105EECAD}"/>
              </a:ext>
            </a:extLst>
          </p:cNvPr>
          <p:cNvSpPr/>
          <p:nvPr/>
        </p:nvSpPr>
        <p:spPr>
          <a:xfrm>
            <a:off x="1342080" y="1959382"/>
            <a:ext cx="9919440" cy="370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400"/>
              </a:spcBef>
              <a:spcAft>
                <a:spcPts val="499"/>
              </a:spcAft>
              <a:buNone/>
            </a:pPr>
            <a:r>
              <a:rPr lang="en-US" sz="1600" b="0" strike="noStrike" spc="-1" dirty="0">
                <a:solidFill>
                  <a:srgbClr val="333333"/>
                </a:solidFill>
                <a:latin typeface="Helvetica Neue Light"/>
                <a:ea typeface="Helvetica Neue Light"/>
              </a:rPr>
              <a:t>This document establishes the </a:t>
            </a:r>
            <a:r>
              <a:rPr lang="en-US" sz="1600" b="1" strike="noStrike" spc="-1" dirty="0">
                <a:solidFill>
                  <a:srgbClr val="333333"/>
                </a:solidFill>
                <a:latin typeface="Helvetica Neue Light"/>
                <a:ea typeface="Helvetica Neue Light"/>
              </a:rPr>
              <a:t>data access implementation guidelines </a:t>
            </a:r>
            <a:r>
              <a:rPr lang="en-US" sz="1600" b="0" strike="noStrike" spc="-1" dirty="0">
                <a:solidFill>
                  <a:srgbClr val="333333"/>
                </a:solidFill>
                <a:latin typeface="Helvetica Neue Light"/>
                <a:ea typeface="Helvetica Neue Light"/>
              </a:rPr>
              <a:t>for Gravitational Wave data produced by the ET collaboration. It is designed to serve as a reference for collaboration members, research infrastructure operators, data managers and stewards and members of the broader scientific community who access, use, or develop services around ET Gravitational Wave data.</a:t>
            </a:r>
            <a:endParaRPr lang="en-US" sz="1600" b="0" strike="noStrike" spc="-1" dirty="0">
              <a:latin typeface="Arial"/>
            </a:endParaRPr>
          </a:p>
          <a:p>
            <a:pPr algn="just">
              <a:lnSpc>
                <a:spcPct val="100000"/>
              </a:lnSpc>
              <a:spcBef>
                <a:spcPts val="400"/>
              </a:spcBef>
              <a:spcAft>
                <a:spcPts val="499"/>
              </a:spcAft>
              <a:buNone/>
            </a:pPr>
            <a:r>
              <a:rPr lang="en-US" sz="1600" b="0" strike="noStrike" spc="-1" dirty="0">
                <a:solidFill>
                  <a:srgbClr val="333333"/>
                </a:solidFill>
                <a:latin typeface="Helvetica Neue Light"/>
                <a:ea typeface="Helvetica Neue Light"/>
              </a:rPr>
              <a:t>The guidelines described here operate on two complementary tiers: </a:t>
            </a:r>
            <a:r>
              <a:rPr lang="en-US" sz="1600" b="1" strike="noStrike" spc="-1" dirty="0">
                <a:solidFill>
                  <a:srgbClr val="333333"/>
                </a:solidFill>
                <a:latin typeface="Helvetica Neue Light"/>
                <a:ea typeface="Helvetica Neue Light"/>
              </a:rPr>
              <a:t>internal collaboration da</a:t>
            </a:r>
            <a:r>
              <a:rPr lang="en-US" sz="1600" b="0" strike="noStrike" spc="-1" dirty="0">
                <a:solidFill>
                  <a:srgbClr val="333333"/>
                </a:solidFill>
                <a:latin typeface="Helvetica Neue Light"/>
                <a:ea typeface="Helvetica Neue Light"/>
              </a:rPr>
              <a:t>ta, which is accessible exclusively to ET members during the proprietary observation period; and </a:t>
            </a:r>
            <a:r>
              <a:rPr lang="en-US" sz="1600" b="1" strike="noStrike" spc="-1" dirty="0">
                <a:solidFill>
                  <a:srgbClr val="333333"/>
                </a:solidFill>
                <a:latin typeface="Helvetica Neue Light"/>
                <a:ea typeface="Helvetica Neue Light"/>
              </a:rPr>
              <a:t>public open data</a:t>
            </a:r>
            <a:r>
              <a:rPr lang="en-US" sz="1600" b="0" strike="noStrike" spc="-1" dirty="0">
                <a:solidFill>
                  <a:srgbClr val="333333"/>
                </a:solidFill>
                <a:latin typeface="Helvetica Neue Light"/>
                <a:ea typeface="Helvetica Neue Light"/>
              </a:rPr>
              <a:t>, which is released following the timelines, terms and conditions defined in the ET Data Access Policy. Together, these tiers implement a data lifecycle that spans data acquisition, calibration, </a:t>
            </a:r>
            <a:r>
              <a:rPr lang="en-US" sz="1600" b="0" strike="noStrike" spc="-1" dirty="0" err="1">
                <a:solidFill>
                  <a:srgbClr val="333333"/>
                </a:solidFill>
                <a:latin typeface="Helvetica Neue Light"/>
                <a:ea typeface="Helvetica Neue Light"/>
              </a:rPr>
              <a:t>characterisation</a:t>
            </a:r>
            <a:r>
              <a:rPr lang="en-US" sz="1600" b="0" strike="noStrike" spc="-1" dirty="0">
                <a:solidFill>
                  <a:srgbClr val="333333"/>
                </a:solidFill>
                <a:latin typeface="Helvetica Neue Light"/>
                <a:ea typeface="Helvetica Neue Light"/>
              </a:rPr>
              <a:t>, analysis, and preservation for sharing and re-use.</a:t>
            </a:r>
            <a:endParaRPr lang="en-US" sz="1600" b="0" strike="noStrike" spc="-1" dirty="0">
              <a:latin typeface="Arial"/>
            </a:endParaRPr>
          </a:p>
          <a:p>
            <a:pPr algn="just">
              <a:lnSpc>
                <a:spcPct val="100000"/>
              </a:lnSpc>
              <a:spcBef>
                <a:spcPts val="400"/>
              </a:spcBef>
              <a:spcAft>
                <a:spcPts val="499"/>
              </a:spcAft>
              <a:buNone/>
            </a:pPr>
            <a:r>
              <a:rPr lang="en-US" sz="1600" b="0" strike="noStrike" spc="-1" dirty="0">
                <a:solidFill>
                  <a:srgbClr val="333333"/>
                </a:solidFill>
                <a:latin typeface="Helvetica Neue Light"/>
                <a:ea typeface="Helvetica Neue Light"/>
              </a:rPr>
              <a:t>This document describes how the ET data access implementation fulfils the FAIR principles (Findable, Accessible, Interoperable, Reusable) following a FAIR-by-design approach and aligns with the Open Science guidelines of the European Open Science Cloud (EOSC) through contributions to European research infrastructure initiatives such as ESCAPE.</a:t>
            </a:r>
            <a:endParaRPr lang="en-US" sz="1600" b="0" strike="noStrike" spc="-1" dirty="0">
              <a:latin typeface="Arial"/>
            </a:endParaRPr>
          </a:p>
        </p:txBody>
      </p:sp>
      <p:sp>
        <p:nvSpPr>
          <p:cNvPr id="103" name="Rectangle 86">
            <a:extLst>
              <a:ext uri="{FF2B5EF4-FFF2-40B4-BE49-F238E27FC236}">
                <a16:creationId xmlns:a16="http://schemas.microsoft.com/office/drawing/2014/main" id="{9428ADEB-1778-7F6E-27EB-33F093DEC3DD}"/>
              </a:ext>
            </a:extLst>
          </p:cNvPr>
          <p:cNvSpPr/>
          <p:nvPr/>
        </p:nvSpPr>
        <p:spPr>
          <a:xfrm>
            <a:off x="1780200" y="717839"/>
            <a:ext cx="8685360" cy="10833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en-US" sz="2800" b="0" strike="noStrike" spc="-1" dirty="0">
                <a:solidFill>
                  <a:srgbClr val="000000"/>
                </a:solidFill>
                <a:latin typeface="Arial"/>
                <a:ea typeface="DejaVu Sans"/>
              </a:rPr>
              <a:t>(Tentative) </a:t>
            </a:r>
          </a:p>
          <a:p>
            <a:pPr algn="ctr">
              <a:lnSpc>
                <a:spcPct val="100000"/>
              </a:lnSpc>
              <a:buNone/>
            </a:pPr>
            <a:r>
              <a:rPr lang="en-US" sz="2800" b="0" strike="noStrike" spc="-1" dirty="0">
                <a:solidFill>
                  <a:srgbClr val="000000"/>
                </a:solidFill>
                <a:latin typeface="Arial"/>
                <a:ea typeface="DejaVu Sans"/>
              </a:rPr>
              <a:t>Executive Summary</a:t>
            </a:r>
            <a:endParaRPr lang="en-US" sz="2800" b="0" strike="noStrike" spc="-1" dirty="0">
              <a:latin typeface="Arial"/>
            </a:endParaRPr>
          </a:p>
        </p:txBody>
      </p:sp>
      <p:sp>
        <p:nvSpPr>
          <p:cNvPr id="2" name="PlaceHolder 2">
            <a:extLst>
              <a:ext uri="{FF2B5EF4-FFF2-40B4-BE49-F238E27FC236}">
                <a16:creationId xmlns:a16="http://schemas.microsoft.com/office/drawing/2014/main" id="{0E6951FF-306E-59C4-C964-D9ACDE146592}"/>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3" name="Line 10">
            <a:extLst>
              <a:ext uri="{FF2B5EF4-FFF2-40B4-BE49-F238E27FC236}">
                <a16:creationId xmlns:a16="http://schemas.microsoft.com/office/drawing/2014/main" id="{97146D6E-2336-AA54-9A86-2700F1BE2D7C}"/>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5" name="Picture 14">
            <a:extLst>
              <a:ext uri="{FF2B5EF4-FFF2-40B4-BE49-F238E27FC236}">
                <a16:creationId xmlns:a16="http://schemas.microsoft.com/office/drawing/2014/main" id="{D7EE303F-6815-2E49-E958-4A37D333D32A}"/>
              </a:ext>
            </a:extLst>
          </p:cNvPr>
          <p:cNvPicPr/>
          <p:nvPr/>
        </p:nvPicPr>
        <p:blipFill>
          <a:blip r:embed="rId3"/>
          <a:stretch/>
        </p:blipFill>
        <p:spPr>
          <a:xfrm>
            <a:off x="10331640" y="6246000"/>
            <a:ext cx="1746720" cy="462240"/>
          </a:xfrm>
          <a:prstGeom prst="rect">
            <a:avLst/>
          </a:prstGeom>
          <a:ln w="0">
            <a:noFill/>
          </a:ln>
        </p:spPr>
      </p:pic>
    </p:spTree>
    <p:extLst>
      <p:ext uri="{BB962C8B-B14F-4D97-AF65-F5344CB8AC3E}">
        <p14:creationId xmlns:p14="http://schemas.microsoft.com/office/powerpoint/2010/main" val="11272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
          <p:cNvPicPr/>
          <p:nvPr/>
        </p:nvPicPr>
        <p:blipFill>
          <a:blip r:embed="rId2"/>
          <a:srcRect t="31680" b="27043"/>
          <a:stretch/>
        </p:blipFill>
        <p:spPr>
          <a:xfrm>
            <a:off x="10800" y="40680"/>
            <a:ext cx="1331280" cy="1055520"/>
          </a:xfrm>
          <a:prstGeom prst="rect">
            <a:avLst/>
          </a:prstGeom>
          <a:ln w="0">
            <a:noFill/>
          </a:ln>
        </p:spPr>
      </p:pic>
      <p:sp>
        <p:nvSpPr>
          <p:cNvPr id="102" name="Rectangle 85"/>
          <p:cNvSpPr/>
          <p:nvPr/>
        </p:nvSpPr>
        <p:spPr>
          <a:xfrm>
            <a:off x="1524180" y="979079"/>
            <a:ext cx="10308156" cy="49751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lvl="0"/>
            <a:r>
              <a:rPr lang="en-US" sz="2400" b="1" dirty="0">
                <a:latin typeface="Helvetica Neue Light" panose="02000403000000020004" pitchFamily="2" charset="0"/>
                <a:ea typeface="Helvetica Neue Light" panose="02000403000000020004" pitchFamily="2" charset="0"/>
              </a:rPr>
              <a:t>D 8.3 - </a:t>
            </a:r>
            <a:r>
              <a:rPr lang="en-US" sz="2400" b="1" spc="-1" dirty="0">
                <a:latin typeface="Helvetica Neue Light" panose="02000403000000020004" pitchFamily="2" charset="0"/>
                <a:ea typeface="Helvetica Neue Light" panose="02000403000000020004" pitchFamily="2" charset="0"/>
              </a:rPr>
              <a:t>Data access policy  implementation guidelines</a:t>
            </a:r>
            <a:endParaRPr lang="en-ES" sz="2400" b="1" dirty="0">
              <a:latin typeface="HELVETICA NEUE LIGHT" panose="02000403000000020004" pitchFamily="2" charset="0"/>
              <a:ea typeface="HELVETICA NEUE LIGHT" panose="02000403000000020004" pitchFamily="2" charset="0"/>
            </a:endParaRPr>
          </a:p>
          <a:p>
            <a:pPr lvl="0"/>
            <a:endParaRPr lang="en-ES" b="1" dirty="0">
              <a:latin typeface="HELVETICA NEUE LIGHT" panose="02000403000000020004" pitchFamily="2" charset="0"/>
              <a:ea typeface="HELVETICA NEUE LIGHT" panose="02000403000000020004" pitchFamily="2" charset="0"/>
            </a:endParaRPr>
          </a:p>
          <a:p>
            <a:pPr lvl="0"/>
            <a:r>
              <a:rPr lang="en-ES" b="1" dirty="0">
                <a:latin typeface="HELVETICA NEUE LIGHT" panose="02000403000000020004" pitchFamily="2" charset="0"/>
                <a:ea typeface="HELVETICA NEUE LIGHT" panose="02000403000000020004" pitchFamily="2" charset="0"/>
              </a:rPr>
              <a:t>All data </a:t>
            </a:r>
            <a:r>
              <a:rPr lang="en-ES" b="1" dirty="0">
                <a:latin typeface="Helvetica Neue Light" panose="02000403000000020004" pitchFamily="2" charset="0"/>
                <a:ea typeface="Helvetica Neue Light" panose="02000403000000020004" pitchFamily="2" charset="0"/>
              </a:rPr>
              <a:t>types</a:t>
            </a:r>
            <a:r>
              <a:rPr lang="en-ES" dirty="0">
                <a:latin typeface="Helvetica Neue Light" panose="02000403000000020004" pitchFamily="2" charset="0"/>
                <a:ea typeface="Helvetica Neue Light" panose="02000403000000020004" pitchFamily="2" charset="0"/>
              </a:rPr>
              <a:t> and possible implementatio of publication, distribution, availability will be covered.</a:t>
            </a:r>
          </a:p>
          <a:p>
            <a:pPr lvl="0"/>
            <a:r>
              <a:rPr lang="en-ES" dirty="0">
                <a:latin typeface="Helvetica Neue Light" panose="02000403000000020004" pitchFamily="2" charset="0"/>
                <a:ea typeface="Helvetica Neue Light" panose="02000403000000020004" pitchFamily="2" charset="0"/>
              </a:rPr>
              <a:t>Topics already listed in other documents: use references and keep self consistency, avoid dependencies</a:t>
            </a:r>
            <a:endParaRPr lang="en-ES" dirty="0">
              <a:latin typeface="Helvetica Neue Light" panose="02000403000000020004" pitchFamily="2" charset="0"/>
              <a:ea typeface="Helvetica Neue Light" panose="02000403000000020004" pitchFamily="2" charset="0"/>
            </a:endParaRPr>
          </a:p>
          <a:p>
            <a:pPr lvl="0"/>
            <a:r>
              <a:rPr lang="en-ES" dirty="0">
                <a:latin typeface="Helvetica Neue Light" panose="02000403000000020004" pitchFamily="2" charset="0"/>
                <a:ea typeface="Helvetica Neue Light" panose="02000403000000020004" pitchFamily="2" charset="0"/>
              </a:rPr>
              <a:t>We will keep consistency with deliverables describing access </a:t>
            </a:r>
            <a:r>
              <a:rPr lang="en-ES" dirty="0">
                <a:latin typeface="Helvetica Neue Light" panose="02000403000000020004" pitchFamily="2" charset="0"/>
                <a:ea typeface="Helvetica Neue Light" panose="02000403000000020004" pitchFamily="2" charset="0"/>
              </a:rPr>
              <a:t>policy, DMP, computing and </a:t>
            </a:r>
            <a:r>
              <a:rPr lang="en-ES" dirty="0">
                <a:latin typeface="Helvetica Neue Light" panose="02000403000000020004" pitchFamily="2" charset="0"/>
                <a:ea typeface="Helvetica Neue Light" panose="02000403000000020004" pitchFamily="2" charset="0"/>
              </a:rPr>
              <a:t>data model.</a:t>
            </a:r>
            <a:endParaRPr lang="en-ES" dirty="0">
              <a:latin typeface="Helvetica Neue Light" panose="02000403000000020004" pitchFamily="2" charset="0"/>
              <a:ea typeface="Helvetica Neue Light" panose="02000403000000020004" pitchFamily="2" charset="0"/>
            </a:endParaRPr>
          </a:p>
          <a:p>
            <a:pPr lvl="0"/>
            <a:r>
              <a:rPr lang="en-ES" dirty="0">
                <a:latin typeface="Helvetica Neue Light" panose="02000403000000020004" pitchFamily="2" charset="0"/>
                <a:ea typeface="Helvetica Neue Light" panose="02000403000000020004" pitchFamily="2" charset="0"/>
              </a:rPr>
              <a:t>A preamble will clearly state the </a:t>
            </a:r>
            <a:r>
              <a:rPr lang="en-ES" dirty="0">
                <a:latin typeface="Helvetica Neue Light" panose="02000403000000020004" pitchFamily="2" charset="0"/>
                <a:ea typeface="Helvetica Neue Light" panose="02000403000000020004" pitchFamily="2" charset="0"/>
              </a:rPr>
              <a:t>scope of the document</a:t>
            </a:r>
          </a:p>
          <a:p>
            <a:pPr lvl="0"/>
            <a:endParaRPr lang="en-ES" dirty="0">
              <a:latin typeface="Helvetica Neue Light" panose="02000403000000020004" pitchFamily="2" charset="0"/>
              <a:ea typeface="Helvetica Neue Light" panose="02000403000000020004" pitchFamily="2" charset="0"/>
            </a:endParaRPr>
          </a:p>
          <a:p>
            <a:r>
              <a:rPr lang="en-ES" b="1" dirty="0">
                <a:latin typeface="Helvetica Neue Light" panose="02000403000000020004" pitchFamily="2" charset="0"/>
                <a:ea typeface="Helvetica Neue Light" panose="02000403000000020004" pitchFamily="2" charset="0"/>
              </a:rPr>
              <a:t>Software</a:t>
            </a:r>
            <a:r>
              <a:rPr lang="en-ES" dirty="0">
                <a:latin typeface="Helvetica Neue Light" panose="02000403000000020004" pitchFamily="2" charset="0"/>
                <a:ea typeface="Helvetica Neue Light" panose="02000403000000020004" pitchFamily="2" charset="0"/>
              </a:rPr>
              <a:t> will be also covered, together will all the needed information to guarantee reproducibility, such as the </a:t>
            </a:r>
            <a:r>
              <a:rPr lang="en-GB" dirty="0">
                <a:latin typeface="Helvetica Neue Light" panose="02000403000000020004" pitchFamily="2" charset="0"/>
                <a:ea typeface="Helvetica Neue Light" panose="02000403000000020004" pitchFamily="2" charset="0"/>
              </a:rPr>
              <a:t>c</a:t>
            </a:r>
            <a:r>
              <a:rPr lang="en-ES" dirty="0">
                <a:latin typeface="Helvetica Neue Light" panose="02000403000000020004" pitchFamily="2" charset="0"/>
                <a:ea typeface="Helvetica Neue Light" panose="02000403000000020004" pitchFamily="2" charset="0"/>
              </a:rPr>
              <a:t>omputing </a:t>
            </a:r>
            <a:r>
              <a:rPr lang="en-GB" dirty="0">
                <a:latin typeface="Helvetica Neue Light" panose="02000403000000020004" pitchFamily="2" charset="0"/>
                <a:ea typeface="Helvetica Neue Light" panose="02000403000000020004" pitchFamily="2" charset="0"/>
              </a:rPr>
              <a:t>environment – software heritage can be an option.</a:t>
            </a:r>
            <a:endParaRPr lang="en-ES" dirty="0">
              <a:latin typeface="Helvetica Neue Light" panose="02000403000000020004" pitchFamily="2" charset="0"/>
              <a:ea typeface="Helvetica Neue Light" panose="02000403000000020004" pitchFamily="2" charset="0"/>
            </a:endParaRPr>
          </a:p>
          <a:p>
            <a:r>
              <a:rPr lang="en-ES" dirty="0">
                <a:latin typeface="Helvetica Neue Light" panose="02000403000000020004" pitchFamily="2" charset="0"/>
                <a:ea typeface="Helvetica Neue Light" panose="02000403000000020004" pitchFamily="2" charset="0"/>
              </a:rPr>
              <a:t>Information collection by design – automatic metadata capture, sw versions, libraries…</a:t>
            </a:r>
          </a:p>
          <a:p>
            <a:endParaRPr lang="en-ES" dirty="0">
              <a:latin typeface="Helvetica Neue Light" panose="02000403000000020004" pitchFamily="2" charset="0"/>
              <a:ea typeface="Helvetica Neue Light" panose="02000403000000020004" pitchFamily="2" charset="0"/>
            </a:endParaRPr>
          </a:p>
          <a:p>
            <a:r>
              <a:rPr lang="en-ES" b="1" dirty="0">
                <a:latin typeface="Helvetica Neue Light" panose="02000403000000020004" pitchFamily="2" charset="0"/>
                <a:ea typeface="Helvetica Neue Light" panose="02000403000000020004" pitchFamily="2" charset="0"/>
              </a:rPr>
              <a:t>Use cases upfront </a:t>
            </a:r>
            <a:r>
              <a:rPr lang="en-ES" dirty="0">
                <a:latin typeface="Helvetica Neue Light" panose="02000403000000020004" pitchFamily="2" charset="0"/>
                <a:ea typeface="Helvetica Neue Light" panose="02000403000000020004" pitchFamily="2" charset="0"/>
              </a:rPr>
              <a:t>– how to use the data (reproducibility of ET publication results, scientific analysis of data publicly available, outreach, citizens science…). Keep consistence with data access policy document. GWOSC access use cases consistency.</a:t>
            </a:r>
          </a:p>
          <a:p>
            <a:r>
              <a:rPr lang="en-ES" dirty="0">
                <a:latin typeface="Helvetica Neue Light" panose="02000403000000020004" pitchFamily="2" charset="0"/>
                <a:ea typeface="Helvetica Neue Light" panose="02000403000000020004" pitchFamily="2" charset="0"/>
              </a:rPr>
              <a:t>At the moment: plain download from web. Use </a:t>
            </a:r>
            <a:r>
              <a:rPr lang="en-ES" dirty="0">
                <a:latin typeface="Helvetica Neue Light" panose="02000403000000020004" pitchFamily="2" charset="0"/>
                <a:ea typeface="Helvetica Neue Light" panose="02000403000000020004" pitchFamily="2" charset="0"/>
              </a:rPr>
              <a:t>case of </a:t>
            </a:r>
            <a:r>
              <a:rPr lang="en-ES" dirty="0">
                <a:latin typeface="Helvetica Neue Light" panose="02000403000000020004" pitchFamily="2" charset="0"/>
                <a:ea typeface="Helvetica Neue Light" panose="02000403000000020004" pitchFamily="2" charset="0"/>
              </a:rPr>
              <a:t>access: searches </a:t>
            </a:r>
            <a:r>
              <a:rPr lang="en-ES" dirty="0">
                <a:latin typeface="Helvetica Neue Light" panose="02000403000000020004" pitchFamily="2" charset="0"/>
                <a:ea typeface="Helvetica Neue Light" panose="02000403000000020004" pitchFamily="2" charset="0"/>
              </a:rPr>
              <a:t>in the catalog</a:t>
            </a:r>
            <a:r>
              <a:rPr lang="en-ES" dirty="0">
                <a:latin typeface="Helvetica Neue Light" panose="02000403000000020004" pitchFamily="2" charset="0"/>
                <a:ea typeface="Helvetica Neue Light" panose="02000403000000020004" pitchFamily="2" charset="0"/>
              </a:rPr>
              <a:t>, continuous </a:t>
            </a:r>
            <a:r>
              <a:rPr lang="en-ES" dirty="0">
                <a:latin typeface="Helvetica Neue Light" panose="02000403000000020004" pitchFamily="2" charset="0"/>
                <a:ea typeface="Helvetica Neue Light" panose="02000403000000020004" pitchFamily="2" charset="0"/>
              </a:rPr>
              <a:t>signal in </a:t>
            </a:r>
            <a:r>
              <a:rPr lang="en-ES" dirty="0">
                <a:latin typeface="Helvetica Neue Light" panose="02000403000000020004" pitchFamily="2" charset="0"/>
                <a:ea typeface="Helvetica Neue Light" panose="02000403000000020004" pitchFamily="2" charset="0"/>
              </a:rPr>
              <a:t>a certain time interval, chunk </a:t>
            </a:r>
            <a:r>
              <a:rPr lang="en-ES" dirty="0">
                <a:latin typeface="Helvetica Neue Light" panose="02000403000000020004" pitchFamily="2" charset="0"/>
                <a:ea typeface="Helvetica Neue Light" panose="02000403000000020004" pitchFamily="2" charset="0"/>
              </a:rPr>
              <a:t>of data around an </a:t>
            </a:r>
            <a:r>
              <a:rPr lang="en-ES" dirty="0">
                <a:latin typeface="Helvetica Neue Light" panose="02000403000000020004" pitchFamily="2" charset="0"/>
                <a:ea typeface="Helvetica Neue Light" panose="02000403000000020004" pitchFamily="2" charset="0"/>
              </a:rPr>
              <a:t>event.</a:t>
            </a:r>
            <a:endParaRPr lang="en-ES" dirty="0">
              <a:latin typeface="Helvetica Neue Light" panose="02000403000000020004" pitchFamily="2" charset="0"/>
              <a:ea typeface="Helvetica Neue Light" panose="02000403000000020004" pitchFamily="2" charset="0"/>
            </a:endParaRPr>
          </a:p>
          <a:p>
            <a:pPr lvl="0"/>
            <a:endParaRPr lang="en-ES" dirty="0">
              <a:latin typeface="Helvetica Neue Light" panose="02000403000000020004" pitchFamily="2" charset="0"/>
              <a:ea typeface="Helvetica Neue Light" panose="02000403000000020004" pitchFamily="2" charset="0"/>
            </a:endParaRPr>
          </a:p>
        </p:txBody>
      </p:sp>
      <p:sp>
        <p:nvSpPr>
          <p:cNvPr id="2" name="PlaceHolder 2">
            <a:extLst>
              <a:ext uri="{FF2B5EF4-FFF2-40B4-BE49-F238E27FC236}">
                <a16:creationId xmlns:a16="http://schemas.microsoft.com/office/drawing/2014/main" id="{3A7838B3-4ED4-7058-D5A9-295C612FE9B7}"/>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3" name="Line 10">
            <a:extLst>
              <a:ext uri="{FF2B5EF4-FFF2-40B4-BE49-F238E27FC236}">
                <a16:creationId xmlns:a16="http://schemas.microsoft.com/office/drawing/2014/main" id="{5EA1FF6C-28B8-9E0C-82DD-0D0F0B0E05C6}"/>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dirty="0"/>
          </a:p>
        </p:txBody>
      </p:sp>
      <p:pic>
        <p:nvPicPr>
          <p:cNvPr id="5" name="Picture 14">
            <a:extLst>
              <a:ext uri="{FF2B5EF4-FFF2-40B4-BE49-F238E27FC236}">
                <a16:creationId xmlns:a16="http://schemas.microsoft.com/office/drawing/2014/main" id="{5007B732-A5E5-1F70-B023-F340DA306FD7}"/>
              </a:ext>
            </a:extLst>
          </p:cNvPr>
          <p:cNvPicPr/>
          <p:nvPr/>
        </p:nvPicPr>
        <p:blipFill>
          <a:blip r:embed="rId3"/>
          <a:stretch/>
        </p:blipFill>
        <p:spPr>
          <a:xfrm>
            <a:off x="10331640" y="6246000"/>
            <a:ext cx="1746720" cy="462240"/>
          </a:xfrm>
          <a:prstGeom prst="rect">
            <a:avLst/>
          </a:prstGeom>
          <a:ln w="0">
            <a:noFill/>
          </a:ln>
        </p:spPr>
      </p:pic>
      <p:sp>
        <p:nvSpPr>
          <p:cNvPr id="6" name="Rectangle 93">
            <a:extLst>
              <a:ext uri="{FF2B5EF4-FFF2-40B4-BE49-F238E27FC236}">
                <a16:creationId xmlns:a16="http://schemas.microsoft.com/office/drawing/2014/main" id="{77631AF9-9735-76F6-7E9D-63195A5E3781}"/>
              </a:ext>
            </a:extLst>
          </p:cNvPr>
          <p:cNvSpPr/>
          <p:nvPr/>
        </p:nvSpPr>
        <p:spPr>
          <a:xfrm>
            <a:off x="1524180" y="454230"/>
            <a:ext cx="9143640" cy="4667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800" b="1" strike="noStrike" spc="-1" dirty="0">
                <a:solidFill>
                  <a:srgbClr val="333333"/>
                </a:solidFill>
                <a:latin typeface="Helvetica Neue Light"/>
                <a:ea typeface="Helvetica Neue Light"/>
              </a:rPr>
              <a:t>TOPICS DISCUSSED </a:t>
            </a:r>
            <a:endParaRPr lang="en-US" sz="28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17EAC-62B3-C632-F853-D1F2BCD059A5}"/>
            </a:ext>
          </a:extLst>
        </p:cNvPr>
        <p:cNvGrpSpPr/>
        <p:nvPr/>
      </p:nvGrpSpPr>
      <p:grpSpPr>
        <a:xfrm>
          <a:off x="0" y="0"/>
          <a:ext cx="0" cy="0"/>
          <a:chOff x="0" y="0"/>
          <a:chExt cx="0" cy="0"/>
        </a:xfrm>
      </p:grpSpPr>
      <p:pic>
        <p:nvPicPr>
          <p:cNvPr id="100" name="Picture 9">
            <a:extLst>
              <a:ext uri="{FF2B5EF4-FFF2-40B4-BE49-F238E27FC236}">
                <a16:creationId xmlns:a16="http://schemas.microsoft.com/office/drawing/2014/main" id="{6711A27F-8BA9-2C88-7B38-2187EF3215BA}"/>
              </a:ext>
            </a:extLst>
          </p:cNvPr>
          <p:cNvPicPr/>
          <p:nvPr/>
        </p:nvPicPr>
        <p:blipFill>
          <a:blip r:embed="rId2"/>
          <a:srcRect t="31680" b="27043"/>
          <a:stretch/>
        </p:blipFill>
        <p:spPr>
          <a:xfrm>
            <a:off x="10800" y="40680"/>
            <a:ext cx="1331280" cy="1055520"/>
          </a:xfrm>
          <a:prstGeom prst="rect">
            <a:avLst/>
          </a:prstGeom>
          <a:ln w="0">
            <a:noFill/>
          </a:ln>
        </p:spPr>
      </p:pic>
      <p:sp>
        <p:nvSpPr>
          <p:cNvPr id="102" name="Rectangle 85">
            <a:extLst>
              <a:ext uri="{FF2B5EF4-FFF2-40B4-BE49-F238E27FC236}">
                <a16:creationId xmlns:a16="http://schemas.microsoft.com/office/drawing/2014/main" id="{3885B056-224A-023C-B5DA-D9FD18DCFE40}"/>
              </a:ext>
            </a:extLst>
          </p:cNvPr>
          <p:cNvSpPr/>
          <p:nvPr/>
        </p:nvSpPr>
        <p:spPr>
          <a:xfrm>
            <a:off x="1524180" y="1338659"/>
            <a:ext cx="10308156" cy="418068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lvl="0"/>
            <a:r>
              <a:rPr lang="en-GB" sz="2400" b="1" dirty="0">
                <a:latin typeface="Helvetica Neue Light" panose="02000403000000020004" pitchFamily="2" charset="0"/>
                <a:ea typeface="Helvetica Neue Light" panose="02000403000000020004" pitchFamily="2" charset="0"/>
              </a:rPr>
              <a:t>D6.6 Data Access policy document overviewed</a:t>
            </a:r>
          </a:p>
          <a:p>
            <a:pPr lvl="0"/>
            <a:endParaRPr lang="en-GB" dirty="0">
              <a:latin typeface="Helvetica Neue Light" panose="02000403000000020004" pitchFamily="2" charset="0"/>
              <a:ea typeface="Helvetica Neue Light" panose="02000403000000020004" pitchFamily="2" charset="0"/>
            </a:endParaRPr>
          </a:p>
          <a:p>
            <a:pPr lvl="0"/>
            <a:r>
              <a:rPr lang="en-GB" b="1" dirty="0">
                <a:latin typeface="Helvetica Neue Light" panose="02000403000000020004" pitchFamily="2" charset="0"/>
                <a:ea typeface="Helvetica Neue Light" panose="02000403000000020004" pitchFamily="2" charset="0"/>
              </a:rPr>
              <a:t>Scope</a:t>
            </a:r>
            <a:r>
              <a:rPr lang="en-GB" dirty="0">
                <a:latin typeface="Helvetica Neue Light" panose="02000403000000020004" pitchFamily="2" charset="0"/>
                <a:ea typeface="Helvetica Neue Light" panose="02000403000000020004" pitchFamily="2" charset="0"/>
              </a:rPr>
              <a:t>: Data management and access principles and strategy of the project</a:t>
            </a:r>
          </a:p>
          <a:p>
            <a:pPr lvl="0"/>
            <a:r>
              <a:rPr lang="en-GB" dirty="0">
                <a:latin typeface="Helvetica Neue Light" panose="02000403000000020004" pitchFamily="2" charset="0"/>
                <a:ea typeface="Helvetica Neue Light" panose="02000403000000020004" pitchFamily="2" charset="0"/>
              </a:rPr>
              <a:t>Technical aspects not covered</a:t>
            </a:r>
          </a:p>
          <a:p>
            <a:pPr lvl="0"/>
            <a:endParaRPr lang="en-GB" dirty="0">
              <a:latin typeface="Helvetica Neue Light" panose="02000403000000020004" pitchFamily="2" charset="0"/>
              <a:ea typeface="Helvetica Neue Light" panose="02000403000000020004" pitchFamily="2" charset="0"/>
            </a:endParaRPr>
          </a:p>
          <a:p>
            <a:pPr lvl="0"/>
            <a:r>
              <a:rPr lang="en-GB" b="1" dirty="0">
                <a:latin typeface="Helvetica Neue Light" panose="02000403000000020004" pitchFamily="2" charset="0"/>
                <a:ea typeface="Helvetica Neue Light" panose="02000403000000020004" pitchFamily="2" charset="0"/>
              </a:rPr>
              <a:t>Reference</a:t>
            </a:r>
            <a:r>
              <a:rPr lang="en-GB" dirty="0">
                <a:latin typeface="Helvetica Neue Light" panose="02000403000000020004" pitchFamily="2" charset="0"/>
                <a:ea typeface="Helvetica Neue Light" panose="02000403000000020004" pitchFamily="2" charset="0"/>
              </a:rPr>
              <a:t>: EPOS data policy (geophysics community)</a:t>
            </a:r>
          </a:p>
          <a:p>
            <a:pPr lvl="0"/>
            <a:endParaRPr lang="en-GB" dirty="0">
              <a:latin typeface="Helvetica Neue Light" panose="02000403000000020004" pitchFamily="2" charset="0"/>
              <a:ea typeface="Helvetica Neue Light" panose="02000403000000020004" pitchFamily="2" charset="0"/>
            </a:endParaRPr>
          </a:p>
          <a:p>
            <a:pPr lvl="0"/>
            <a:r>
              <a:rPr lang="en-GB" b="1" dirty="0">
                <a:latin typeface="Helvetica Neue Light" panose="02000403000000020004" pitchFamily="2" charset="0"/>
                <a:ea typeface="Helvetica Neue Light" panose="02000403000000020004" pitchFamily="2" charset="0"/>
              </a:rPr>
              <a:t>Sessions</a:t>
            </a:r>
            <a:endParaRPr lang="en-GB" dirty="0">
              <a:latin typeface="Helvetica Neue Light" panose="02000403000000020004" pitchFamily="2" charset="0"/>
              <a:ea typeface="Helvetica Neue Light" panose="02000403000000020004" pitchFamily="2" charset="0"/>
            </a:endParaRP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Legal framework</a:t>
            </a: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Description of the global scenario on data access – motivation and homogenization</a:t>
            </a: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ET data definition taken from WP8</a:t>
            </a: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ET scientific data  compliance with FAIR principles</a:t>
            </a: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Data production sustainability – machines and detectors need continuous maintenance by a large community of instrument scientists</a:t>
            </a:r>
          </a:p>
          <a:p>
            <a:pPr marL="285750" lvl="0" indent="-285750">
              <a:buFont typeface="Arial" panose="020B0604020202020204" pitchFamily="34" charset="0"/>
              <a:buChar char="•"/>
            </a:pPr>
            <a:r>
              <a:rPr lang="en-GB" dirty="0">
                <a:latin typeface="Helvetica Neue Light" panose="02000403000000020004" pitchFamily="2" charset="0"/>
                <a:ea typeface="Helvetica Neue Light" panose="02000403000000020004" pitchFamily="2" charset="0"/>
              </a:rPr>
              <a:t>Global 3G network</a:t>
            </a:r>
          </a:p>
          <a:p>
            <a:pPr lvl="0"/>
            <a:endParaRPr lang="en-GB" dirty="0">
              <a:latin typeface="Helvetica Neue Light" panose="02000403000000020004" pitchFamily="2" charset="0"/>
              <a:ea typeface="Helvetica Neue Light" panose="02000403000000020004" pitchFamily="2" charset="0"/>
            </a:endParaRPr>
          </a:p>
        </p:txBody>
      </p:sp>
      <p:sp>
        <p:nvSpPr>
          <p:cNvPr id="2" name="PlaceHolder 2">
            <a:extLst>
              <a:ext uri="{FF2B5EF4-FFF2-40B4-BE49-F238E27FC236}">
                <a16:creationId xmlns:a16="http://schemas.microsoft.com/office/drawing/2014/main" id="{CC48E45B-FDEC-92C2-63AE-7488FD73B860}"/>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3" name="Line 10">
            <a:extLst>
              <a:ext uri="{FF2B5EF4-FFF2-40B4-BE49-F238E27FC236}">
                <a16:creationId xmlns:a16="http://schemas.microsoft.com/office/drawing/2014/main" id="{3162E195-33C5-05C2-0201-AF2A3DA2389F}"/>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5" name="Picture 14">
            <a:extLst>
              <a:ext uri="{FF2B5EF4-FFF2-40B4-BE49-F238E27FC236}">
                <a16:creationId xmlns:a16="http://schemas.microsoft.com/office/drawing/2014/main" id="{07C86D00-A060-50C1-A1D0-CF68790D8BAF}"/>
              </a:ext>
            </a:extLst>
          </p:cNvPr>
          <p:cNvPicPr/>
          <p:nvPr/>
        </p:nvPicPr>
        <p:blipFill>
          <a:blip r:embed="rId3"/>
          <a:stretch/>
        </p:blipFill>
        <p:spPr>
          <a:xfrm>
            <a:off x="10331640" y="6246000"/>
            <a:ext cx="1746720" cy="462240"/>
          </a:xfrm>
          <a:prstGeom prst="rect">
            <a:avLst/>
          </a:prstGeom>
          <a:ln w="0">
            <a:noFill/>
          </a:ln>
        </p:spPr>
      </p:pic>
      <p:sp>
        <p:nvSpPr>
          <p:cNvPr id="4" name="Rectangle 93">
            <a:extLst>
              <a:ext uri="{FF2B5EF4-FFF2-40B4-BE49-F238E27FC236}">
                <a16:creationId xmlns:a16="http://schemas.microsoft.com/office/drawing/2014/main" id="{41448009-9D2E-A4CB-433E-04D4837AD7E1}"/>
              </a:ext>
            </a:extLst>
          </p:cNvPr>
          <p:cNvSpPr/>
          <p:nvPr/>
        </p:nvSpPr>
        <p:spPr>
          <a:xfrm>
            <a:off x="1524180" y="454230"/>
            <a:ext cx="9143640" cy="4667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800" b="1" strike="noStrike" spc="-1" dirty="0">
                <a:solidFill>
                  <a:srgbClr val="333333"/>
                </a:solidFill>
                <a:latin typeface="Helvetica Neue Light"/>
                <a:ea typeface="Helvetica Neue Light"/>
              </a:rPr>
              <a:t>TOPICS DISCUSSED</a:t>
            </a:r>
            <a:endParaRPr lang="en-US" sz="2800" b="0" strike="noStrike" spc="-1" dirty="0">
              <a:latin typeface="Arial"/>
            </a:endParaRPr>
          </a:p>
        </p:txBody>
      </p:sp>
    </p:spTree>
    <p:extLst>
      <p:ext uri="{BB962C8B-B14F-4D97-AF65-F5344CB8AC3E}">
        <p14:creationId xmlns:p14="http://schemas.microsoft.com/office/powerpoint/2010/main" val="190465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65B58-D7C9-EDFF-BCEB-D587DE6B0F37}"/>
            </a:ext>
          </a:extLst>
        </p:cNvPr>
        <p:cNvGrpSpPr/>
        <p:nvPr/>
      </p:nvGrpSpPr>
      <p:grpSpPr>
        <a:xfrm>
          <a:off x="0" y="0"/>
          <a:ext cx="0" cy="0"/>
          <a:chOff x="0" y="0"/>
          <a:chExt cx="0" cy="0"/>
        </a:xfrm>
      </p:grpSpPr>
      <p:pic>
        <p:nvPicPr>
          <p:cNvPr id="100" name="Picture 9">
            <a:extLst>
              <a:ext uri="{FF2B5EF4-FFF2-40B4-BE49-F238E27FC236}">
                <a16:creationId xmlns:a16="http://schemas.microsoft.com/office/drawing/2014/main" id="{ABD15B4B-F8DC-37D4-30A7-4634ECF27A78}"/>
              </a:ext>
            </a:extLst>
          </p:cNvPr>
          <p:cNvPicPr/>
          <p:nvPr/>
        </p:nvPicPr>
        <p:blipFill>
          <a:blip r:embed="rId2"/>
          <a:srcRect t="31680" b="27043"/>
          <a:stretch/>
        </p:blipFill>
        <p:spPr>
          <a:xfrm>
            <a:off x="10800" y="40680"/>
            <a:ext cx="1331280" cy="1055520"/>
          </a:xfrm>
          <a:prstGeom prst="rect">
            <a:avLst/>
          </a:prstGeom>
          <a:ln w="0">
            <a:noFill/>
          </a:ln>
        </p:spPr>
      </p:pic>
      <p:sp>
        <p:nvSpPr>
          <p:cNvPr id="102" name="Rectangle 85">
            <a:extLst>
              <a:ext uri="{FF2B5EF4-FFF2-40B4-BE49-F238E27FC236}">
                <a16:creationId xmlns:a16="http://schemas.microsoft.com/office/drawing/2014/main" id="{1B750368-72A3-6E1F-299A-EC3C4B39B49B}"/>
              </a:ext>
            </a:extLst>
          </p:cNvPr>
          <p:cNvSpPr/>
          <p:nvPr/>
        </p:nvSpPr>
        <p:spPr>
          <a:xfrm>
            <a:off x="1342080" y="1480065"/>
            <a:ext cx="10490256" cy="418068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lvl="0"/>
            <a:endParaRPr lang="en-GB" sz="2000" dirty="0">
              <a:latin typeface="Helvetica Neue Light" panose="02000403000000020004" pitchFamily="2" charset="0"/>
              <a:ea typeface="Helvetica Neue Light" panose="02000403000000020004" pitchFamily="2" charset="0"/>
            </a:endParaRPr>
          </a:p>
          <a:p>
            <a:pPr lvl="0"/>
            <a:r>
              <a:rPr lang="en-GB" sz="2400" b="1" dirty="0">
                <a:latin typeface="Helvetica Neue Light" panose="02000403000000020004" pitchFamily="2" charset="0"/>
                <a:ea typeface="Helvetica Neue Light" panose="02000403000000020004" pitchFamily="2" charset="0"/>
              </a:rPr>
              <a:t>Raw data </a:t>
            </a:r>
            <a:r>
              <a:rPr lang="en-GB" sz="2000" dirty="0">
                <a:latin typeface="Helvetica Neue Light" panose="02000403000000020004" pitchFamily="2" charset="0"/>
                <a:ea typeface="Helvetica Neue Light" panose="02000403000000020004" pitchFamily="2" charset="0"/>
              </a:rPr>
              <a:t>– environmental channel  -&gt; Geophysics Data MUST be released to the community </a:t>
            </a:r>
          </a:p>
          <a:p>
            <a:pPr lvl="0"/>
            <a:r>
              <a:rPr lang="en-GB" sz="2000" dirty="0">
                <a:latin typeface="Helvetica Neue Light" panose="02000403000000020004" pitchFamily="2" charset="0"/>
                <a:ea typeface="Helvetica Neue Light" panose="02000403000000020004" pitchFamily="2" charset="0"/>
              </a:rPr>
              <a:t>ET seismic data are public data, for compliance with the EU legal.</a:t>
            </a:r>
          </a:p>
          <a:p>
            <a:pPr lvl="0"/>
            <a:r>
              <a:rPr lang="en-GB" sz="2000" dirty="0">
                <a:latin typeface="Helvetica Neue Light" panose="02000403000000020004" pitchFamily="2" charset="0"/>
                <a:ea typeface="Helvetica Neue Light" panose="02000403000000020004" pitchFamily="2" charset="0"/>
              </a:rPr>
              <a:t>The standard is different form the geophysical community, the way to access the data will be agreed with the GEO community.</a:t>
            </a:r>
          </a:p>
          <a:p>
            <a:pPr lvl="0"/>
            <a:r>
              <a:rPr lang="en-GB" sz="2000" dirty="0">
                <a:latin typeface="Helvetica Neue Light" panose="02000403000000020004" pitchFamily="2" charset="0"/>
                <a:ea typeface="Helvetica Neue Light" panose="02000403000000020004" pitchFamily="2" charset="0"/>
              </a:rPr>
              <a:t> </a:t>
            </a:r>
          </a:p>
          <a:p>
            <a:pPr lvl="0"/>
            <a:r>
              <a:rPr lang="en-GB" sz="2400" b="1" dirty="0">
                <a:latin typeface="Helvetica Neue Light" panose="02000403000000020004" pitchFamily="2" charset="0"/>
                <a:ea typeface="Helvetica Neue Light" panose="02000403000000020004" pitchFamily="2" charset="0"/>
              </a:rPr>
              <a:t>Models</a:t>
            </a:r>
            <a:r>
              <a:rPr lang="en-GB" sz="2400" dirty="0">
                <a:latin typeface="Helvetica Neue Light" panose="02000403000000020004" pitchFamily="2" charset="0"/>
                <a:ea typeface="Helvetica Neue Light" panose="02000403000000020004" pitchFamily="2" charset="0"/>
              </a:rPr>
              <a:t> </a:t>
            </a:r>
            <a:r>
              <a:rPr lang="en-GB" sz="2000" dirty="0">
                <a:latin typeface="Helvetica Neue Light" panose="02000403000000020004" pitchFamily="2" charset="0"/>
                <a:ea typeface="Helvetica Neue Light" panose="02000403000000020004" pitchFamily="2" charset="0"/>
              </a:rPr>
              <a:t>– another category that mixed data and software</a:t>
            </a:r>
          </a:p>
          <a:p>
            <a:pPr lvl="0"/>
            <a:r>
              <a:rPr lang="en-GB" sz="2000" dirty="0">
                <a:latin typeface="Helvetica Neue Light" panose="02000403000000020004" pitchFamily="2" charset="0"/>
                <a:ea typeface="Helvetica Neue Light" panose="02000403000000020004" pitchFamily="2" charset="0"/>
              </a:rPr>
              <a:t>Difficult to say something since field is changing very fast.</a:t>
            </a:r>
          </a:p>
          <a:p>
            <a:pPr lvl="0"/>
            <a:r>
              <a:rPr lang="en-GB" sz="2000" dirty="0">
                <a:latin typeface="Helvetica Neue Light" panose="02000403000000020004" pitchFamily="2" charset="0"/>
                <a:ea typeface="Helvetica Neue Light" panose="02000403000000020004" pitchFamily="2" charset="0"/>
              </a:rPr>
              <a:t>Not really converging, but worth to mention.</a:t>
            </a:r>
          </a:p>
          <a:p>
            <a:pPr lvl="0"/>
            <a:endParaRPr lang="en-ES" sz="2000" dirty="0">
              <a:latin typeface="Helvetica Neue Light" panose="02000403000000020004" pitchFamily="2" charset="0"/>
              <a:ea typeface="Helvetica Neue Light" panose="02000403000000020004" pitchFamily="2" charset="0"/>
            </a:endParaRPr>
          </a:p>
        </p:txBody>
      </p:sp>
      <p:sp>
        <p:nvSpPr>
          <p:cNvPr id="2" name="PlaceHolder 2">
            <a:extLst>
              <a:ext uri="{FF2B5EF4-FFF2-40B4-BE49-F238E27FC236}">
                <a16:creationId xmlns:a16="http://schemas.microsoft.com/office/drawing/2014/main" id="{07BA5BA1-3350-40A8-464E-F5F6EC9B0DB5}"/>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3" name="Line 10">
            <a:extLst>
              <a:ext uri="{FF2B5EF4-FFF2-40B4-BE49-F238E27FC236}">
                <a16:creationId xmlns:a16="http://schemas.microsoft.com/office/drawing/2014/main" id="{5980CD42-1B1E-8DAB-E953-C46DBF9CE4F4}"/>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5" name="Picture 14">
            <a:extLst>
              <a:ext uri="{FF2B5EF4-FFF2-40B4-BE49-F238E27FC236}">
                <a16:creationId xmlns:a16="http://schemas.microsoft.com/office/drawing/2014/main" id="{7A28C6CF-7954-F5EF-7C10-2B932E04CA50}"/>
              </a:ext>
            </a:extLst>
          </p:cNvPr>
          <p:cNvPicPr/>
          <p:nvPr/>
        </p:nvPicPr>
        <p:blipFill>
          <a:blip r:embed="rId3"/>
          <a:stretch/>
        </p:blipFill>
        <p:spPr>
          <a:xfrm>
            <a:off x="10331640" y="6246000"/>
            <a:ext cx="1746720" cy="462240"/>
          </a:xfrm>
          <a:prstGeom prst="rect">
            <a:avLst/>
          </a:prstGeom>
          <a:ln w="0">
            <a:noFill/>
          </a:ln>
        </p:spPr>
      </p:pic>
      <p:sp>
        <p:nvSpPr>
          <p:cNvPr id="4" name="Rectangle 93">
            <a:extLst>
              <a:ext uri="{FF2B5EF4-FFF2-40B4-BE49-F238E27FC236}">
                <a16:creationId xmlns:a16="http://schemas.microsoft.com/office/drawing/2014/main" id="{ACA0D80D-4C32-45D0-A2D1-4F874A5EFBA0}"/>
              </a:ext>
            </a:extLst>
          </p:cNvPr>
          <p:cNvSpPr/>
          <p:nvPr/>
        </p:nvSpPr>
        <p:spPr>
          <a:xfrm>
            <a:off x="1524180" y="454230"/>
            <a:ext cx="9143640" cy="4667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2800" b="1" strike="noStrike" spc="-1" dirty="0">
                <a:solidFill>
                  <a:srgbClr val="333333"/>
                </a:solidFill>
                <a:latin typeface="Helvetica Neue Light"/>
                <a:ea typeface="Helvetica Neue Light"/>
              </a:rPr>
              <a:t>TOPICS DISCUSSED</a:t>
            </a:r>
            <a:endParaRPr lang="en-US" sz="2800" b="0" strike="noStrike" spc="-1" dirty="0">
              <a:latin typeface="Arial"/>
            </a:endParaRPr>
          </a:p>
        </p:txBody>
      </p:sp>
    </p:spTree>
    <p:extLst>
      <p:ext uri="{BB962C8B-B14F-4D97-AF65-F5344CB8AC3E}">
        <p14:creationId xmlns:p14="http://schemas.microsoft.com/office/powerpoint/2010/main" val="36568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3"/>
          <p:cNvPicPr/>
          <p:nvPr/>
        </p:nvPicPr>
        <p:blipFill>
          <a:blip r:embed="rId2"/>
          <a:srcRect t="31680" b="27043"/>
          <a:stretch/>
        </p:blipFill>
        <p:spPr>
          <a:xfrm>
            <a:off x="10800" y="40680"/>
            <a:ext cx="1331280" cy="1055520"/>
          </a:xfrm>
          <a:prstGeom prst="rect">
            <a:avLst/>
          </a:prstGeom>
          <a:ln w="0">
            <a:noFill/>
          </a:ln>
        </p:spPr>
      </p:pic>
      <p:pic>
        <p:nvPicPr>
          <p:cNvPr id="105" name="Picture 14"/>
          <p:cNvPicPr/>
          <p:nvPr/>
        </p:nvPicPr>
        <p:blipFill>
          <a:blip r:embed="rId3"/>
          <a:stretch/>
        </p:blipFill>
        <p:spPr>
          <a:xfrm>
            <a:off x="10331640" y="6246000"/>
            <a:ext cx="1746720" cy="462240"/>
          </a:xfrm>
          <a:prstGeom prst="rect">
            <a:avLst/>
          </a:prstGeom>
          <a:ln w="0">
            <a:noFill/>
          </a:ln>
        </p:spPr>
      </p:pic>
      <p:sp>
        <p:nvSpPr>
          <p:cNvPr id="107" name="TextBox 118"/>
          <p:cNvSpPr/>
          <p:nvPr/>
        </p:nvSpPr>
        <p:spPr>
          <a:xfrm>
            <a:off x="1655620" y="1096200"/>
            <a:ext cx="9549380" cy="45649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en-US" sz="3600" spc="-1" dirty="0">
                <a:solidFill>
                  <a:srgbClr val="000000"/>
                </a:solidFill>
                <a:latin typeface="Helvetica Neue Light" panose="02000403000000020004" pitchFamily="2" charset="0"/>
                <a:ea typeface="Helvetica Neue Light" panose="02000403000000020004" pitchFamily="2" charset="0"/>
              </a:rPr>
              <a:t>Next steps</a:t>
            </a:r>
          </a:p>
          <a:p>
            <a:pPr>
              <a:lnSpc>
                <a:spcPct val="100000"/>
              </a:lnSpc>
              <a:buNone/>
            </a:pPr>
            <a:endParaRPr lang="en-US" sz="3600" spc="-1" dirty="0">
              <a:solidFill>
                <a:srgbClr val="000000"/>
              </a:solidFill>
              <a:latin typeface="Helvetica Neue Light" panose="02000403000000020004" pitchFamily="2" charset="0"/>
              <a:ea typeface="Helvetica Neue Light" panose="02000403000000020004" pitchFamily="2" charset="0"/>
            </a:endParaRPr>
          </a:p>
          <a:p>
            <a:pPr>
              <a:lnSpc>
                <a:spcPct val="100000"/>
              </a:lnSpc>
              <a:buNone/>
            </a:pPr>
            <a:r>
              <a:rPr lang="en-US" sz="2400" strike="noStrike" spc="-1" dirty="0">
                <a:latin typeface="Helvetica Neue Light" panose="02000403000000020004" pitchFamily="2" charset="0"/>
                <a:ea typeface="Helvetica Neue Light" panose="02000403000000020004" pitchFamily="2" charset="0"/>
              </a:rPr>
              <a:t>Workshop for D8.3 writing on Friday at BSC, Barcelona</a:t>
            </a:r>
          </a:p>
          <a:p>
            <a:pPr marL="342900" indent="-342900">
              <a:buClr>
                <a:srgbClr val="000000"/>
              </a:buClr>
              <a:buSzPct val="45000"/>
              <a:buFont typeface="Courier New" panose="02070309020205020404" pitchFamily="49" charset="0"/>
              <a:buChar char="o"/>
            </a:pPr>
            <a:r>
              <a:rPr lang="en-US" sz="2000" spc="-1" dirty="0">
                <a:latin typeface="Helvetica Neue Light" panose="02000403000000020004" pitchFamily="2" charset="0"/>
                <a:ea typeface="Helvetica Neue Light" panose="02000403000000020004" pitchFamily="2" charset="0"/>
              </a:rPr>
              <a:t>M8.5 </a:t>
            </a:r>
            <a:r>
              <a:rPr lang="en-US" sz="2000" strike="noStrike" spc="-1" dirty="0">
                <a:latin typeface="Helvetica Neue Light" panose="02000403000000020004" pitchFamily="2" charset="0"/>
                <a:ea typeface="Helvetica Neue Light" panose="02000403000000020004" pitchFamily="2" charset="0"/>
              </a:rPr>
              <a:t>INFN/BSC Workshop on Data Access Implementation Guidelines </a:t>
            </a:r>
          </a:p>
          <a:p>
            <a:pPr marL="342900" indent="-342900">
              <a:buClr>
                <a:srgbClr val="000000"/>
              </a:buClr>
              <a:buSzPct val="45000"/>
              <a:buFont typeface="Courier New" panose="02070309020205020404" pitchFamily="49" charset="0"/>
              <a:buChar char="o"/>
            </a:pPr>
            <a:r>
              <a:rPr lang="en-US" sz="2000" strike="noStrike" spc="-1" dirty="0">
                <a:latin typeface="Helvetica Neue Light" panose="02000403000000020004" pitchFamily="2" charset="0"/>
                <a:ea typeface="Helvetica Neue Light" panose="02000403000000020004" pitchFamily="2" charset="0"/>
              </a:rPr>
              <a:t>Input from WP6 during ET-PP annual meeting</a:t>
            </a:r>
            <a:endParaRPr lang="en-US" sz="2000" spc="-1" dirty="0">
              <a:uFillTx/>
              <a:latin typeface="Helvetica Neue Light" panose="02000403000000020004" pitchFamily="2" charset="0"/>
              <a:ea typeface="Helvetica Neue Light" panose="02000403000000020004" pitchFamily="2" charset="0"/>
            </a:endParaRPr>
          </a:p>
          <a:p>
            <a:pPr marL="342900" indent="-342900">
              <a:buClr>
                <a:srgbClr val="000000"/>
              </a:buClr>
              <a:buSzPct val="45000"/>
              <a:buFont typeface="Courier New" panose="02070309020205020404" pitchFamily="49" charset="0"/>
              <a:buChar char="o"/>
            </a:pPr>
            <a:r>
              <a:rPr lang="en-US" sz="2000" strike="noStrike" spc="-1" dirty="0">
                <a:uFillTx/>
                <a:latin typeface="Helvetica Neue Light" panose="02000403000000020004" pitchFamily="2" charset="0"/>
                <a:ea typeface="Helvetica Neue Light" panose="02000403000000020004" pitchFamily="2" charset="0"/>
              </a:rPr>
              <a:t>Overleaf D8.3 draft skeleton available</a:t>
            </a:r>
          </a:p>
          <a:p>
            <a:pPr marL="342900" indent="-342900">
              <a:buClr>
                <a:srgbClr val="000000"/>
              </a:buClr>
              <a:buSzPct val="45000"/>
              <a:buFont typeface="Courier New" panose="02070309020205020404" pitchFamily="49" charset="0"/>
              <a:buChar char="o"/>
            </a:pPr>
            <a:r>
              <a:rPr lang="en-US" sz="2000" spc="-1" dirty="0">
                <a:latin typeface="Helvetica Neue Light" panose="02000403000000020004" pitchFamily="2" charset="0"/>
                <a:ea typeface="Helvetica Neue Light" panose="02000403000000020004" pitchFamily="2" charset="0"/>
              </a:rPr>
              <a:t>Review panel to be set up</a:t>
            </a:r>
          </a:p>
          <a:p>
            <a:pPr marL="342900" indent="-342900">
              <a:buClr>
                <a:srgbClr val="000000"/>
              </a:buClr>
              <a:buSzPct val="45000"/>
              <a:buFont typeface="Courier New" panose="02070309020205020404" pitchFamily="49" charset="0"/>
              <a:buChar char="o"/>
            </a:pPr>
            <a:endParaRPr lang="en-US" sz="2400" spc="-1" dirty="0">
              <a:latin typeface="Helvetica Neue Light" panose="02000403000000020004" pitchFamily="2" charset="0"/>
              <a:ea typeface="Helvetica Neue Light" panose="02000403000000020004" pitchFamily="2" charset="0"/>
            </a:endParaRPr>
          </a:p>
          <a:p>
            <a:pPr>
              <a:buClr>
                <a:srgbClr val="000000"/>
              </a:buClr>
              <a:buSzPct val="45000"/>
            </a:pPr>
            <a:r>
              <a:rPr lang="en-US" sz="2400" strike="noStrike" spc="-1" dirty="0">
                <a:latin typeface="Helvetica Neue Light" panose="02000403000000020004" pitchFamily="2" charset="0"/>
                <a:ea typeface="Helvetica Neue Light" panose="02000403000000020004" pitchFamily="2" charset="0"/>
              </a:rPr>
              <a:t>Deadlines</a:t>
            </a:r>
            <a:endParaRPr lang="en-US" sz="2400" strike="noStrike" spc="-1" dirty="0">
              <a:latin typeface="Helvetica Neue Light" panose="02000403000000020004" pitchFamily="2" charset="0"/>
              <a:ea typeface="Helvetica Neue Light" panose="02000403000000020004" pitchFamily="2" charset="0"/>
            </a:endParaRPr>
          </a:p>
          <a:p>
            <a:pPr marL="342900" indent="-342900">
              <a:buClr>
                <a:srgbClr val="000000"/>
              </a:buClr>
              <a:buSzPct val="45000"/>
              <a:buFont typeface="Courier New" panose="02070309020205020404" pitchFamily="49" charset="0"/>
              <a:buChar char="o"/>
            </a:pPr>
            <a:r>
              <a:rPr lang="en-US" sz="2000" spc="-1" dirty="0">
                <a:latin typeface="Helvetica Neue Light" panose="02000403000000020004" pitchFamily="2" charset="0"/>
                <a:ea typeface="Helvetica Neue Light" panose="02000403000000020004" pitchFamily="2" charset="0"/>
              </a:rPr>
              <a:t>mid June 2026 for review</a:t>
            </a:r>
          </a:p>
          <a:p>
            <a:pPr marL="342900" indent="-342900">
              <a:buClr>
                <a:srgbClr val="000000"/>
              </a:buClr>
              <a:buSzPct val="45000"/>
              <a:buFont typeface="Courier New" panose="02070309020205020404" pitchFamily="49" charset="0"/>
              <a:buChar char="o"/>
            </a:pPr>
            <a:r>
              <a:rPr lang="en-US" sz="2000" strike="noStrike" spc="-1" dirty="0">
                <a:latin typeface="Helvetica Neue Light" panose="02000403000000020004" pitchFamily="2" charset="0"/>
                <a:ea typeface="Helvetica Neue Light" panose="02000403000000020004" pitchFamily="2" charset="0"/>
              </a:rPr>
              <a:t>August 2026 for delivery</a:t>
            </a:r>
          </a:p>
        </p:txBody>
      </p:sp>
      <p:sp>
        <p:nvSpPr>
          <p:cNvPr id="2" name="PlaceHolder 2">
            <a:extLst>
              <a:ext uri="{FF2B5EF4-FFF2-40B4-BE49-F238E27FC236}">
                <a16:creationId xmlns:a16="http://schemas.microsoft.com/office/drawing/2014/main" id="{2A8901BB-070C-901C-C43E-3EA9DF77AECD}"/>
              </a:ext>
            </a:extLst>
          </p:cNvPr>
          <p:cNvSpPr/>
          <p:nvPr/>
        </p:nvSpPr>
        <p:spPr>
          <a:xfrm>
            <a:off x="3075835" y="6111720"/>
            <a:ext cx="6040330" cy="82584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t">
            <a:normAutofit/>
          </a:bodyPr>
          <a:lstStyle/>
          <a:p>
            <a:pPr marL="228600" indent="-228600" algn="r">
              <a:lnSpc>
                <a:spcPct val="90000"/>
              </a:lnSpc>
              <a:spcBef>
                <a:spcPts val="1001"/>
              </a:spcBef>
              <a:buNone/>
              <a:tabLst>
                <a:tab pos="0" algn="l"/>
              </a:tabLst>
            </a:pPr>
            <a:r>
              <a:rPr lang="en-US" sz="1600" b="1" strike="noStrike" spc="-1" dirty="0">
                <a:solidFill>
                  <a:srgbClr val="2F5597"/>
                </a:solidFill>
                <a:latin typeface="Arial"/>
                <a:ea typeface="Arial"/>
              </a:rPr>
              <a:t>ET-PP Annual Meeting – Computing Session WP6-WP8- EiB</a:t>
            </a:r>
            <a:r>
              <a:rPr lang="en-US" sz="1600" spc="-1" dirty="0">
                <a:latin typeface="Arial"/>
              </a:rPr>
              <a:t>                             </a:t>
            </a:r>
          </a:p>
          <a:p>
            <a:pPr marL="228600" indent="-228600" algn="ctr">
              <a:lnSpc>
                <a:spcPct val="90000"/>
              </a:lnSpc>
              <a:spcBef>
                <a:spcPts val="1001"/>
              </a:spcBef>
              <a:buNone/>
              <a:tabLst>
                <a:tab pos="0" algn="l"/>
              </a:tabLst>
            </a:pPr>
            <a:r>
              <a:rPr lang="en-US" sz="1400" b="0" strike="noStrike" spc="-1" dirty="0">
                <a:solidFill>
                  <a:srgbClr val="2F5597"/>
                </a:solidFill>
                <a:latin typeface="Arial"/>
                <a:ea typeface="Arial"/>
              </a:rPr>
              <a:t>May 7</a:t>
            </a:r>
            <a:r>
              <a:rPr lang="en-US" sz="1400" b="0" strike="noStrike" spc="-1" baseline="30000" dirty="0">
                <a:solidFill>
                  <a:srgbClr val="2F5597"/>
                </a:solidFill>
                <a:latin typeface="Arial"/>
                <a:ea typeface="Arial"/>
              </a:rPr>
              <a:t>th</a:t>
            </a:r>
            <a:r>
              <a:rPr lang="en-US" sz="1400" spc="-1" dirty="0">
                <a:solidFill>
                  <a:srgbClr val="2F5597"/>
                </a:solidFill>
                <a:latin typeface="Arial"/>
                <a:ea typeface="Arial"/>
              </a:rPr>
              <a:t>, </a:t>
            </a:r>
            <a:r>
              <a:rPr lang="en-US" sz="1400" b="0" strike="noStrike" spc="-1" dirty="0">
                <a:solidFill>
                  <a:srgbClr val="2F5597"/>
                </a:solidFill>
                <a:latin typeface="Arial"/>
                <a:ea typeface="Arial"/>
              </a:rPr>
              <a:t>2026</a:t>
            </a:r>
            <a:endParaRPr lang="en-US" sz="1400" b="0" strike="noStrike" spc="-1" dirty="0">
              <a:latin typeface="Arial"/>
            </a:endParaRPr>
          </a:p>
        </p:txBody>
      </p:sp>
      <p:sp>
        <p:nvSpPr>
          <p:cNvPr id="3" name="Line 10">
            <a:extLst>
              <a:ext uri="{FF2B5EF4-FFF2-40B4-BE49-F238E27FC236}">
                <a16:creationId xmlns:a16="http://schemas.microsoft.com/office/drawing/2014/main" id="{52A0D19E-BE65-985A-D1AF-95F7ADC42C4B}"/>
              </a:ext>
            </a:extLst>
          </p:cNvPr>
          <p:cNvSpPr>
            <a:spLocks noChangeShapeType="1"/>
          </p:cNvSpPr>
          <p:nvPr/>
        </p:nvSpPr>
        <p:spPr bwMode="auto">
          <a:xfrm flipV="1">
            <a:off x="420624" y="5953527"/>
            <a:ext cx="11411712" cy="48"/>
          </a:xfrm>
          <a:prstGeom prst="line">
            <a:avLst/>
          </a:prstGeom>
          <a:noFill/>
          <a:ln w="9525">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4575</TotalTime>
  <Words>1075</Words>
  <Application>Microsoft Macintosh PowerPoint</Application>
  <PresentationFormat>Widescreen</PresentationFormat>
  <Paragraphs>124</Paragraphs>
  <Slides>10</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Aptos</vt:lpstr>
      <vt:lpstr>Arial</vt:lpstr>
      <vt:lpstr>Courier New</vt:lpstr>
      <vt:lpstr>Helvetica Neue Light</vt:lpstr>
      <vt:lpstr>Helvetica Neue Light</vt:lpstr>
      <vt:lpstr>StarSymbol</vt:lpstr>
      <vt:lpstr>Symbol</vt:lpstr>
      <vt:lpstr>Times New Roman</vt:lpstr>
      <vt:lpstr>Wingdings</vt:lpstr>
      <vt:lpstr>Office Theme</vt:lpstr>
      <vt:lpstr>Office Theme</vt:lpstr>
      <vt:lpstr>Computing parallel session report </vt:lpstr>
      <vt:lpstr>PowerPoint Presentation</vt:lpstr>
      <vt:lpstr>Computing parallel session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Nadia Tonello</cp:lastModifiedBy>
  <cp:revision>383</cp:revision>
  <dcterms:modified xsi:type="dcterms:W3CDTF">2026-05-06T11:22:41Z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r8>2</vt:r8>
  </property>
  <property fmtid="{D5CDD505-2E9C-101B-9397-08002B2CF9AE}" pid="3" name="Notes">
    <vt:r8>11</vt:r8>
  </property>
  <property fmtid="{D5CDD505-2E9C-101B-9397-08002B2CF9AE}" pid="4" name="PresentationFormat">
    <vt:lpwstr>Widescreen</vt:lpwstr>
  </property>
  <property fmtid="{D5CDD505-2E9C-101B-9397-08002B2CF9AE}" pid="5" name="Slides">
    <vt:r8>6</vt:r8>
  </property>
</Properties>
</file>