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58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58EF7-7710-634F-8FEF-A3A08FA8CEEE}" type="datetimeFigureOut">
              <a:rPr lang="de-DE" smtClean="0"/>
              <a:t>03.05.26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2383B-E84D-6B47-A08E-7B2CB123409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9534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42383B-E84D-6B47-A08E-7B2CB123409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6563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42383B-E84D-6B47-A08E-7B2CB123409B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2939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0209B0-4482-7949-A31F-09D2B6B3A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5832610-64CB-FD22-6151-3AE518D19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F864CDB-CCCD-BDB0-EA20-6B44D5E54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A588-AF41-D348-AC51-C25092C14D5A}" type="datetime1">
              <a:rPr lang="de-DE" smtClean="0"/>
              <a:t>03.05.26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8EF927-DA50-D49F-3085-4CAF92BFC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2719C1-45DC-4F7B-9143-7255B984C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2230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B1E52F-AE82-3774-1D57-408CF97E7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228A369-1CBE-FE52-38E5-E0FC7775E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F4064F-D5B6-1BDB-F2DE-8ADDDB439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A245-F9EE-B041-8A44-D6EE412D3975}" type="datetime1">
              <a:rPr lang="de-DE" smtClean="0"/>
              <a:t>03.05.26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889C15-411A-7B3A-EAB9-270D6F6B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CD762E-4DB9-62CF-0606-EFFEBF451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715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2066463-3DE1-808E-CD9F-8119B3165B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913C37C-BA14-9D0B-4A2A-3E3333DF9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C2EAFA-F1B9-38CE-8E91-928E039D1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C38E-67D4-814A-8534-2865FE9441FC}" type="datetime1">
              <a:rPr lang="de-DE" smtClean="0"/>
              <a:t>03.05.26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8B2434-09CB-865A-B50E-CF278198E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C36944-8BED-E148-D96A-D9155CDE5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069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8CCED6-E832-4E89-28D8-B047D42E4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44DB48-BE50-9BE9-5AEC-90DC900BF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34DCF8-A31C-9C9E-108A-3E40EA6DA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933F4-C066-4A49-9408-619A092EC67C}" type="datetime1">
              <a:rPr lang="de-DE" smtClean="0"/>
              <a:t>03.05.26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E956C1-04A6-5933-6A7F-00FF22BC2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72738C-E770-5107-057B-67ADAE342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258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B8EDCF-6BCD-A40C-3253-4998FD107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47778B-B852-6BE6-0646-0ACFF16B5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F1BCF0-B4BC-46A7-BD85-A2087B56A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B4CBE-0C64-4045-8138-D38C749BA3FD}" type="datetime1">
              <a:rPr lang="de-DE" smtClean="0"/>
              <a:t>03.05.26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7451AC-6844-04A4-F9A2-710EF1294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92BF29-6721-6D1A-39AA-EC156C1A3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104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7E1CFD-218C-4904-1E2E-51F6C9CA4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954C59-1778-890F-ACAA-D62C76D384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CF9714-3DB3-9F1C-F483-526D4436F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05DEA2-9211-B429-6157-C8C10E855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E46E7-DC49-594B-93B1-3D134E57F94F}" type="datetime1">
              <a:rPr lang="de-DE" smtClean="0"/>
              <a:t>03.05.26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06CDDC-D062-9961-4250-C38841E06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0EDEF8E-2E19-8FA2-A6F1-9743C69CD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520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D8D3D5-83A7-7854-D48F-92B356D54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B39DAC-9277-6677-D224-3FE4136E6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539CC1B-B38E-9418-FDF9-55FB583A5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A61766B-6FF1-A013-E39B-DA095181C2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B1B683-3FED-811C-49A1-3C27B7F888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BA02F1C-F995-C807-3BE6-AA5C628AD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65C56-DA6F-154F-BECB-CD959C13138C}" type="datetime1">
              <a:rPr lang="de-DE" smtClean="0"/>
              <a:t>03.05.26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9124B4A-06DF-1B30-FF4A-353BA2A5F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2DEBA32-E36B-A235-6F8B-E3598D70E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68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42CEEE-F690-3E52-D077-4AAD54CEC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3A5D041-584F-5A98-6DED-99EFADF94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7289-DA4C-9B43-9770-1B96B668D07E}" type="datetime1">
              <a:rPr lang="de-DE" smtClean="0"/>
              <a:t>03.05.26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FC22696-0D82-9487-9ECA-0F9474120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816A2EE-B0E0-D79B-0BC8-5C4DD23A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014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1479816-0073-69F4-580C-3DF64AF9A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D117C-4BA1-E14C-A608-295DF93F5E54}" type="datetime1">
              <a:rPr lang="de-DE" smtClean="0"/>
              <a:t>03.05.26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CC3EDFC-1366-7B3C-B7A5-C4C719FB8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6B5CAD5-8353-1D6A-4EEE-91FD17AD8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23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562C47-DDC1-19B8-B616-7B1596E8B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23F50E-FCC1-E2A1-8CDF-6B87CB490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755FA9E-732A-2467-166C-6240768871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68B1A5-1816-4CA9-F3C9-61E280470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9FB7-FC75-A74E-AFA8-BC5EDA1C8596}" type="datetime1">
              <a:rPr lang="de-DE" smtClean="0"/>
              <a:t>03.05.26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D10DBE-A820-C4D1-6454-073F82669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5F7D7C7-AC67-5724-4F3E-F29B5873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145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32D2B1-44B4-C520-09F0-CCD4F6427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DFE6C53-EB22-7C8A-8F02-9119E24DA0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7148DFA-FFC8-D2CF-9174-59BAF3E52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F9C1F83-C55D-CA4C-51C6-E2B119478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EA49-7E6C-534A-A0E5-34AB288DFCE8}" type="datetime1">
              <a:rPr lang="de-DE" smtClean="0"/>
              <a:t>03.05.26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27A93CE-C043-E4AD-11C0-F5DCC582E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BA624E-2411-6011-03B7-93A286F45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420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36F21B9-9624-B70F-2992-75175C2A9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4E1B22C-E72D-4B5E-D000-065ED346A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F04348-302C-0698-3F88-BE09CDA30B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1DC98A-900E-E74C-8329-E766B8AB5FC9}" type="datetime1">
              <a:rPr lang="de-DE" smtClean="0"/>
              <a:t>03.05.26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1542B7-59E5-D1C2-C0EF-268B8D7AF9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Susanne Milde, May 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0E1F6D-DCB6-3DB1-8941-BD7A7E3421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E22284-C7B1-A643-9636-E05D2824B3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557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D21380-87A9-30FC-2243-DC7B932160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8949" y="2222205"/>
            <a:ext cx="9509051" cy="1287757"/>
          </a:xfrm>
        </p:spPr>
        <p:txBody>
          <a:bodyPr/>
          <a:lstStyle/>
          <a:p>
            <a:r>
              <a:rPr lang="de-DE" dirty="0" err="1">
                <a:solidFill>
                  <a:schemeClr val="bg1"/>
                </a:solidFill>
              </a:rPr>
              <a:t>Coordinated</a:t>
            </a:r>
            <a:r>
              <a:rPr lang="de-DE" dirty="0">
                <a:solidFill>
                  <a:schemeClr val="bg1"/>
                </a:solidFill>
              </a:rPr>
              <a:t> Communications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40CC2C5-7355-0204-DDC0-D3A3FEA96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Susanne Milde, May 2026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F365269-5A02-4D68-2FB0-6074BEC96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364" y="241796"/>
            <a:ext cx="1094655" cy="111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336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C6D94D5F-540B-3F61-8407-C8E967515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03D6012-9B51-69CC-247F-721FB4EF6A85}"/>
              </a:ext>
            </a:extLst>
          </p:cNvPr>
          <p:cNvSpPr txBox="1"/>
          <p:nvPr/>
        </p:nvSpPr>
        <p:spPr>
          <a:xfrm>
            <a:off x="6054811" y="323747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9A72AB0-BE63-C67D-6591-E78559B65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0" y="254000"/>
            <a:ext cx="6350000" cy="610235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9F84BE1A-231C-9B79-6E4F-E0689E01F9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7364" y="241796"/>
            <a:ext cx="1094655" cy="111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674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1AF1CF-4970-D604-7E79-223893257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1E123461-BAB2-CA97-34AD-9D624BDA8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61CC6E4-970C-422F-DF2F-390E569A5A11}"/>
              </a:ext>
            </a:extLst>
          </p:cNvPr>
          <p:cNvSpPr txBox="1"/>
          <p:nvPr/>
        </p:nvSpPr>
        <p:spPr>
          <a:xfrm>
            <a:off x="6054811" y="323747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E5AE25B-7FC4-88B0-19CE-0B8C4F8AC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834" y="177448"/>
            <a:ext cx="2581365" cy="248069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48879D32-971C-5E8B-0F74-837FC101D9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7364" y="241796"/>
            <a:ext cx="1094655" cy="1119279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72C6635-20F7-B9EC-9624-103F24DEEE5B}"/>
              </a:ext>
            </a:extLst>
          </p:cNvPr>
          <p:cNvSpPr txBox="1"/>
          <p:nvPr/>
        </p:nvSpPr>
        <p:spPr>
          <a:xfrm>
            <a:off x="2934587" y="1722474"/>
            <a:ext cx="70493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1">
                <a:solidFill>
                  <a:schemeClr val="bg1"/>
                </a:solidFill>
              </a:rPr>
              <a:t>Existing structures within in the LIGO, Virgo and Kagra universes </a:t>
            </a:r>
            <a:r>
              <a:rPr lang="en-GB" sz="2400" noProof="1">
                <a:solidFill>
                  <a:schemeClr val="bg1"/>
                </a:solidFill>
                <a:sym typeface="Wingdings" pitchFamily="2" charset="2"/>
              </a:rPr>
              <a:t> collaboration between the scientific consortia, the labs operating the detectors and the funding agencies.</a:t>
            </a:r>
            <a:br>
              <a:rPr lang="en-GB" sz="2400" noProof="1">
                <a:solidFill>
                  <a:schemeClr val="bg1"/>
                </a:solidFill>
                <a:sym typeface="Wingdings" pitchFamily="2" charset="2"/>
              </a:rPr>
            </a:br>
            <a:endParaRPr lang="en-GB" sz="2400" noProof="1">
              <a:solidFill>
                <a:schemeClr val="bg1"/>
              </a:solidFill>
              <a:sym typeface="Wingdings" pitchFamily="2" charset="2"/>
            </a:endParaRPr>
          </a:p>
          <a:p>
            <a:r>
              <a:rPr lang="en-GB" sz="2400" noProof="1">
                <a:solidFill>
                  <a:schemeClr val="bg1"/>
                </a:solidFill>
                <a:sym typeface="Wingdings" pitchFamily="2" charset="2"/>
              </a:rPr>
              <a:t>Close collaboration within LVK.</a:t>
            </a:r>
            <a:br>
              <a:rPr lang="en-GB" sz="2400" noProof="1">
                <a:solidFill>
                  <a:schemeClr val="bg1"/>
                </a:solidFill>
                <a:sym typeface="Wingdings" pitchFamily="2" charset="2"/>
              </a:rPr>
            </a:br>
            <a:endParaRPr lang="en-GB" sz="2400" noProof="1">
              <a:solidFill>
                <a:schemeClr val="bg1"/>
              </a:solidFill>
              <a:sym typeface="Wingdings" pitchFamily="2" charset="2"/>
            </a:endParaRPr>
          </a:p>
          <a:p>
            <a:r>
              <a:rPr lang="en-GB" sz="2400" noProof="1">
                <a:solidFill>
                  <a:schemeClr val="bg1"/>
                </a:solidFill>
                <a:sym typeface="Wingdings" pitchFamily="2" charset="2"/>
              </a:rPr>
              <a:t>Coordination with neighbouring fields and the Multimessenger/multifrequency communities.</a:t>
            </a:r>
            <a:endParaRPr lang="en-GB" sz="2400" noProof="1">
              <a:solidFill>
                <a:schemeClr val="bg1"/>
              </a:solidFill>
            </a:endParaRPr>
          </a:p>
          <a:p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221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1D4D3A-F1AB-C2FC-9609-2CC4CE23B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865E19FA-0060-5A3A-3295-11943C96B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Susanne Milde, May 2026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776B708-53A1-D095-A768-5C85AE05128A}"/>
              </a:ext>
            </a:extLst>
          </p:cNvPr>
          <p:cNvSpPr txBox="1"/>
          <p:nvPr/>
        </p:nvSpPr>
        <p:spPr>
          <a:xfrm>
            <a:off x="6054811" y="323747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B02490E-7EF4-947F-22B3-BDD2236B420E}"/>
              </a:ext>
            </a:extLst>
          </p:cNvPr>
          <p:cNvSpPr txBox="1">
            <a:spLocks/>
          </p:cNvSpPr>
          <p:nvPr/>
        </p:nvSpPr>
        <p:spPr>
          <a:xfrm flipH="1">
            <a:off x="2775098" y="497080"/>
            <a:ext cx="6230678" cy="11192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noProof="1">
                <a:solidFill>
                  <a:schemeClr val="bg1"/>
                </a:solidFill>
              </a:rPr>
              <a:t>ET is next level</a:t>
            </a:r>
          </a:p>
          <a:p>
            <a:pPr algn="ctr"/>
            <a:r>
              <a:rPr lang="en-GB" sz="2800" noProof="1">
                <a:solidFill>
                  <a:schemeClr val="bg1"/>
                </a:solidFill>
              </a:rPr>
              <a:t>With many Chances and Challenges</a:t>
            </a:r>
          </a:p>
          <a:p>
            <a:endParaRPr lang="en-GB" noProof="1">
              <a:solidFill>
                <a:schemeClr val="bg1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F3AB23B-9E06-6343-2BA7-76CF28CF9DFD}"/>
              </a:ext>
            </a:extLst>
          </p:cNvPr>
          <p:cNvSpPr txBox="1"/>
          <p:nvPr/>
        </p:nvSpPr>
        <p:spPr>
          <a:xfrm>
            <a:off x="2041451" y="2286000"/>
            <a:ext cx="822960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noProof="1">
                <a:solidFill>
                  <a:schemeClr val="bg1"/>
                </a:solidFill>
              </a:rPr>
              <a:t>The project is a collective adventure. The collaboration of all involved and a coordinated approach is indispensable.</a:t>
            </a:r>
          </a:p>
          <a:p>
            <a:endParaRPr lang="en-GB" sz="2400" noProof="1">
              <a:solidFill>
                <a:schemeClr val="bg1"/>
              </a:solidFill>
            </a:endParaRPr>
          </a:p>
          <a:p>
            <a:r>
              <a:rPr lang="en-GB" sz="2400" noProof="1">
                <a:solidFill>
                  <a:schemeClr val="bg1"/>
                </a:solidFill>
              </a:rPr>
              <a:t>The same applies to coordination with neighbouring fields. Example: Prepare for multimessenger observations.</a:t>
            </a:r>
          </a:p>
          <a:p>
            <a:endParaRPr lang="en-GB" sz="2400" noProof="1">
              <a:solidFill>
                <a:schemeClr val="bg1"/>
              </a:solidFill>
            </a:endParaRPr>
          </a:p>
          <a:p>
            <a:r>
              <a:rPr lang="en-GB" sz="2400" noProof="1">
                <a:solidFill>
                  <a:schemeClr val="bg1"/>
                </a:solidFill>
              </a:rPr>
              <a:t>Even if there is some competition here and there, collaboration is important.</a:t>
            </a:r>
          </a:p>
          <a:p>
            <a:endParaRPr lang="en-GB" sz="2400" noProof="1">
              <a:solidFill>
                <a:schemeClr val="bg1"/>
              </a:solidFill>
            </a:endParaRPr>
          </a:p>
          <a:p>
            <a:br>
              <a:rPr lang="en-GB" sz="2400" noProof="1">
                <a:solidFill>
                  <a:schemeClr val="bg1"/>
                </a:solidFill>
              </a:rPr>
            </a:br>
            <a:endParaRPr lang="en-GB" sz="2400" noProof="1">
              <a:solidFill>
                <a:schemeClr val="bg1"/>
              </a:solidFill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0326B4B8-874E-8DE0-9E9C-265F13BDC0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7364" y="241796"/>
            <a:ext cx="1094655" cy="1119279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A7DFB560-C73E-B84E-18A6-6ABD5AF7C0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95" y="241796"/>
            <a:ext cx="1261729" cy="127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061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BBE3EF-8B8E-AC84-F54B-A4EF47C29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9245DE-EFE1-0006-5ABD-ADA0AAF49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9916" y="404037"/>
            <a:ext cx="6741042" cy="1307805"/>
          </a:xfrm>
        </p:spPr>
        <p:txBody>
          <a:bodyPr>
            <a:normAutofit/>
          </a:bodyPr>
          <a:lstStyle/>
          <a:p>
            <a:r>
              <a:rPr lang="de-DE" sz="3600" dirty="0" err="1">
                <a:solidFill>
                  <a:schemeClr val="bg1"/>
                </a:solidFill>
              </a:rPr>
              <a:t>What</a:t>
            </a:r>
            <a:r>
              <a:rPr lang="de-DE" sz="3600" dirty="0">
                <a:solidFill>
                  <a:schemeClr val="bg1"/>
                </a:solidFill>
              </a:rPr>
              <a:t> </a:t>
            </a:r>
            <a:r>
              <a:rPr lang="de-DE" sz="3600" dirty="0" err="1">
                <a:solidFill>
                  <a:schemeClr val="bg1"/>
                </a:solidFill>
              </a:rPr>
              <a:t>does</a:t>
            </a:r>
            <a:r>
              <a:rPr lang="de-DE" sz="3600" dirty="0">
                <a:solidFill>
                  <a:schemeClr val="bg1"/>
                </a:solidFill>
              </a:rPr>
              <a:t> </a:t>
            </a:r>
            <a:r>
              <a:rPr lang="de-DE" sz="3600" dirty="0" err="1">
                <a:solidFill>
                  <a:schemeClr val="bg1"/>
                </a:solidFill>
              </a:rPr>
              <a:t>this</a:t>
            </a:r>
            <a:r>
              <a:rPr lang="de-DE" sz="3600" dirty="0">
                <a:solidFill>
                  <a:schemeClr val="bg1"/>
                </a:solidFill>
              </a:rPr>
              <a:t> </a:t>
            </a:r>
            <a:r>
              <a:rPr lang="de-DE" sz="3600" dirty="0" err="1">
                <a:solidFill>
                  <a:schemeClr val="bg1"/>
                </a:solidFill>
              </a:rPr>
              <a:t>mean</a:t>
            </a:r>
            <a:r>
              <a:rPr lang="de-DE" sz="3600" dirty="0">
                <a:solidFill>
                  <a:schemeClr val="bg1"/>
                </a:solidFill>
              </a:rPr>
              <a:t> </a:t>
            </a:r>
            <a:r>
              <a:rPr lang="de-DE" sz="3600" dirty="0" err="1">
                <a:solidFill>
                  <a:schemeClr val="bg1"/>
                </a:solidFill>
              </a:rPr>
              <a:t>for</a:t>
            </a:r>
            <a:r>
              <a:rPr lang="de-DE" sz="3600" dirty="0">
                <a:solidFill>
                  <a:schemeClr val="bg1"/>
                </a:solidFill>
              </a:rPr>
              <a:t> </a:t>
            </a:r>
            <a:br>
              <a:rPr lang="de-DE" sz="3600" dirty="0">
                <a:solidFill>
                  <a:schemeClr val="bg1"/>
                </a:solidFill>
              </a:rPr>
            </a:br>
            <a:r>
              <a:rPr lang="de-DE" sz="3600" dirty="0">
                <a:solidFill>
                  <a:schemeClr val="bg1"/>
                </a:solidFill>
              </a:rPr>
              <a:t>ET Communications?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188A4A8-64AC-AFA1-79CA-5F0654AB64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730" y="1892595"/>
            <a:ext cx="4890978" cy="4072270"/>
          </a:xfrm>
        </p:spPr>
        <p:txBody>
          <a:bodyPr>
            <a:normAutofit/>
          </a:bodyPr>
          <a:lstStyle/>
          <a:p>
            <a:pPr algn="l"/>
            <a:r>
              <a:rPr lang="en-GB" sz="2000" noProof="1">
                <a:solidFill>
                  <a:schemeClr val="bg1"/>
                </a:solidFill>
              </a:rPr>
              <a:t>As a reminder: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noProof="1">
                <a:solidFill>
                  <a:schemeClr val="bg1"/>
                </a:solidFill>
              </a:rPr>
              <a:t>We want to establish ET as worthwhile among target groups. </a:t>
            </a:r>
            <a:br>
              <a:rPr lang="en-GB" sz="2000" noProof="1">
                <a:solidFill>
                  <a:schemeClr val="bg1"/>
                </a:solidFill>
              </a:rPr>
            </a:br>
            <a:endParaRPr lang="en-GB" sz="2000" noProof="1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noProof="1">
                <a:solidFill>
                  <a:schemeClr val="bg1"/>
                </a:solidFill>
              </a:rPr>
              <a:t>We want to develop and maintain this understanding and create a positive overall atmosphere</a:t>
            </a:r>
            <a:r>
              <a:rPr lang="en-GB" sz="2000" dirty="0">
                <a:solidFill>
                  <a:schemeClr val="bg1"/>
                </a:solidFill>
              </a:rPr>
              <a:t>.  This a foundation for long-term support.</a:t>
            </a:r>
            <a:br>
              <a:rPr lang="en-GB" sz="2000" dirty="0">
                <a:solidFill>
                  <a:schemeClr val="bg1"/>
                </a:solidFill>
              </a:rPr>
            </a:br>
            <a:endParaRPr lang="en-GB" sz="2000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</a:rPr>
              <a:t>A foundation that remains resilient even in times of crisis.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E66C3D5-AA57-A391-3281-74F238E71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Susanne Milde, May 2026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5992954-053B-85BD-B681-69308D9E5E48}"/>
              </a:ext>
            </a:extLst>
          </p:cNvPr>
          <p:cNvSpPr txBox="1"/>
          <p:nvPr/>
        </p:nvSpPr>
        <p:spPr>
          <a:xfrm>
            <a:off x="5635256" y="1892595"/>
            <a:ext cx="61987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>
                <a:solidFill>
                  <a:schemeClr val="bg1"/>
                </a:solidFill>
              </a:rPr>
              <a:t>Next 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1">
                <a:solidFill>
                  <a:schemeClr val="bg1"/>
                </a:solidFill>
              </a:rPr>
              <a:t>Finishing ET-PP  </a:t>
            </a:r>
            <a:br>
              <a:rPr lang="en-GB" noProof="1">
                <a:solidFill>
                  <a:schemeClr val="bg1"/>
                </a:solidFill>
              </a:rPr>
            </a:br>
            <a:r>
              <a:rPr lang="en-GB" noProof="1">
                <a:solidFill>
                  <a:schemeClr val="bg1"/>
                </a:solidFill>
                <a:sym typeface="Wingdings" pitchFamily="2" charset="2"/>
              </a:rPr>
              <a:t> Prepared Comms activities for ET</a:t>
            </a:r>
            <a:br>
              <a:rPr lang="en-GB" noProof="1">
                <a:solidFill>
                  <a:schemeClr val="bg1"/>
                </a:solidFill>
                <a:sym typeface="Wingdings" pitchFamily="2" charset="2"/>
              </a:rPr>
            </a:br>
            <a:r>
              <a:rPr lang="en-GB" noProof="1">
                <a:solidFill>
                  <a:schemeClr val="bg1"/>
                </a:solidFill>
                <a:sym typeface="Wingdings" pitchFamily="2" charset="2"/>
              </a:rPr>
              <a:t> Learned about the different players and their scope.</a:t>
            </a:r>
          </a:p>
          <a:p>
            <a:pPr marL="285750" indent="-285750">
              <a:buFont typeface="Wingdings" pitchFamily="2" charset="2"/>
              <a:buChar char="à"/>
            </a:pPr>
            <a:endParaRPr lang="en-GB" noProof="1">
              <a:solidFill>
                <a:schemeClr val="bg1"/>
              </a:solidFill>
              <a:sym typeface="Wingdings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1">
                <a:solidFill>
                  <a:schemeClr val="bg1"/>
                </a:solidFill>
                <a:sym typeface="Wingdings" pitchFamily="2" charset="2"/>
              </a:rPr>
              <a:t>What´s next?</a:t>
            </a:r>
            <a:br>
              <a:rPr lang="en-GB" noProof="1">
                <a:solidFill>
                  <a:schemeClr val="bg1"/>
                </a:solidFill>
                <a:sym typeface="Wingdings" pitchFamily="2" charset="2"/>
              </a:rPr>
            </a:br>
            <a:r>
              <a:rPr lang="en-GB" noProof="1">
                <a:solidFill>
                  <a:schemeClr val="bg1"/>
                </a:solidFill>
                <a:sym typeface="Wingdings" pitchFamily="2" charset="2"/>
              </a:rPr>
              <a:t> Settle and continue the collaboration.</a:t>
            </a:r>
            <a:br>
              <a:rPr lang="en-GB" noProof="1">
                <a:solidFill>
                  <a:schemeClr val="bg1"/>
                </a:solidFill>
                <a:sym typeface="Wingdings" pitchFamily="2" charset="2"/>
              </a:rPr>
            </a:br>
            <a:r>
              <a:rPr lang="en-GB" noProof="1">
                <a:solidFill>
                  <a:schemeClr val="bg1"/>
                </a:solidFill>
                <a:sym typeface="Wingdings" pitchFamily="2" charset="2"/>
              </a:rPr>
              <a:t> Further develop the overarching concept, continue building  joint teams and train members.</a:t>
            </a:r>
          </a:p>
          <a:p>
            <a:endParaRPr lang="en-GB" noProof="1">
              <a:solidFill>
                <a:schemeClr val="bg1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D20619F2-530C-CE31-42D5-4014585D35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7364" y="241796"/>
            <a:ext cx="1094655" cy="111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87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A10B03-A696-FFE4-8FBB-39071E56B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8E99DB88-8E83-7705-6D62-9CD5F2FD7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Susanne Milde, May 2026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53C82926-BC40-C50C-339A-957FB79970FB}"/>
              </a:ext>
            </a:extLst>
          </p:cNvPr>
          <p:cNvSpPr txBox="1"/>
          <p:nvPr/>
        </p:nvSpPr>
        <p:spPr>
          <a:xfrm>
            <a:off x="6054811" y="323747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0742608D-8ED9-A4AE-56E5-8DF9E0E1D111}"/>
              </a:ext>
            </a:extLst>
          </p:cNvPr>
          <p:cNvSpPr txBox="1">
            <a:spLocks/>
          </p:cNvSpPr>
          <p:nvPr/>
        </p:nvSpPr>
        <p:spPr>
          <a:xfrm flipH="1">
            <a:off x="5007934" y="566607"/>
            <a:ext cx="4667693" cy="91251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noProof="1">
              <a:solidFill>
                <a:schemeClr val="bg1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6B23D30-EBF7-0C0D-321F-E989AE8BC7EE}"/>
              </a:ext>
            </a:extLst>
          </p:cNvPr>
          <p:cNvSpPr txBox="1"/>
          <p:nvPr/>
        </p:nvSpPr>
        <p:spPr>
          <a:xfrm>
            <a:off x="4603897" y="1555541"/>
            <a:ext cx="657978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1">
                <a:solidFill>
                  <a:schemeClr val="bg1"/>
                </a:solidFill>
              </a:rPr>
              <a:t>Community reaches best results if it attracts and trains the best people, offering the best working environment.</a:t>
            </a:r>
            <a:br>
              <a:rPr lang="en-GB" noProof="1">
                <a:solidFill>
                  <a:schemeClr val="bg1"/>
                </a:solidFill>
              </a:rPr>
            </a:br>
            <a:endParaRPr lang="en-GB" noProof="1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1">
                <a:solidFill>
                  <a:schemeClr val="bg1"/>
                </a:solidFill>
              </a:rPr>
              <a:t>Labs, equipment, travel options are key </a:t>
            </a:r>
            <a:br>
              <a:rPr lang="en-GB" noProof="1">
                <a:solidFill>
                  <a:schemeClr val="bg1"/>
                </a:solidFill>
              </a:rPr>
            </a:br>
            <a:r>
              <a:rPr lang="en-GB" noProof="1">
                <a:solidFill>
                  <a:schemeClr val="bg1"/>
                </a:solidFill>
                <a:sym typeface="Wingdings" pitchFamily="2" charset="2"/>
              </a:rPr>
              <a:t></a:t>
            </a:r>
            <a:r>
              <a:rPr lang="en-GB" noProof="1">
                <a:solidFill>
                  <a:schemeClr val="bg1"/>
                </a:solidFill>
              </a:rPr>
              <a:t> Funding and support structures</a:t>
            </a:r>
            <a:br>
              <a:rPr lang="en-GB" noProof="1">
                <a:solidFill>
                  <a:schemeClr val="bg1"/>
                </a:solidFill>
              </a:rPr>
            </a:br>
            <a:endParaRPr lang="en-GB" noProof="1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1">
                <a:solidFill>
                  <a:schemeClr val="bg1"/>
                </a:solidFill>
              </a:rPr>
              <a:t>Develop a positive mindset toward the project in different areas and groups.</a:t>
            </a:r>
            <a:br>
              <a:rPr lang="en-GB" noProof="1">
                <a:solidFill>
                  <a:schemeClr val="bg1"/>
                </a:solidFill>
              </a:rPr>
            </a:br>
            <a:endParaRPr lang="en-GB" noProof="1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1">
                <a:solidFill>
                  <a:schemeClr val="bg1"/>
                </a:solidFill>
                <a:sym typeface="Wingdings" pitchFamily="2" charset="2"/>
              </a:rPr>
              <a:t>The goal of ET communications is to develop, coordinate and support communications activities within the project and across related fields.</a:t>
            </a:r>
            <a:br>
              <a:rPr lang="en-GB" noProof="1">
                <a:solidFill>
                  <a:schemeClr val="bg1"/>
                </a:solidFill>
                <a:sym typeface="Wingdings" pitchFamily="2" charset="2"/>
              </a:rPr>
            </a:br>
            <a:endParaRPr lang="en-GB" noProof="1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1">
                <a:solidFill>
                  <a:schemeClr val="bg1"/>
                </a:solidFill>
              </a:rPr>
              <a:t>In order to reach our overarching goal: speak with one voice, coordinate activities and help creating the impact a large and long-term scientific project needs.</a:t>
            </a:r>
            <a:br>
              <a:rPr lang="en-GB" noProof="1">
                <a:solidFill>
                  <a:schemeClr val="bg1"/>
                </a:solidFill>
              </a:rPr>
            </a:br>
            <a:endParaRPr lang="en-GB" noProof="1">
              <a:solidFill>
                <a:schemeClr val="bg1"/>
              </a:solidFill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B6BE3E2-5F02-BE24-16C8-0C5AF1D3CF2F}"/>
              </a:ext>
            </a:extLst>
          </p:cNvPr>
          <p:cNvSpPr txBox="1"/>
          <p:nvPr/>
        </p:nvSpPr>
        <p:spPr>
          <a:xfrm>
            <a:off x="340242" y="1570949"/>
            <a:ext cx="4263655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noProof="1">
                <a:solidFill>
                  <a:schemeClr val="bg1"/>
                </a:solidFill>
              </a:rPr>
              <a:t>Coordination of communications during all phases.</a:t>
            </a:r>
          </a:p>
          <a:p>
            <a:endParaRPr lang="en-GB" noProof="1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1">
                <a:solidFill>
                  <a:schemeClr val="bg1"/>
                </a:solidFill>
              </a:rPr>
              <a:t>Phase 1: Preparation, investigation, development.</a:t>
            </a:r>
          </a:p>
          <a:p>
            <a:endParaRPr lang="en-GB" noProof="1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1">
                <a:solidFill>
                  <a:schemeClr val="bg1"/>
                </a:solidFill>
              </a:rPr>
              <a:t>Phase 2: Realisation</a:t>
            </a:r>
          </a:p>
          <a:p>
            <a:endParaRPr lang="en-GB" noProof="1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1">
                <a:solidFill>
                  <a:schemeClr val="bg1"/>
                </a:solidFill>
              </a:rPr>
              <a:t>Phase 3: Operations</a:t>
            </a:r>
          </a:p>
          <a:p>
            <a:endParaRPr lang="en-GB" noProof="1">
              <a:solidFill>
                <a:schemeClr val="bg1"/>
              </a:solidFill>
            </a:endParaRPr>
          </a:p>
          <a:p>
            <a:endParaRPr lang="en-GB" sz="2400" noProof="1">
              <a:solidFill>
                <a:schemeClr val="bg1"/>
              </a:solidFill>
            </a:endParaRPr>
          </a:p>
          <a:p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A756B0A-656B-6164-3E51-7ED5F2E5F1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364" y="241796"/>
            <a:ext cx="1094655" cy="1119279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93974294-591D-E390-6413-AF577AF777B4}"/>
              </a:ext>
            </a:extLst>
          </p:cNvPr>
          <p:cNvSpPr txBox="1"/>
          <p:nvPr/>
        </p:nvSpPr>
        <p:spPr>
          <a:xfrm>
            <a:off x="3680887" y="393404"/>
            <a:ext cx="4667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solidFill>
                  <a:schemeClr val="bg1"/>
                </a:solidFill>
              </a:rPr>
              <a:t>Closing </a:t>
            </a:r>
            <a:r>
              <a:rPr lang="de-DE" sz="3600" dirty="0" err="1">
                <a:solidFill>
                  <a:schemeClr val="bg1"/>
                </a:solidFill>
              </a:rPr>
              <a:t>Thoughts</a:t>
            </a:r>
            <a:endParaRPr lang="de-DE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5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6F2F1F-C701-867A-B1D9-C13C09091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5120F4-8D4A-3487-77F4-FEFECDEDFD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8949" y="2222205"/>
            <a:ext cx="9509051" cy="1287757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Thanks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60A8BE-73BD-CEDA-B755-D55076802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Susanne Milde, May 2026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68ADA9A-1948-F3B0-6DC8-E207BC5B16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364" y="241796"/>
            <a:ext cx="1094655" cy="111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197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383</Words>
  <Application>Microsoft Macintosh PowerPoint</Application>
  <PresentationFormat>Breitbild</PresentationFormat>
  <Paragraphs>46</Paragraphs>
  <Slides>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Wingdings</vt:lpstr>
      <vt:lpstr>Office</vt:lpstr>
      <vt:lpstr>Coordinated Communications</vt:lpstr>
      <vt:lpstr>PowerPoint-Präsentation</vt:lpstr>
      <vt:lpstr>PowerPoint-Präsentation</vt:lpstr>
      <vt:lpstr>PowerPoint-Präsentation</vt:lpstr>
      <vt:lpstr>What does this mean for  ET Communications?</vt:lpstr>
      <vt:lpstr>PowerPoint-Präsentation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Milde Marketing</dc:creator>
  <cp:lastModifiedBy>Milde Marketing</cp:lastModifiedBy>
  <cp:revision>25</cp:revision>
  <dcterms:created xsi:type="dcterms:W3CDTF">2026-05-02T14:26:56Z</dcterms:created>
  <dcterms:modified xsi:type="dcterms:W3CDTF">2026-05-03T16:00:54Z</dcterms:modified>
</cp:coreProperties>
</file>