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10287000" cx="18288000"/>
  <p:notesSz cx="6858000" cy="9144000"/>
  <p:embeddedFontLst>
    <p:embeddedFont>
      <p:font typeface="Schibsted Grotesk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6" roundtripDataSignature="AMtx7mi0PbN3WTpYB+k46i1ButUFF2EA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SchibstedGrotesk-regular.fntdata"/><Relationship Id="rId21" Type="http://schemas.openxmlformats.org/officeDocument/2006/relationships/slide" Target="slides/slide16.xml"/><Relationship Id="rId24" Type="http://schemas.openxmlformats.org/officeDocument/2006/relationships/font" Target="fonts/SchibstedGrotesk-italic.fntdata"/><Relationship Id="rId23" Type="http://schemas.openxmlformats.org/officeDocument/2006/relationships/font" Target="fonts/SchibstedGrotesk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SchibstedGrotesk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095bca440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3095bca44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f28f2dfb4d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3f28f2dfb4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f28f2dfb4d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g3f28f2dfb4d_0_1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97ab777580_0_4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397ab777580_0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97abd366f2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397abd366f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712baccf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1" name="Google Shape;211;g3712baccf4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712baccf42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3712baccf4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5" name="Google Shape;22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f28f2dfb4d_0_1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g3f28f2dfb4d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just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10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f79a99c4c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3f79a99c4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just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10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f79a99c4c7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3f79a99c4c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just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10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f28f2dfb4d_0_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3f28f2dfb4d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f28f2dfb4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g3f28f2dfb4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f28f2dfb4d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3f28f2dfb4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f28f2dfb4d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3f28f2dfb4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f28f2dfb4d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3f28f2dfb4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idx="12" type="sldNum"/>
          </p:nvPr>
        </p:nvSpPr>
        <p:spPr>
          <a:xfrm>
            <a:off x="15679500" y="97315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15"/>
          <p:cNvCxnSpPr/>
          <p:nvPr/>
        </p:nvCxnSpPr>
        <p:spPr>
          <a:xfrm>
            <a:off x="457200" y="811200"/>
            <a:ext cx="17383200" cy="0"/>
          </a:xfrm>
          <a:prstGeom prst="straightConnector1">
            <a:avLst/>
          </a:prstGeom>
          <a:noFill/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" name="Google Shape;14;p15"/>
          <p:cNvCxnSpPr/>
          <p:nvPr/>
        </p:nvCxnSpPr>
        <p:spPr>
          <a:xfrm>
            <a:off x="457200" y="339725"/>
            <a:ext cx="17383200" cy="0"/>
          </a:xfrm>
          <a:prstGeom prst="straightConnector1">
            <a:avLst/>
          </a:prstGeom>
          <a:noFill/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" name="Google Shape;15;p15"/>
          <p:cNvSpPr txBox="1"/>
          <p:nvPr/>
        </p:nvSpPr>
        <p:spPr>
          <a:xfrm>
            <a:off x="466725" y="458787"/>
            <a:ext cx="54180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Schibsted Grotesk"/>
              <a:buNone/>
            </a:pPr>
            <a:r>
              <a:rPr b="0" i="0" lang="en-US" sz="1700" u="none" cap="none" strike="noStrik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Einstein Telescope Preparatory Phase </a:t>
            </a:r>
            <a:endParaRPr b="0" i="0" sz="1400" u="none" cap="none" strike="noStrike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5"/>
          <p:cNvSpPr txBox="1"/>
          <p:nvPr/>
        </p:nvSpPr>
        <p:spPr>
          <a:xfrm>
            <a:off x="12698112" y="443463"/>
            <a:ext cx="5115000" cy="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sp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Schibsted Grotesk"/>
              <a:buNone/>
            </a:pPr>
            <a:r>
              <a:rPr b="0" i="0" lang="en-US" sz="1700" u="none" cap="none" strike="noStrik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ET-PP InfraDev Annual Meeting — 5-7.05.2026</a:t>
            </a:r>
            <a:endParaRPr b="0" i="0" sz="1700" u="none" cap="none" strike="noStrike">
              <a:solidFill>
                <a:srgbClr val="0000CC"/>
              </a:solidFill>
              <a:latin typeface="Schibsted Grotesk"/>
              <a:ea typeface="Schibsted Grotesk"/>
              <a:cs typeface="Schibsted Grotesk"/>
              <a:sym typeface="Schibsted Grotesk"/>
            </a:endParaRPr>
          </a:p>
        </p:txBody>
      </p:sp>
      <p:cxnSp>
        <p:nvCxnSpPr>
          <p:cNvPr id="17" name="Google Shape;17;p15"/>
          <p:cNvCxnSpPr/>
          <p:nvPr/>
        </p:nvCxnSpPr>
        <p:spPr>
          <a:xfrm>
            <a:off x="466050" y="10072062"/>
            <a:ext cx="17355900" cy="24600"/>
          </a:xfrm>
          <a:prstGeom prst="straightConnector1">
            <a:avLst/>
          </a:prstGeom>
          <a:noFill/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" name="Google Shape;18;p15"/>
          <p:cNvCxnSpPr/>
          <p:nvPr/>
        </p:nvCxnSpPr>
        <p:spPr>
          <a:xfrm>
            <a:off x="466050" y="9442759"/>
            <a:ext cx="17355900" cy="46200"/>
          </a:xfrm>
          <a:prstGeom prst="straightConnector1">
            <a:avLst/>
          </a:prstGeom>
          <a:noFill/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" name="Google Shape;1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6050" y="9577843"/>
            <a:ext cx="2211180" cy="41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5"/>
          <p:cNvSpPr txBox="1"/>
          <p:nvPr/>
        </p:nvSpPr>
        <p:spPr>
          <a:xfrm>
            <a:off x="6105525" y="9624516"/>
            <a:ext cx="54180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Schibsted Grotesk"/>
              <a:buNone/>
            </a:pPr>
            <a:r>
              <a:rPr b="0" i="0" lang="en-US" sz="1700" u="none" cap="none" strike="noStrik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WP10 Education, Outreach and Citizen Engagement</a:t>
            </a:r>
            <a:endParaRPr b="0" i="0" sz="1400" u="none" cap="none" strike="noStrike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 0" type="tx">
  <p:cSld name="TITLE_AND_BOD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1cab49dbbb_0_425"/>
          <p:cNvSpPr txBox="1"/>
          <p:nvPr>
            <p:ph type="title"/>
          </p:nvPr>
        </p:nvSpPr>
        <p:spPr>
          <a:xfrm>
            <a:off x="2286000" y="1683543"/>
            <a:ext cx="137160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68550" spcFirstLastPara="1" rIns="68550" wrap="square" tIns="685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Calibri"/>
              <a:buNone/>
              <a:defRPr sz="9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9pPr>
          </a:lstStyle>
          <a:p/>
        </p:txBody>
      </p:sp>
      <p:sp>
        <p:nvSpPr>
          <p:cNvPr id="92" name="Google Shape;92;g31cab49dbbb_0_425"/>
          <p:cNvSpPr txBox="1"/>
          <p:nvPr>
            <p:ph idx="1" type="body"/>
          </p:nvPr>
        </p:nvSpPr>
        <p:spPr>
          <a:xfrm>
            <a:off x="2286000" y="5403055"/>
            <a:ext cx="13716000" cy="24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/>
            </a:lvl1pPr>
            <a:lvl2pPr indent="-228600" lvl="1" marL="9144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/>
            </a:lvl2pPr>
            <a:lvl3pPr indent="-228600" lvl="2" marL="1371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/>
            </a:lvl3pPr>
            <a:lvl4pPr indent="-228600" lvl="3" marL="18288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/>
            </a:lvl4pPr>
            <a:lvl5pPr indent="-228600" lvl="4" marL="22860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/>
            </a:lvl5pPr>
            <a:lvl6pPr indent="-400050" lvl="5" marL="2743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93" name="Google Shape;93;g31cab49dbbb_0_425"/>
          <p:cNvSpPr txBox="1"/>
          <p:nvPr>
            <p:ph idx="12" type="sldNum"/>
          </p:nvPr>
        </p:nvSpPr>
        <p:spPr>
          <a:xfrm>
            <a:off x="16642764" y="9622140"/>
            <a:ext cx="387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ítulo y objetos">
  <p:cSld name="1_Título y objeto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31cab49dbbb_0_492"/>
          <p:cNvSpPr txBox="1"/>
          <p:nvPr>
            <p:ph type="title"/>
          </p:nvPr>
        </p:nvSpPr>
        <p:spPr>
          <a:xfrm>
            <a:off x="1257300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9pPr>
          </a:lstStyle>
          <a:p/>
        </p:txBody>
      </p:sp>
      <p:sp>
        <p:nvSpPr>
          <p:cNvPr id="23" name="Google Shape;23;g31cab49dbbb_0_492"/>
          <p:cNvSpPr txBox="1"/>
          <p:nvPr>
            <p:ph idx="1" type="body"/>
          </p:nvPr>
        </p:nvSpPr>
        <p:spPr>
          <a:xfrm>
            <a:off x="1257300" y="3067049"/>
            <a:ext cx="15773400" cy="6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rmAutofit/>
          </a:bodyPr>
          <a:lstStyle>
            <a:lvl1pPr indent="-40005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1pPr>
            <a:lvl2pPr indent="-40005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24" name="Google Shape;24;g31cab49dbbb_0_492"/>
          <p:cNvSpPr txBox="1"/>
          <p:nvPr>
            <p:ph idx="12" type="sldNum"/>
          </p:nvPr>
        </p:nvSpPr>
        <p:spPr>
          <a:xfrm>
            <a:off x="16642764" y="9622140"/>
            <a:ext cx="387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1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7" name="Google Shape;47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2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2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6" name="Google Shape;56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7" name="Google Shape;67;p2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8" name="Google Shape;68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mentorship@einsteintelescope.eu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CC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095bca4405_0_0"/>
          <p:cNvSpPr txBox="1"/>
          <p:nvPr/>
        </p:nvSpPr>
        <p:spPr>
          <a:xfrm>
            <a:off x="9324425" y="3429000"/>
            <a:ext cx="8136300" cy="28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00"/>
              <a:buFont typeface="Arial"/>
              <a:buNone/>
            </a:pPr>
            <a:r>
              <a:rPr lang="en-US" sz="6000">
                <a:solidFill>
                  <a:schemeClr val="lt1"/>
                </a:solidFill>
              </a:rPr>
              <a:t>ETO</a:t>
            </a:r>
            <a:endParaRPr sz="6000">
              <a:solidFill>
                <a:schemeClr val="lt1"/>
              </a:solidFill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00"/>
              <a:buFont typeface="Arial"/>
              <a:buNone/>
            </a:pPr>
            <a:r>
              <a:rPr lang="en-US" sz="6000">
                <a:solidFill>
                  <a:schemeClr val="lt1"/>
                </a:solidFill>
              </a:rPr>
              <a:t>Communication Office</a:t>
            </a:r>
            <a:endParaRPr sz="6000">
              <a:solidFill>
                <a:schemeClr val="lt1"/>
              </a:solidFill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00"/>
              <a:buFont typeface="Arial"/>
              <a:buNone/>
            </a:pPr>
            <a:r>
              <a:rPr lang="en-US" sz="6000">
                <a:solidFill>
                  <a:schemeClr val="lt1"/>
                </a:solidFill>
              </a:rPr>
              <a:t>updates</a:t>
            </a:r>
            <a:endParaRPr sz="6000">
              <a:solidFill>
                <a:schemeClr val="lt1"/>
              </a:solidFill>
            </a:endParaRPr>
          </a:p>
        </p:txBody>
      </p:sp>
      <p:sp>
        <p:nvSpPr>
          <p:cNvPr id="99" name="Google Shape;99;g3095bca4405_0_0"/>
          <p:cNvSpPr txBox="1"/>
          <p:nvPr/>
        </p:nvSpPr>
        <p:spPr>
          <a:xfrm>
            <a:off x="9324425" y="8445025"/>
            <a:ext cx="8136300" cy="14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Barcelona, 5-7/05/2026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4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3095bca4405_0_0"/>
          <p:cNvSpPr/>
          <p:nvPr/>
        </p:nvSpPr>
        <p:spPr>
          <a:xfrm>
            <a:off x="0" y="-75075"/>
            <a:ext cx="8987490" cy="104333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348" y="0"/>
                </a:lnTo>
                <a:lnTo>
                  <a:pt x="21477" y="895"/>
                </a:lnTo>
                <a:cubicBezTo>
                  <a:pt x="21558" y="1598"/>
                  <a:pt x="21600" y="2311"/>
                  <a:pt x="21600" y="3033"/>
                </a:cubicBezTo>
                <a:cubicBezTo>
                  <a:pt x="21600" y="10972"/>
                  <a:pt x="16563" y="17877"/>
                  <a:pt x="9143" y="21418"/>
                </a:cubicBezTo>
                <a:lnTo>
                  <a:pt x="8738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3095bca4405_0_0"/>
          <p:cNvSpPr txBox="1"/>
          <p:nvPr/>
        </p:nvSpPr>
        <p:spPr>
          <a:xfrm>
            <a:off x="399239" y="8257595"/>
            <a:ext cx="4432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3095bca4405_0_0"/>
          <p:cNvSpPr txBox="1"/>
          <p:nvPr/>
        </p:nvSpPr>
        <p:spPr>
          <a:xfrm>
            <a:off x="893363" y="578050"/>
            <a:ext cx="7695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Project: 101079696 — ET-PP — HORIZON-INFRA-2021-DEV-02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3095bca4405_0_0"/>
          <p:cNvSpPr txBox="1"/>
          <p:nvPr/>
        </p:nvSpPr>
        <p:spPr>
          <a:xfrm>
            <a:off x="965814" y="8445020"/>
            <a:ext cx="4432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Horizon Europe: Coordination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0808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and Support Actions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g3095bca440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372" y="2393772"/>
            <a:ext cx="4985190" cy="50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3095bca4405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5820" y="7231976"/>
            <a:ext cx="4606326" cy="102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g3f28f2dfb4d_0_31"/>
          <p:cNvCxnSpPr/>
          <p:nvPr/>
        </p:nvCxnSpPr>
        <p:spPr>
          <a:xfrm>
            <a:off x="457200" y="811200"/>
            <a:ext cx="17383200" cy="0"/>
          </a:xfrm>
          <a:prstGeom prst="straightConnector1">
            <a:avLst/>
          </a:prstGeom>
          <a:noFill/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1" name="Google Shape;181;g3f28f2dfb4d_0_31"/>
          <p:cNvSpPr txBox="1"/>
          <p:nvPr>
            <p:ph idx="4294967295" type="title"/>
          </p:nvPr>
        </p:nvSpPr>
        <p:spPr>
          <a:xfrm>
            <a:off x="493650" y="1047375"/>
            <a:ext cx="3666300" cy="10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lang="en-US" sz="45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#ET_young</a:t>
            </a:r>
            <a:endParaRPr b="1" sz="450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3f28f2dfb4d_0_31"/>
          <p:cNvSpPr txBox="1"/>
          <p:nvPr>
            <p:ph idx="4294967295" type="title"/>
          </p:nvPr>
        </p:nvSpPr>
        <p:spPr>
          <a:xfrm>
            <a:off x="13033800" y="1047375"/>
            <a:ext cx="4779600" cy="10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lang="en-US" sz="45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4"/>
                  </a:ext>
                </a:extLst>
              </a:rPr>
              <a:t>#WomenInSTEM</a:t>
            </a:r>
            <a:endParaRPr b="1" sz="450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3f28f2dfb4d_0_31"/>
          <p:cNvSpPr txBox="1"/>
          <p:nvPr>
            <p:ph idx="4294967295" type="title"/>
          </p:nvPr>
        </p:nvSpPr>
        <p:spPr>
          <a:xfrm>
            <a:off x="6848575" y="1047375"/>
            <a:ext cx="4400700" cy="10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lang="en-US" sz="45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#ET_snapshot</a:t>
            </a:r>
            <a:endParaRPr b="1" sz="450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g3f28f2dfb4d_0_31" title="Screenshot 2026-04-24 18230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150" y="2286375"/>
            <a:ext cx="5800725" cy="62388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5" name="Google Shape;185;g3f28f2dfb4d_0_31" title="Screenshot 2026-04-24 18192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6488" y="2059975"/>
            <a:ext cx="5915025" cy="7200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6" name="Google Shape;186;g3f28f2dfb4d_0_31" title="Screenshot 2026-04-24 18194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53913" y="2286375"/>
            <a:ext cx="5848350" cy="5257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CC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f28f2dfb4d_0_105"/>
          <p:cNvSpPr txBox="1"/>
          <p:nvPr/>
        </p:nvSpPr>
        <p:spPr>
          <a:xfrm>
            <a:off x="662965" y="4034235"/>
            <a:ext cx="955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3f28f2dfb4d_0_105"/>
          <p:cNvSpPr txBox="1"/>
          <p:nvPr/>
        </p:nvSpPr>
        <p:spPr>
          <a:xfrm>
            <a:off x="4418050" y="3173250"/>
            <a:ext cx="7043400" cy="39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>
                <a:solidFill>
                  <a:schemeClr val="lt1"/>
                </a:solidFill>
              </a:rPr>
              <a:t>Recent contributions to ET-PP</a:t>
            </a:r>
            <a:endParaRPr b="0" i="0" sz="8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97ab777580_0_422"/>
          <p:cNvSpPr txBox="1"/>
          <p:nvPr/>
        </p:nvSpPr>
        <p:spPr>
          <a:xfrm>
            <a:off x="904800" y="1282675"/>
            <a:ext cx="17383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1" i="0" lang="en-US" sz="4000" u="none" cap="none" strike="noStrik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D10.5: </a:t>
            </a:r>
            <a:r>
              <a:rPr b="1" i="0" lang="en-US" sz="4000" u="none" cap="none" strike="noStrike">
                <a:solidFill>
                  <a:srgbClr val="0000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Launch ECR mentorship and training programme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397ab777580_0_422"/>
          <p:cNvSpPr txBox="1"/>
          <p:nvPr/>
        </p:nvSpPr>
        <p:spPr>
          <a:xfrm>
            <a:off x="1016596" y="2112875"/>
            <a:ext cx="7469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solidFill>
                  <a:srgbClr val="FF008B"/>
                </a:solidFill>
                <a:latin typeface="Calibri"/>
                <a:ea typeface="Calibri"/>
                <a:cs typeface="Calibri"/>
                <a:sym typeface="Calibri"/>
              </a:rPr>
              <a:t>ET Comm Office contribution</a:t>
            </a:r>
            <a:endParaRPr b="1" i="0" sz="3000" u="none" cap="none" strike="noStrike">
              <a:solidFill>
                <a:srgbClr val="FF00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397ab777580_0_422"/>
          <p:cNvSpPr txBox="1"/>
          <p:nvPr/>
        </p:nvSpPr>
        <p:spPr>
          <a:xfrm>
            <a:off x="1016600" y="3137250"/>
            <a:ext cx="7190400" cy="44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sng" cap="none" strike="noStrike">
                <a:solidFill>
                  <a:srgbClr val="000000"/>
                </a:solidFill>
              </a:rPr>
              <a:t>Piloting stage of ET M</a:t>
            </a:r>
            <a:r>
              <a:rPr b="1" lang="en-US" sz="3000" u="sng"/>
              <a:t>e</a:t>
            </a:r>
            <a:r>
              <a:rPr b="1" i="0" lang="en-US" sz="3000" u="sng" cap="none" strike="noStrike">
                <a:solidFill>
                  <a:srgbClr val="000000"/>
                </a:solidFill>
              </a:rPr>
              <a:t>ntorship Programme</a:t>
            </a:r>
            <a:endParaRPr b="1" i="0" sz="3000" u="sng" cap="none" strike="noStrike">
              <a:solidFill>
                <a:srgbClr val="000000"/>
              </a:solidFill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i="0" lang="en-US" sz="2000" u="sng" cap="none" strike="noStrike">
                <a:solidFill>
                  <a:srgbClr val="000000"/>
                </a:solidFill>
              </a:rPr>
              <a:t>Application forms </a:t>
            </a:r>
            <a:r>
              <a:rPr i="0" lang="en-US" sz="2000" u="none" cap="none" strike="noStrike">
                <a:solidFill>
                  <a:srgbClr val="000000"/>
                </a:solidFill>
              </a:rPr>
              <a:t>created on ET webpage</a:t>
            </a:r>
            <a:endParaRPr i="0" sz="2000" u="none" cap="none" strike="noStrike">
              <a:solidFill>
                <a:srgbClr val="000000"/>
              </a:solidFill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i="0" lang="en-US" sz="2000" u="none" cap="none" strike="noStrike">
                <a:solidFill>
                  <a:srgbClr val="000000"/>
                </a:solidFill>
              </a:rPr>
              <a:t>Dedicated mail created in ET supranational domain </a:t>
            </a:r>
            <a:r>
              <a:rPr i="0" lang="en-US" sz="2000" u="sng" cap="none" strike="noStrike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mentorship@einsteintelescope.eu</a:t>
            </a:r>
            <a:r>
              <a:rPr i="0" lang="en-US" sz="2000" u="none" cap="none" strike="noStrike">
                <a:solidFill>
                  <a:srgbClr val="000000"/>
                </a:solidFill>
              </a:rPr>
              <a:t>   </a:t>
            </a:r>
            <a:endParaRPr i="0" sz="2000" u="none" cap="none" strike="noStrike">
              <a:solidFill>
                <a:srgbClr val="000000"/>
              </a:solidFill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-"/>
            </a:pPr>
            <a:r>
              <a:rPr b="1" i="0" lang="en-US" sz="2000" u="none" cap="none" strike="noStrike">
                <a:solidFill>
                  <a:srgbClr val="38761D"/>
                </a:solidFill>
              </a:rPr>
              <a:t>Mentorship &amp; Training Council</a:t>
            </a:r>
            <a:r>
              <a:rPr i="0" lang="en-US" sz="2000" u="none" cap="none" strike="noStrike">
                <a:solidFill>
                  <a:srgbClr val="38761D"/>
                </a:solidFill>
              </a:rPr>
              <a:t> </a:t>
            </a:r>
            <a:r>
              <a:rPr lang="en-US" sz="2000"/>
              <a:t>membership</a:t>
            </a:r>
            <a:endParaRPr i="0" sz="2000" u="none" cap="none" strike="noStrike">
              <a:solidFill>
                <a:srgbClr val="000000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i="0" sz="20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PLANS:</a:t>
            </a:r>
            <a:endParaRPr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- to explore creation of a dedicated page for ECR to serve as a central point for ECR activities</a:t>
            </a:r>
            <a:endParaRPr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/>
          </a:p>
        </p:txBody>
      </p:sp>
      <p:pic>
        <p:nvPicPr>
          <p:cNvPr id="200" name="Google Shape;200;g397ab777580_0_422" title="Screenshot 2026-04-24 11342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65775" y="2373375"/>
            <a:ext cx="7962900" cy="65436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97abd366f2_0_1"/>
          <p:cNvSpPr txBox="1"/>
          <p:nvPr/>
        </p:nvSpPr>
        <p:spPr>
          <a:xfrm>
            <a:off x="904800" y="1282675"/>
            <a:ext cx="17383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1" i="0" lang="en-US" sz="4000" u="none" cap="none" strike="noStrik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D10.5: </a:t>
            </a:r>
            <a:r>
              <a:rPr b="1" i="0" lang="en-US" sz="4000" u="none" cap="none" strike="noStrike">
                <a:solidFill>
                  <a:srgbClr val="0000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Launch ECR mentorship and training programme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397abd366f2_0_1"/>
          <p:cNvSpPr txBox="1"/>
          <p:nvPr/>
        </p:nvSpPr>
        <p:spPr>
          <a:xfrm>
            <a:off x="1016600" y="3137250"/>
            <a:ext cx="71904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sng" cap="none" strike="noStrike">
                <a:solidFill>
                  <a:srgbClr val="000000"/>
                </a:solidFill>
              </a:rPr>
              <a:t>ET </a:t>
            </a:r>
            <a:r>
              <a:rPr b="1" lang="en-US" sz="3000" u="sng"/>
              <a:t>Training </a:t>
            </a:r>
            <a:r>
              <a:rPr b="1" i="0" lang="en-US" sz="3000" u="sng" cap="none" strike="noStrike">
                <a:solidFill>
                  <a:srgbClr val="000000"/>
                </a:solidFill>
              </a:rPr>
              <a:t>Programme</a:t>
            </a:r>
            <a:endParaRPr b="1" i="0" sz="3000" u="sng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374151"/>
              </a:solidFill>
            </a:endParaRPr>
          </a:p>
        </p:txBody>
      </p:sp>
      <p:pic>
        <p:nvPicPr>
          <p:cNvPr id="207" name="Google Shape;207;g397abd366f2_0_1" title="Screenshot 2026-03-27 103115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7284" y="2295913"/>
            <a:ext cx="10272459" cy="652233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397abd366f2_0_1"/>
          <p:cNvSpPr/>
          <p:nvPr/>
        </p:nvSpPr>
        <p:spPr>
          <a:xfrm>
            <a:off x="1016600" y="3958925"/>
            <a:ext cx="5462100" cy="46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2075" lIns="124200" spcFirstLastPara="1" rIns="124200" wrap="square" tIns="62075">
            <a:noAutofit/>
          </a:bodyPr>
          <a:lstStyle/>
          <a:p>
            <a:pPr indent="0" lvl="0" marL="88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2402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NEW SUBPAGE created in the D10.5 framework to share training opportunities for ECR.</a:t>
            </a:r>
            <a:endParaRPr sz="2402">
              <a:solidFill>
                <a:srgbClr val="374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8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2402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The page is curated and updated by </a:t>
            </a:r>
            <a:r>
              <a:rPr b="1" lang="en-US" sz="2402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ETO </a:t>
            </a:r>
            <a:r>
              <a:rPr lang="en-US" sz="2402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in cooperation with </a:t>
            </a:r>
            <a:r>
              <a:rPr b="1" lang="en-US" sz="2402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MTC</a:t>
            </a:r>
            <a:r>
              <a:rPr lang="en-US" sz="2402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2">
              <a:solidFill>
                <a:srgbClr val="374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8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t/>
            </a:r>
            <a:endParaRPr sz="2402">
              <a:solidFill>
                <a:srgbClr val="374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902"/>
              <a:buFont typeface="Calibri"/>
              <a:buNone/>
            </a:pPr>
            <a:r>
              <a:rPr b="1" lang="en-US" sz="2402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Send the info to ET Comm Office if you want them to be shared.</a:t>
            </a:r>
            <a:endParaRPr b="1" sz="2402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8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t/>
            </a:r>
            <a:endParaRPr sz="2402">
              <a:solidFill>
                <a:srgbClr val="374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CC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712baccf42_0_0"/>
          <p:cNvSpPr txBox="1"/>
          <p:nvPr/>
        </p:nvSpPr>
        <p:spPr>
          <a:xfrm>
            <a:off x="662965" y="4034235"/>
            <a:ext cx="955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3712baccf42_0_0"/>
          <p:cNvSpPr txBox="1"/>
          <p:nvPr/>
        </p:nvSpPr>
        <p:spPr>
          <a:xfrm>
            <a:off x="2830800" y="4376050"/>
            <a:ext cx="126264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91440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>
                <a:solidFill>
                  <a:schemeClr val="lt1"/>
                </a:solidFill>
              </a:rPr>
              <a:t>ETO Newsletter</a:t>
            </a:r>
            <a:endParaRPr b="0" i="0" sz="8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712baccf42_0_21"/>
          <p:cNvSpPr txBox="1"/>
          <p:nvPr/>
        </p:nvSpPr>
        <p:spPr>
          <a:xfrm>
            <a:off x="4814750" y="1292100"/>
            <a:ext cx="6518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3712baccf42_0_21"/>
          <p:cNvSpPr txBox="1"/>
          <p:nvPr/>
        </p:nvSpPr>
        <p:spPr>
          <a:xfrm>
            <a:off x="457200" y="1289925"/>
            <a:ext cx="15968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1" lang="en-US" sz="4000">
                <a:solidFill>
                  <a:srgbClr val="0000CC"/>
                </a:solidFill>
              </a:rPr>
              <a:t>ETO Newsletter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3712baccf42_0_21"/>
          <p:cNvSpPr txBox="1"/>
          <p:nvPr/>
        </p:nvSpPr>
        <p:spPr>
          <a:xfrm>
            <a:off x="582725" y="2374575"/>
            <a:ext cx="8445000" cy="6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sz="2400">
                <a:solidFill>
                  <a:schemeClr val="dk1"/>
                </a:solidFill>
              </a:rPr>
              <a:t>Started in October 2025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sz="2400">
                <a:solidFill>
                  <a:schemeClr val="dk1"/>
                </a:solidFill>
              </a:rPr>
              <a:t>ETO Inside #2 - 9 April 2026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sz="2400">
                <a:solidFill>
                  <a:schemeClr val="dk1"/>
                </a:solidFill>
              </a:rPr>
              <a:t>Audience: semi-internal (ETO, other stakeholders interested in ETO’s updates) </a:t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Topics: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sz="2400">
                <a:solidFill>
                  <a:schemeClr val="dk1"/>
                </a:solidFill>
              </a:rPr>
              <a:t>A chat with Directors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sz="2400">
                <a:solidFill>
                  <a:schemeClr val="dk1"/>
                </a:solidFill>
                <a:highlight>
                  <a:schemeClr val="lt1"/>
                </a:highlight>
              </a:rPr>
              <a:t>ETO breaking news</a:t>
            </a:r>
            <a:endParaRPr sz="2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sz="2400">
                <a:solidFill>
                  <a:schemeClr val="dk1"/>
                </a:solidFill>
                <a:highlight>
                  <a:schemeClr val="lt1"/>
                </a:highlight>
              </a:rPr>
              <a:t>News from the Candidate Sites</a:t>
            </a:r>
            <a:endParaRPr sz="2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100"/>
              <a:buFont typeface="Schibsted Grotesk"/>
              <a:buChar char="-"/>
            </a:pPr>
            <a:r>
              <a:rPr lang="en-US" sz="2400">
                <a:solidFill>
                  <a:schemeClr val="dk1"/>
                </a:solidFill>
                <a:highlight>
                  <a:schemeClr val="lt1"/>
                </a:highlight>
              </a:rPr>
              <a:t>Behind the scenes</a:t>
            </a:r>
            <a:endParaRPr sz="2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100"/>
              <a:buFont typeface="Schibsted Grotesk"/>
              <a:buChar char="-"/>
            </a:pPr>
            <a:r>
              <a:rPr lang="en-US" sz="2400">
                <a:solidFill>
                  <a:schemeClr val="dk1"/>
                </a:solidFill>
                <a:highlight>
                  <a:schemeClr val="lt1"/>
                </a:highlight>
              </a:rPr>
              <a:t>Spotlight on:</a:t>
            </a:r>
            <a:endParaRPr sz="2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100"/>
              <a:buFont typeface="Schibsted Grotesk"/>
              <a:buChar char="-"/>
            </a:pPr>
            <a:r>
              <a:rPr lang="en-US" sz="2400">
                <a:solidFill>
                  <a:schemeClr val="dk1"/>
                </a:solidFill>
                <a:highlight>
                  <a:schemeClr val="lt1"/>
                </a:highlight>
              </a:rPr>
              <a:t>Upcoming events</a:t>
            </a:r>
            <a:endParaRPr sz="2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highlight>
                  <a:schemeClr val="lt1"/>
                </a:highlight>
              </a:rPr>
              <a:t>Beautiful implementation of ET official visual identity created within ET-PP project.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g3712baccf42_0_21" title="Screenshot 2026-04-24 11504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47400" y="1119575"/>
            <a:ext cx="6872875" cy="804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CC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"/>
          <p:cNvSpPr txBox="1"/>
          <p:nvPr/>
        </p:nvSpPr>
        <p:spPr>
          <a:xfrm>
            <a:off x="662965" y="4034235"/>
            <a:ext cx="955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8" name="Google Shape;228;p13"/>
          <p:cNvGrpSpPr/>
          <p:nvPr/>
        </p:nvGrpSpPr>
        <p:grpSpPr>
          <a:xfrm>
            <a:off x="2838489" y="3866112"/>
            <a:ext cx="6178725" cy="1826318"/>
            <a:chOff x="0" y="66675"/>
            <a:chExt cx="8238300" cy="2435091"/>
          </a:xfrm>
        </p:grpSpPr>
        <p:sp>
          <p:nvSpPr>
            <p:cNvPr id="229" name="Google Shape;229;p13"/>
            <p:cNvSpPr txBox="1"/>
            <p:nvPr/>
          </p:nvSpPr>
          <p:spPr>
            <a:xfrm>
              <a:off x="0" y="66675"/>
              <a:ext cx="82383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b="0" i="0" lang="en-US" sz="8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Thank you!</a:t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3"/>
            <p:cNvSpPr txBox="1"/>
            <p:nvPr/>
          </p:nvSpPr>
          <p:spPr>
            <a:xfrm>
              <a:off x="0" y="1885582"/>
              <a:ext cx="6903146" cy="616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1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1" name="Google Shape;231;p13" title="Screenshot 2026-04-24 183039.png"/>
          <p:cNvPicPr preferRelativeResize="0"/>
          <p:nvPr/>
        </p:nvPicPr>
        <p:blipFill rotWithShape="1">
          <a:blip r:embed="rId3">
            <a:alphaModFix/>
          </a:blip>
          <a:srcRect b="0" l="0" r="0" t="2410"/>
          <a:stretch/>
        </p:blipFill>
        <p:spPr>
          <a:xfrm>
            <a:off x="10865725" y="3866100"/>
            <a:ext cx="4171249" cy="3919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Google Shape;110;g3f28f2dfb4d_0_111"/>
          <p:cNvCxnSpPr/>
          <p:nvPr/>
        </p:nvCxnSpPr>
        <p:spPr>
          <a:xfrm>
            <a:off x="457200" y="811200"/>
            <a:ext cx="17383200" cy="0"/>
          </a:xfrm>
          <a:prstGeom prst="straightConnector1">
            <a:avLst/>
          </a:prstGeom>
          <a:noFill/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1" name="Google Shape;111;g3f28f2dfb4d_0_111"/>
          <p:cNvSpPr txBox="1"/>
          <p:nvPr>
            <p:ph idx="4294967295" type="title"/>
          </p:nvPr>
        </p:nvSpPr>
        <p:spPr>
          <a:xfrm>
            <a:off x="493650" y="1281750"/>
            <a:ext cx="12204600" cy="10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lang="en-US" sz="40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The Einstein Telescope Organisation</a:t>
            </a:r>
            <a:endParaRPr b="1" sz="400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3f28f2dfb4d_0_111"/>
          <p:cNvSpPr txBox="1"/>
          <p:nvPr/>
        </p:nvSpPr>
        <p:spPr>
          <a:xfrm>
            <a:off x="831150" y="3429000"/>
            <a:ext cx="115296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Professional organisation to get the Einstein Telescope approved and built.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Includes project management, (civil) engineering, strategy, coordination, </a:t>
            </a:r>
            <a:r>
              <a:rPr b="1" lang="en-US" sz="3000"/>
              <a:t>communication</a:t>
            </a:r>
            <a:r>
              <a:rPr lang="en-US" sz="3000"/>
              <a:t>, finance, etc.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Two directors: Fernando Ferroni &amp; Andreas Freise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~43 colleagues</a:t>
            </a:r>
            <a:r>
              <a:rPr lang="en-US" sz="3000">
                <a:solidFill>
                  <a:schemeClr val="dk1"/>
                </a:solidFill>
              </a:rPr>
              <a:t>, ~24 FTE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5 ETO funders: INFN, Nikhef, Belspo, FWO, IFAE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Staff: in-kind personnel contributions from various research institutes.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Google Shape;117;g3f79a99c4c7_0_0"/>
          <p:cNvCxnSpPr/>
          <p:nvPr/>
        </p:nvCxnSpPr>
        <p:spPr>
          <a:xfrm>
            <a:off x="457200" y="811200"/>
            <a:ext cx="17383200" cy="0"/>
          </a:xfrm>
          <a:prstGeom prst="straightConnector1">
            <a:avLst/>
          </a:prstGeom>
          <a:noFill/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" name="Google Shape;118;g3f79a99c4c7_0_0" title="Screenshot 2026-04-24 175047.png"/>
          <p:cNvPicPr preferRelativeResize="0"/>
          <p:nvPr/>
        </p:nvPicPr>
        <p:blipFill rotWithShape="1">
          <a:blip r:embed="rId3">
            <a:alphaModFix/>
          </a:blip>
          <a:srcRect b="17950" l="13861" r="12333" t="9702"/>
          <a:stretch/>
        </p:blipFill>
        <p:spPr>
          <a:xfrm>
            <a:off x="13806300" y="2079773"/>
            <a:ext cx="2535900" cy="28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3f79a99c4c7_0_0" title="Screenshot 2026-04-24 175054.png"/>
          <p:cNvPicPr preferRelativeResize="0"/>
          <p:nvPr/>
        </p:nvPicPr>
        <p:blipFill rotWithShape="1">
          <a:blip r:embed="rId4">
            <a:alphaModFix/>
          </a:blip>
          <a:srcRect b="16203" l="9211" r="6904" t="5063"/>
          <a:stretch/>
        </p:blipFill>
        <p:spPr>
          <a:xfrm>
            <a:off x="10794300" y="3688691"/>
            <a:ext cx="2431550" cy="252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3f79a99c4c7_0_0"/>
          <p:cNvSpPr txBox="1"/>
          <p:nvPr/>
        </p:nvSpPr>
        <p:spPr>
          <a:xfrm>
            <a:off x="925148" y="2039657"/>
            <a:ext cx="9602400" cy="69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❖"/>
            </a:pPr>
            <a:r>
              <a:rPr lang="en-US" sz="26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3 persons </a:t>
            </a:r>
            <a:r>
              <a:rPr lang="en-US" sz="2600"/>
              <a:t>(</a:t>
            </a:r>
            <a:r>
              <a:rPr lang="en-US" sz="2600">
                <a:solidFill>
                  <a:srgbClr val="0000CC"/>
                </a:solidFill>
              </a:rPr>
              <a:t>Martine</a:t>
            </a:r>
            <a:r>
              <a:rPr lang="en-US" sz="2600">
                <a:solidFill>
                  <a:schemeClr val="dk1"/>
                </a:solidFill>
              </a:rPr>
              <a:t>: mainly management, </a:t>
            </a:r>
            <a:r>
              <a:rPr lang="en-US" sz="26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strategy</a:t>
            </a:r>
            <a:r>
              <a:rPr lang="en-US" sz="2600">
                <a:solidFill>
                  <a:schemeClr val="dk1"/>
                </a:solidFill>
              </a:rPr>
              <a:t>, policy, when things get very complex or sensitive, jump in when necessary; </a:t>
            </a:r>
            <a:r>
              <a:rPr lang="en-US" sz="2600">
                <a:solidFill>
                  <a:srgbClr val="0000CC"/>
                </a:solidFill>
              </a:rPr>
              <a:t>Yuliya</a:t>
            </a:r>
            <a:r>
              <a:rPr lang="en-US" sz="2600">
                <a:solidFill>
                  <a:schemeClr val="dk1"/>
                </a:solidFill>
              </a:rPr>
              <a:t>: for now mainly focused on managing website and coordinating social media; </a:t>
            </a:r>
            <a:r>
              <a:rPr lang="en-US" sz="2600">
                <a:solidFill>
                  <a:srgbClr val="0000CC"/>
                </a:solidFill>
              </a:rPr>
              <a:t>Pep</a:t>
            </a:r>
            <a:r>
              <a:rPr lang="en-US" sz="2600">
                <a:solidFill>
                  <a:schemeClr val="dk1"/>
                </a:solidFill>
              </a:rPr>
              <a:t>: working on specific tasks, mainly focused on ETO internal comm.)</a:t>
            </a:r>
            <a:endParaRPr sz="2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❖"/>
            </a:pPr>
            <a:r>
              <a:rPr lang="en-US" sz="2600"/>
              <a:t>Collaborati</a:t>
            </a:r>
            <a:r>
              <a:rPr lang="en-US" sz="2600">
                <a:solidFill>
                  <a:schemeClr val="dk1"/>
                </a:solidFill>
              </a:rPr>
              <a:t>ng and co-working with various ET stakeholders, both within and outside ETO: 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-"/>
            </a:pPr>
            <a:r>
              <a:rPr lang="en-US" sz="2600">
                <a:solidFill>
                  <a:schemeClr val="dk1"/>
                </a:solidFill>
              </a:rPr>
              <a:t>ETO Directorate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-"/>
            </a:pPr>
            <a:r>
              <a:rPr lang="en-US" sz="2600">
                <a:solidFill>
                  <a:schemeClr val="dk1"/>
                </a:solidFill>
              </a:rPr>
              <a:t>ET Coordinators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-"/>
            </a:pPr>
            <a:r>
              <a:rPr lang="en-US" sz="2600">
                <a:solidFill>
                  <a:schemeClr val="dk1"/>
                </a:solidFill>
              </a:rPr>
              <a:t>ET Collaboration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-"/>
            </a:pPr>
            <a:r>
              <a:rPr lang="en-US" sz="2600">
                <a:solidFill>
                  <a:schemeClr val="dk1"/>
                </a:solidFill>
              </a:rPr>
              <a:t>ET Spokespersons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-"/>
            </a:pPr>
            <a:r>
              <a:rPr lang="en-US" sz="2600">
                <a:solidFill>
                  <a:schemeClr val="dk1"/>
                </a:solidFill>
              </a:rPr>
              <a:t>ET candidates sites comm teams (ET Italy, ET EMR, ET Lusatia)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Yuliya and Pep are still members of ET-PP InfraDev project ensuring regular and constant communication with WP10.</a:t>
            </a:r>
            <a:endParaRPr sz="2600"/>
          </a:p>
        </p:txBody>
      </p:sp>
      <p:sp>
        <p:nvSpPr>
          <p:cNvPr id="121" name="Google Shape;121;g3f79a99c4c7_0_0"/>
          <p:cNvSpPr txBox="1"/>
          <p:nvPr/>
        </p:nvSpPr>
        <p:spPr>
          <a:xfrm>
            <a:off x="13868100" y="1355950"/>
            <a:ext cx="3507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</a:rPr>
              <a:t>Martine Oudenhoven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Postion: Head of Communication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Based at: Nikhef, Amsterdam, NL</a:t>
            </a:r>
            <a:endParaRPr sz="1500"/>
          </a:p>
        </p:txBody>
      </p:sp>
      <p:sp>
        <p:nvSpPr>
          <p:cNvPr id="122" name="Google Shape;122;g3f79a99c4c7_0_0"/>
          <p:cNvSpPr txBox="1"/>
          <p:nvPr/>
        </p:nvSpPr>
        <p:spPr>
          <a:xfrm>
            <a:off x="13868100" y="5372234"/>
            <a:ext cx="3507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</a:rPr>
              <a:t>Yuliya Hoika</a:t>
            </a:r>
            <a:endParaRPr b="1" sz="13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Position: Communication Coordinator</a:t>
            </a:r>
            <a:endParaRPr sz="13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Based at: Astrocent/NCAC PAS, Warsaw, PL</a:t>
            </a:r>
            <a:endParaRPr b="1" sz="1300">
              <a:solidFill>
                <a:schemeClr val="dk1"/>
              </a:solidFill>
            </a:endParaRPr>
          </a:p>
        </p:txBody>
      </p:sp>
      <p:sp>
        <p:nvSpPr>
          <p:cNvPr id="123" name="Google Shape;123;g3f79a99c4c7_0_0"/>
          <p:cNvSpPr txBox="1"/>
          <p:nvPr/>
        </p:nvSpPr>
        <p:spPr>
          <a:xfrm>
            <a:off x="10794300" y="3036450"/>
            <a:ext cx="2535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</a:rPr>
              <a:t>Josep (Pep) Freixanet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Position: Communication Officer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Based at: IFAE, Barcelona, Spain</a:t>
            </a:r>
            <a:endParaRPr b="1" sz="1300">
              <a:solidFill>
                <a:schemeClr val="dk1"/>
              </a:solidFill>
            </a:endParaRPr>
          </a:p>
        </p:txBody>
      </p:sp>
      <p:sp>
        <p:nvSpPr>
          <p:cNvPr id="124" name="Google Shape;124;g3f79a99c4c7_0_0"/>
          <p:cNvSpPr txBox="1"/>
          <p:nvPr>
            <p:ph idx="4294967295" type="title"/>
          </p:nvPr>
        </p:nvSpPr>
        <p:spPr>
          <a:xfrm>
            <a:off x="457200" y="1050013"/>
            <a:ext cx="12204600" cy="10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lang="en-US" sz="40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Communication</a:t>
            </a:r>
            <a:r>
              <a:rPr b="1" lang="en-US" sz="40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Office</a:t>
            </a:r>
            <a:endParaRPr b="1" sz="400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g3f79a99c4c7_0_0" title="1744819268594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95248" y="6231059"/>
            <a:ext cx="2305750" cy="282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g3f79a99c4c7_0_18"/>
          <p:cNvCxnSpPr/>
          <p:nvPr/>
        </p:nvCxnSpPr>
        <p:spPr>
          <a:xfrm>
            <a:off x="457200" y="811200"/>
            <a:ext cx="17383200" cy="0"/>
          </a:xfrm>
          <a:prstGeom prst="straightConnector1">
            <a:avLst/>
          </a:prstGeom>
          <a:noFill/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1" name="Google Shape;131;g3f79a99c4c7_0_18"/>
          <p:cNvSpPr txBox="1"/>
          <p:nvPr/>
        </p:nvSpPr>
        <p:spPr>
          <a:xfrm>
            <a:off x="821825" y="2498575"/>
            <a:ext cx="101682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implement the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Strategic Communication and Media plan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(ET-PP D10.3, 5 strategic pilars) on the basis of the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ETO mandate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endorsed by the Board of Governmental Representatives.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We have a year plan, that serves as a compass.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We started working with a communication calendar.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We are pragmatic in planning meetings.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32" name="Google Shape;132;g3f79a99c4c7_0_18"/>
          <p:cNvSpPr txBox="1"/>
          <p:nvPr>
            <p:ph idx="4294967295" type="title"/>
          </p:nvPr>
        </p:nvSpPr>
        <p:spPr>
          <a:xfrm>
            <a:off x="457200" y="1176700"/>
            <a:ext cx="12204600" cy="10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lang="en-US" sz="40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Communication Office: How we work</a:t>
            </a:r>
            <a:endParaRPr b="1" sz="400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g3f79a99c4c7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9275" y="6150850"/>
            <a:ext cx="10020396" cy="28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3f79a99c4c7_0_18" title="Screenshot 2025-08-28 095415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53750" y="1394350"/>
            <a:ext cx="5726750" cy="759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Google Shape;139;g3f28f2dfb4d_0_78"/>
          <p:cNvCxnSpPr/>
          <p:nvPr/>
        </p:nvCxnSpPr>
        <p:spPr>
          <a:xfrm>
            <a:off x="457200" y="811200"/>
            <a:ext cx="17383200" cy="0"/>
          </a:xfrm>
          <a:prstGeom prst="straightConnector1">
            <a:avLst/>
          </a:prstGeom>
          <a:noFill/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g3f28f2dfb4d_0_78"/>
          <p:cNvSpPr txBox="1"/>
          <p:nvPr/>
        </p:nvSpPr>
        <p:spPr>
          <a:xfrm>
            <a:off x="598463" y="2134125"/>
            <a:ext cx="4587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E211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3f28f2dfb4d_0_78"/>
          <p:cNvSpPr txBox="1"/>
          <p:nvPr/>
        </p:nvSpPr>
        <p:spPr>
          <a:xfrm>
            <a:off x="598475" y="2280050"/>
            <a:ext cx="11799000" cy="6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M</a:t>
            </a:r>
            <a:r>
              <a:rPr lang="en-US" sz="2800"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andate </a:t>
            </a:r>
            <a:r>
              <a:rPr lang="en-US" sz="2800"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endorsed by the Board of Governmental Representatives in December 2025 and signed by the ET coordinators in early February 2026</a:t>
            </a:r>
            <a:r>
              <a:rPr lang="en-US" sz="2800"/>
              <a:t>.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Managing </a:t>
            </a:r>
            <a:r>
              <a:rPr b="1" lang="en-US" sz="2800"/>
              <a:t>strategic communication activities</a:t>
            </a:r>
            <a:r>
              <a:rPr lang="en-US" sz="2800"/>
              <a:t> for the ET project (in coordination with the ET Coordinators, BGR, Funding Agencies, and ETC).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Supporting the ET Coordinators in preparing inputs to </a:t>
            </a:r>
            <a:r>
              <a:rPr b="1" lang="en-US" sz="2800">
                <a:solidFill>
                  <a:schemeClr val="dk1"/>
                </a:solidFill>
              </a:rPr>
              <a:t>strategic and policy documents</a:t>
            </a:r>
            <a:r>
              <a:rPr lang="en-US" sz="2800">
                <a:solidFill>
                  <a:schemeClr val="dk1"/>
                </a:solidFill>
              </a:rPr>
              <a:t>.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Supporting the ET Coordinators in the reporting to ESFRI and the European Commission.</a:t>
            </a:r>
            <a:endParaRPr sz="2800">
              <a:solidFill>
                <a:schemeClr val="dk1"/>
              </a:solidFill>
              <a:extLst>
                <a:ext uri="http://customooxmlschemas.google.com/">
                  <go:slidesCustomData xmlns:go="http://customooxmlschemas.google.com/" textRoundtripDataId="7"/>
                </a:ext>
              </a:extLst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Managing ET</a:t>
            </a:r>
            <a:r>
              <a:rPr lang="en-US" sz="2800">
                <a:solidFill>
                  <a:srgbClr val="FF9900"/>
                </a:solidFill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 </a:t>
            </a:r>
            <a:r>
              <a:rPr lang="en-US" sz="28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website and social media.</a:t>
            </a:r>
            <a:endParaRPr sz="2800">
              <a:solidFill>
                <a:schemeClr val="dk1"/>
              </a:solidFill>
              <a:extLst>
                <a:ext uri="http://customooxmlschemas.google.com/">
                  <go:slidesCustomData xmlns:go="http://customooxmlschemas.google.com/" textRoundtripDataId="11"/>
                </a:ext>
              </a:extLst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12"/>
                  </a:ext>
                </a:extLst>
              </a:rPr>
              <a:t>Promoting ET’s visibility within the European Research Area, particularly in relation to education, research, and innovation policy developments.</a:t>
            </a:r>
            <a:endParaRPr sz="2800"/>
          </a:p>
        </p:txBody>
      </p:sp>
      <p:sp>
        <p:nvSpPr>
          <p:cNvPr id="142" name="Google Shape;142;g3f28f2dfb4d_0_78"/>
          <p:cNvSpPr txBox="1"/>
          <p:nvPr>
            <p:ph idx="4294967295" type="title"/>
          </p:nvPr>
        </p:nvSpPr>
        <p:spPr>
          <a:xfrm>
            <a:off x="457200" y="1176700"/>
            <a:ext cx="12204600" cy="10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lang="en-US" sz="40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ETO r</a:t>
            </a:r>
            <a:r>
              <a:rPr b="1" lang="en-US" sz="40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esponsibilities for </a:t>
            </a:r>
            <a:r>
              <a:rPr b="1" lang="en-US" sz="40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  <a:endParaRPr b="1" sz="400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CC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f28f2dfb4d_0_0"/>
          <p:cNvSpPr txBox="1"/>
          <p:nvPr/>
        </p:nvSpPr>
        <p:spPr>
          <a:xfrm>
            <a:off x="662965" y="4034235"/>
            <a:ext cx="955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3f28f2dfb4d_0_0"/>
          <p:cNvSpPr txBox="1"/>
          <p:nvPr/>
        </p:nvSpPr>
        <p:spPr>
          <a:xfrm>
            <a:off x="4460400" y="3850538"/>
            <a:ext cx="93672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>
                <a:solidFill>
                  <a:schemeClr val="lt1"/>
                </a:solidFill>
              </a:rPr>
              <a:t>EXTERNAL COMMUNICATION</a:t>
            </a:r>
            <a:endParaRPr b="0" i="0" sz="8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f28f2dfb4d_0_7"/>
          <p:cNvSpPr txBox="1"/>
          <p:nvPr/>
        </p:nvSpPr>
        <p:spPr>
          <a:xfrm>
            <a:off x="4814750" y="1292100"/>
            <a:ext cx="6518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3f28f2dfb4d_0_7"/>
          <p:cNvSpPr txBox="1"/>
          <p:nvPr/>
        </p:nvSpPr>
        <p:spPr>
          <a:xfrm>
            <a:off x="457200" y="1289925"/>
            <a:ext cx="15200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1" i="0" lang="en-US" sz="4000" u="none" cap="none" strike="noStrik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WEB</a:t>
            </a:r>
            <a:r>
              <a:rPr b="1" lang="en-US" sz="4000">
                <a:solidFill>
                  <a:srgbClr val="0000CC"/>
                </a:solidFill>
              </a:rPr>
              <a:t>SITE</a:t>
            </a:r>
            <a:endParaRPr b="1" i="0" sz="4000" u="none" cap="none" strike="noStrike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3f28f2dfb4d_0_7"/>
          <p:cNvSpPr txBox="1"/>
          <p:nvPr/>
        </p:nvSpPr>
        <p:spPr>
          <a:xfrm>
            <a:off x="695750" y="3429000"/>
            <a:ext cx="82929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8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13"/>
                  </a:ext>
                </a:extLst>
              </a:rPr>
              <a:t>neutral transnational hub of information 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aimed at a wide audience and range of stakeholders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pages with general information, vacancies, information for industry, how to join the collaboration, events, and more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long read articles providing context about important aspects of ET, processes, collaborations (CERN, ESA), interviews</a:t>
            </a:r>
            <a:endParaRPr sz="2800">
              <a:solidFill>
                <a:schemeClr val="dk1"/>
              </a:solidFill>
            </a:endParaRPr>
          </a:p>
        </p:txBody>
      </p:sp>
      <p:cxnSp>
        <p:nvCxnSpPr>
          <p:cNvPr id="156" name="Google Shape;156;g3f28f2dfb4d_0_7"/>
          <p:cNvCxnSpPr/>
          <p:nvPr/>
        </p:nvCxnSpPr>
        <p:spPr>
          <a:xfrm>
            <a:off x="457200" y="811200"/>
            <a:ext cx="17383200" cy="0"/>
          </a:xfrm>
          <a:prstGeom prst="straightConnector1">
            <a:avLst/>
          </a:prstGeom>
          <a:noFill/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7" name="Google Shape;157;g3f28f2dfb4d_0_7" title="Screenshot 2026-04-24 181628.png"/>
          <p:cNvPicPr preferRelativeResize="0"/>
          <p:nvPr/>
        </p:nvPicPr>
        <p:blipFill rotWithShape="1">
          <a:blip r:embed="rId3">
            <a:alphaModFix/>
          </a:blip>
          <a:srcRect b="2487" l="0" r="0" t="0"/>
          <a:stretch/>
        </p:blipFill>
        <p:spPr>
          <a:xfrm>
            <a:off x="11249200" y="1119975"/>
            <a:ext cx="6591200" cy="79859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2" name="Google Shape;162;g3f28f2dfb4d_0_15"/>
          <p:cNvCxnSpPr/>
          <p:nvPr/>
        </p:nvCxnSpPr>
        <p:spPr>
          <a:xfrm>
            <a:off x="457200" y="811200"/>
            <a:ext cx="17383200" cy="0"/>
          </a:xfrm>
          <a:prstGeom prst="straightConnector1">
            <a:avLst/>
          </a:prstGeom>
          <a:noFill/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3" name="Google Shape;163;g3f28f2dfb4d_0_15"/>
          <p:cNvSpPr txBox="1"/>
          <p:nvPr>
            <p:ph idx="4294967295" type="title"/>
          </p:nvPr>
        </p:nvSpPr>
        <p:spPr>
          <a:xfrm>
            <a:off x="493650" y="1047375"/>
            <a:ext cx="12204600" cy="10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lang="en-US" sz="45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SOCIAL MEDIA</a:t>
            </a:r>
            <a:endParaRPr b="1" sz="450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g3f28f2dfb4d_0_15" title="ET Facebook posts(1)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8065" y="2297470"/>
            <a:ext cx="7834466" cy="555761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3f28f2dfb4d_0_15"/>
          <p:cNvSpPr txBox="1"/>
          <p:nvPr/>
        </p:nvSpPr>
        <p:spPr>
          <a:xfrm>
            <a:off x="598463" y="2134125"/>
            <a:ext cx="4587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E2117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0" name="Google Shape;170;g3f28f2dfb4d_0_22"/>
          <p:cNvCxnSpPr/>
          <p:nvPr/>
        </p:nvCxnSpPr>
        <p:spPr>
          <a:xfrm>
            <a:off x="457200" y="811200"/>
            <a:ext cx="17383200" cy="0"/>
          </a:xfrm>
          <a:prstGeom prst="straightConnector1">
            <a:avLst/>
          </a:prstGeom>
          <a:noFill/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1" name="Google Shape;171;g3f28f2dfb4d_0_22"/>
          <p:cNvSpPr txBox="1"/>
          <p:nvPr>
            <p:ph idx="4294967295" type="title"/>
          </p:nvPr>
        </p:nvSpPr>
        <p:spPr>
          <a:xfrm>
            <a:off x="493650" y="1047375"/>
            <a:ext cx="12204600" cy="10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lang="en-US" sz="45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SOCIAL MEDIA</a:t>
            </a:r>
            <a:endParaRPr b="1" sz="450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3f28f2dfb4d_0_22"/>
          <p:cNvSpPr txBox="1"/>
          <p:nvPr/>
        </p:nvSpPr>
        <p:spPr>
          <a:xfrm>
            <a:off x="598475" y="2134125"/>
            <a:ext cx="17241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0" i="0" lang="en-US" sz="3000" u="none" cap="none" strike="noStrike">
                <a:solidFill>
                  <a:srgbClr val="E2117A"/>
                </a:solidFill>
                <a:latin typeface="Arial"/>
                <a:ea typeface="Arial"/>
                <a:cs typeface="Arial"/>
                <a:sym typeface="Arial"/>
              </a:rPr>
              <a:t>We strive to maintain balance and serve as a </a:t>
            </a:r>
            <a:r>
              <a:rPr b="1" i="0" lang="en-US" sz="3000" u="none" cap="none" strike="noStrike">
                <a:solidFill>
                  <a:srgbClr val="E2117A"/>
                </a:solidFill>
              </a:rPr>
              <a:t>site</a:t>
            </a:r>
            <a:r>
              <a:rPr lang="en-US" sz="3000">
                <a:solidFill>
                  <a:srgbClr val="E2117A"/>
                </a:solidFill>
              </a:rPr>
              <a:t>-</a:t>
            </a:r>
            <a:r>
              <a:rPr b="1" i="0" lang="en-US" sz="3000" u="none" cap="none" strike="noStrike">
                <a:solidFill>
                  <a:srgbClr val="E2117A"/>
                </a:solidFill>
              </a:rPr>
              <a:t>neutral </a:t>
            </a:r>
            <a:r>
              <a:rPr b="0" i="0" lang="en-US" sz="3000" u="none" cap="none" strike="noStrike">
                <a:solidFill>
                  <a:srgbClr val="E2117A"/>
                </a:solidFill>
                <a:latin typeface="Arial"/>
                <a:ea typeface="Arial"/>
                <a:cs typeface="Arial"/>
                <a:sym typeface="Arial"/>
              </a:rPr>
              <a:t>source of </a:t>
            </a:r>
            <a:r>
              <a:rPr b="1" i="0" lang="en-US" sz="3000" u="none" cap="none" strike="noStrike">
                <a:solidFill>
                  <a:srgbClr val="E2117A"/>
                </a:solidFill>
              </a:rPr>
              <a:t>credible </a:t>
            </a:r>
            <a:r>
              <a:rPr b="0" i="0" lang="en-US" sz="3000" u="none" cap="none" strike="noStrike">
                <a:solidFill>
                  <a:srgbClr val="E2117A"/>
                </a:solidFill>
                <a:latin typeface="Arial"/>
                <a:ea typeface="Arial"/>
                <a:cs typeface="Arial"/>
                <a:sym typeface="Arial"/>
              </a:rPr>
              <a:t>information</a:t>
            </a:r>
            <a:endParaRPr b="0" i="0" sz="3000" u="none" cap="none" strike="noStrike">
              <a:solidFill>
                <a:srgbClr val="E211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g3f28f2dfb4d_0_22" title="Screenshot 2026-04-24 18195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475" y="2881600"/>
            <a:ext cx="5486000" cy="62621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4" name="Google Shape;174;g3f28f2dfb4d_0_22" title="Screenshot 2026-04-24 18190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6275" y="2881600"/>
            <a:ext cx="6273750" cy="49810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5" name="Google Shape;175;g3f28f2dfb4d_0_22" title="Screenshot 2026-04-24 182220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72425" y="2933025"/>
            <a:ext cx="5463175" cy="597366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