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69" r:id="rId3"/>
    <p:sldId id="272" r:id="rId4"/>
    <p:sldId id="277" r:id="rId5"/>
    <p:sldId id="278" r:id="rId6"/>
    <p:sldId id="279" r:id="rId7"/>
    <p:sldId id="280" r:id="rId8"/>
    <p:sldId id="281" r:id="rId9"/>
    <p:sldId id="282" r:id="rId10"/>
    <p:sldId id="285" r:id="rId11"/>
    <p:sldId id="286" r:id="rId12"/>
    <p:sldId id="288" r:id="rId13"/>
    <p:sldId id="287" r:id="rId14"/>
    <p:sldId id="289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2A69-9947-489D-91BD-936B861143CC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9ED9-D81A-4464-9CAC-B5C3908AC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2A69-9947-489D-91BD-936B861143CC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9ED9-D81A-4464-9CAC-B5C3908AC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2A69-9947-489D-91BD-936B861143CC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9ED9-D81A-4464-9CAC-B5C3908AC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2A69-9947-489D-91BD-936B861143CC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9ED9-D81A-4464-9CAC-B5C3908AC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2A69-9947-489D-91BD-936B861143CC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9ED9-D81A-4464-9CAC-B5C3908AC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2A69-9947-489D-91BD-936B861143CC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9ED9-D81A-4464-9CAC-B5C3908AC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2A69-9947-489D-91BD-936B861143CC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9ED9-D81A-4464-9CAC-B5C3908AC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2A69-9947-489D-91BD-936B861143CC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9ED9-D81A-4464-9CAC-B5C3908AC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2A69-9947-489D-91BD-936B861143CC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9ED9-D81A-4464-9CAC-B5C3908AC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2A69-9947-489D-91BD-936B861143CC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9ED9-D81A-4464-9CAC-B5C3908AC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2A69-9947-489D-91BD-936B861143CC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9ED9-D81A-4464-9CAC-B5C3908AC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C2A69-9947-489D-91BD-936B861143CC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F9ED9-D81A-4464-9CAC-B5C3908AC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mtClean="0"/>
              <a:t>Plans for this week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525963"/>
          </a:xfrm>
        </p:spPr>
        <p:txBody>
          <a:bodyPr>
            <a:normAutofit/>
          </a:bodyPr>
          <a:lstStyle/>
          <a:p>
            <a:r>
              <a:rPr lang="en-GB" sz="2000" strike="sngStrike" smtClean="0"/>
              <a:t>MWPC: wire stretching today</a:t>
            </a:r>
          </a:p>
          <a:p>
            <a:r>
              <a:rPr lang="en-GB" sz="2000" smtClean="0"/>
              <a:t>Analysis of DNA setup data</a:t>
            </a:r>
          </a:p>
          <a:p>
            <a:r>
              <a:rPr lang="en-GB" sz="2000" strike="sngStrike" smtClean="0"/>
              <a:t>Measurement of light at end of 30 m fiber</a:t>
            </a:r>
          </a:p>
          <a:p>
            <a:r>
              <a:rPr lang="en-GB" sz="2000" smtClean="0"/>
              <a:t>Look into charge readout options of gas detectors (AGET/DREAM chips)</a:t>
            </a:r>
          </a:p>
          <a:p>
            <a:r>
              <a:rPr lang="en-GB" sz="2000" strike="sngStrike" smtClean="0"/>
              <a:t>Clarify if workshop available to contribute to ND T2K upgrade</a:t>
            </a:r>
          </a:p>
          <a:p>
            <a:r>
              <a:rPr lang="en-GB" sz="2000" strike="sngStrike" smtClean="0"/>
              <a:t>Finish Master course on Monday</a:t>
            </a:r>
            <a:endParaRPr lang="en-GB" sz="2000" strike="sngStrik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6869" t="14300" r="40057" b="21651"/>
          <a:stretch>
            <a:fillRect/>
          </a:stretch>
        </p:blipFill>
        <p:spPr bwMode="auto">
          <a:xfrm>
            <a:off x="0" y="332656"/>
            <a:ext cx="4668366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60032" y="476672"/>
            <a:ext cx="38884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Possible improvements discussed with CIEMAT: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current fiber has 0.3 dB/m (650 nm) =&gt; 9 dB over 30 m =&gt;  at least 90% loss of the light inside the fiber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Other fibers used by Miniboone has 10 times less attenuation and that at 470 nm =&gt; only 20% loss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current fibers 200 um diameter =&gt; using 400 or 600 um fiber could increase coupling efficiency by factor 4 to 9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or use 15 m optical fiber from top to bottom (with low attenuation) and &lt;10 m long multi-fibers on the bottom =&gt; also advantage from construction point of view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modify Kaputschinsky to provide more light from LED or use green LED with 8 times more luminosity </a:t>
            </a: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771800" y="4149080"/>
            <a:ext cx="1800200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3594224" cy="28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b="4451"/>
          <a:stretch>
            <a:fillRect/>
          </a:stretch>
        </p:blipFill>
        <p:spPr bwMode="auto">
          <a:xfrm>
            <a:off x="3851920" y="188640"/>
            <a:ext cx="509116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b="6338"/>
          <a:stretch>
            <a:fillRect/>
          </a:stretch>
        </p:blipFill>
        <p:spPr bwMode="auto">
          <a:xfrm>
            <a:off x="0" y="3212976"/>
            <a:ext cx="4163616" cy="219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 b="5581"/>
          <a:stretch>
            <a:fillRect/>
          </a:stretch>
        </p:blipFill>
        <p:spPr bwMode="auto">
          <a:xfrm>
            <a:off x="4283968" y="3140968"/>
            <a:ext cx="4415136" cy="2344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148064" y="692696"/>
            <a:ext cx="237626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mtClean="0"/>
              <a:t>100 pF, 100 nH result</a:t>
            </a:r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475656" y="3717032"/>
            <a:ext cx="237626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mtClean="0"/>
              <a:t>470 pF, 100 nH result</a:t>
            </a:r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724128" y="3645024"/>
            <a:ext cx="237626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mtClean="0"/>
              <a:t>470 pF, 200 nH result</a:t>
            </a:r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79512" y="5589240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mtClean="0"/>
              <a:t> larger capacity =&gt; more current and longer pulses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larger inductivity =&gt; longer oscillation and with smaller amplitude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new Kaputschinsky ordered from workshop to test these ideas</a:t>
            </a:r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Other Stuff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3168352"/>
          </a:xfrm>
        </p:spPr>
        <p:txBody>
          <a:bodyPr>
            <a:normAutofit/>
          </a:bodyPr>
          <a:lstStyle/>
          <a:p>
            <a:r>
              <a:rPr lang="en-GB" sz="2000" dirty="0" smtClean="0"/>
              <a:t>WA105: Compromise found for delay of construction of 666 =&gt; if confirmed this Friday might give other 3 months to take final decision</a:t>
            </a:r>
          </a:p>
          <a:p>
            <a:r>
              <a:rPr lang="en-GB" sz="2000" dirty="0" smtClean="0"/>
              <a:t> WA105/DUNE: Meeting tomorrow at CIEMAT to discuss plans for DUNE</a:t>
            </a:r>
          </a:p>
          <a:p>
            <a:r>
              <a:rPr lang="en-GB" sz="2000" dirty="0" smtClean="0"/>
              <a:t>MWPC: Sebastian/Alicia (PR) stretched 40 wires during one afternoon =&gt; </a:t>
            </a:r>
            <a:r>
              <a:rPr lang="en-GB" sz="2000" dirty="0" smtClean="0"/>
              <a:t>gives hope </a:t>
            </a:r>
            <a:r>
              <a:rPr lang="en-GB" sz="2000" dirty="0" smtClean="0"/>
              <a:t>that it is not too much work to do full detector</a:t>
            </a:r>
          </a:p>
          <a:p>
            <a:r>
              <a:rPr lang="en-GB" sz="2000" dirty="0" smtClean="0"/>
              <a:t> T2K ND Upgrade: Meeting with </a:t>
            </a:r>
            <a:r>
              <a:rPr lang="en-GB" sz="2000" dirty="0" err="1" smtClean="0"/>
              <a:t>Juli</a:t>
            </a:r>
            <a:r>
              <a:rPr lang="en-GB" sz="2000" dirty="0" smtClean="0"/>
              <a:t> this morning to discuss possibility to participate in prototype </a:t>
            </a:r>
            <a:r>
              <a:rPr lang="en-GB" sz="2000" dirty="0" smtClean="0"/>
              <a:t>construction:</a:t>
            </a:r>
          </a:p>
          <a:p>
            <a:pPr lvl="1"/>
            <a:r>
              <a:rPr lang="en-GB" sz="1600" dirty="0" err="1" smtClean="0"/>
              <a:t>Juli</a:t>
            </a:r>
            <a:r>
              <a:rPr lang="en-GB" sz="1600" dirty="0" smtClean="0"/>
              <a:t> available for Design second half of 2017</a:t>
            </a:r>
          </a:p>
          <a:p>
            <a:pPr lvl="1"/>
            <a:r>
              <a:rPr lang="en-GB" sz="1600" dirty="0" err="1" smtClean="0"/>
              <a:t>Worskhop</a:t>
            </a:r>
            <a:r>
              <a:rPr lang="en-GB" sz="1600" dirty="0" smtClean="0"/>
              <a:t> still free for first half of 2018</a:t>
            </a:r>
          </a:p>
          <a:p>
            <a:pPr lvl="1"/>
            <a:endParaRPr lang="en-GB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907" t="8727" r="33731" b="43276"/>
          <a:stretch>
            <a:fillRect/>
          </a:stretch>
        </p:blipFill>
        <p:spPr bwMode="auto">
          <a:xfrm>
            <a:off x="5436096" y="3645024"/>
            <a:ext cx="3528392" cy="277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67544" y="4293096"/>
            <a:ext cx="540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    </a:t>
            </a:r>
            <a:r>
              <a:rPr lang="en-GB" sz="2000" dirty="0" smtClean="0"/>
              <a:t>Lab</a:t>
            </a:r>
            <a:r>
              <a:rPr lang="en-GB" sz="2000" dirty="0" smtClean="0"/>
              <a:t>: </a:t>
            </a:r>
            <a:r>
              <a:rPr lang="en-GB" sz="2000" dirty="0" err="1" smtClean="0"/>
              <a:t>Linde</a:t>
            </a:r>
            <a:r>
              <a:rPr lang="en-GB" sz="2000" dirty="0" smtClean="0"/>
              <a:t> installs N2, air, vacuum and tubes for our gas system today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   Done </a:t>
            </a:r>
            <a:r>
              <a:rPr lang="en-GB" sz="2000" dirty="0" smtClean="0"/>
              <a:t>with IWORID proceedings</a:t>
            </a:r>
            <a:endParaRPr lang="en-GB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mtClean="0"/>
              <a:t>Plans for next weeks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525963"/>
          </a:xfrm>
        </p:spPr>
        <p:txBody>
          <a:bodyPr>
            <a:normAutofit/>
          </a:bodyPr>
          <a:lstStyle/>
          <a:p>
            <a:r>
              <a:rPr lang="en-GB" sz="2000" smtClean="0"/>
              <a:t>Analysis of DNA setup data + improvements of setup</a:t>
            </a:r>
          </a:p>
          <a:p>
            <a:r>
              <a:rPr lang="en-GB" sz="2000" smtClean="0"/>
              <a:t>Look into charge readout options of gas detectors (AGET/DREAM chips)</a:t>
            </a:r>
          </a:p>
          <a:p>
            <a:r>
              <a:rPr lang="en-GB" sz="2000" smtClean="0"/>
              <a:t>Test new Kaputschinsky + modify it</a:t>
            </a:r>
          </a:p>
          <a:p>
            <a:r>
              <a:rPr lang="en-GB" sz="2000" smtClean="0"/>
              <a:t>Put laser in RF mode and repeat fiber tests with laser (since Andrea is on vacation next week)</a:t>
            </a:r>
          </a:p>
          <a:p>
            <a:r>
              <a:rPr lang="en-GB" sz="2000" smtClean="0"/>
              <a:t>Prepare talk about light readout of WA105 for protoDUNE DP review (24/25</a:t>
            </a:r>
            <a:r>
              <a:rPr lang="en-GB" sz="2000" baseline="30000" smtClean="0"/>
              <a:t>th</a:t>
            </a:r>
            <a:r>
              <a:rPr lang="en-GB" sz="2000" smtClean="0"/>
              <a:t> of April at CERN)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625" t="38000" r="19376" b="39999"/>
          <a:stretch>
            <a:fillRect/>
          </a:stretch>
        </p:blipFill>
        <p:spPr bwMode="auto">
          <a:xfrm rot="16200000">
            <a:off x="1274676" y="1397732"/>
            <a:ext cx="1286272" cy="88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827584" y="1700808"/>
            <a:ext cx="4536504" cy="4795135"/>
          </a:xfrm>
          <a:prstGeom prst="roundRect">
            <a:avLst/>
          </a:prstGeom>
          <a:solidFill>
            <a:schemeClr val="accent1">
              <a:alpha val="31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6" name="Freeform 10"/>
          <p:cNvSpPr>
            <a:spLocks/>
          </p:cNvSpPr>
          <p:nvPr/>
        </p:nvSpPr>
        <p:spPr bwMode="auto">
          <a:xfrm flipV="1">
            <a:off x="1475656" y="2420887"/>
            <a:ext cx="311374" cy="2808312"/>
          </a:xfrm>
          <a:custGeom>
            <a:avLst/>
            <a:gdLst>
              <a:gd name="T0" fmla="*/ 2147483647 w 960"/>
              <a:gd name="T1" fmla="*/ 2147483647 h 384"/>
              <a:gd name="T2" fmla="*/ 2147483647 w 960"/>
              <a:gd name="T3" fmla="*/ 2147483647 h 384"/>
              <a:gd name="T4" fmla="*/ 0 w 960"/>
              <a:gd name="T5" fmla="*/ 0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0" h="384">
                <a:moveTo>
                  <a:pt x="960" y="384"/>
                </a:moveTo>
                <a:cubicBezTo>
                  <a:pt x="680" y="344"/>
                  <a:pt x="400" y="304"/>
                  <a:pt x="240" y="240"/>
                </a:cubicBezTo>
                <a:cubicBezTo>
                  <a:pt x="80" y="176"/>
                  <a:pt x="40" y="40"/>
                  <a:pt x="0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39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80728"/>
            <a:ext cx="2846301" cy="152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3" name="Text Box 18"/>
          <p:cNvSpPr txBox="1">
            <a:spLocks noChangeArrowheads="1"/>
          </p:cNvSpPr>
          <p:nvPr/>
        </p:nvSpPr>
        <p:spPr bwMode="auto">
          <a:xfrm>
            <a:off x="3059832" y="1196752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s-ES" dirty="0"/>
              <a:t>Air</a:t>
            </a:r>
          </a:p>
        </p:txBody>
      </p:sp>
      <p:sp>
        <p:nvSpPr>
          <p:cNvPr id="9" name="8 Forma libre"/>
          <p:cNvSpPr/>
          <p:nvPr/>
        </p:nvSpPr>
        <p:spPr>
          <a:xfrm>
            <a:off x="2411761" y="1124744"/>
            <a:ext cx="3528392" cy="572091"/>
          </a:xfrm>
          <a:custGeom>
            <a:avLst/>
            <a:gdLst>
              <a:gd name="connsiteX0" fmla="*/ 79644 w 4687154"/>
              <a:gd name="connsiteY0" fmla="*/ 1083197 h 1148155"/>
              <a:gd name="connsiteX1" fmla="*/ 97399 w 4687154"/>
              <a:gd name="connsiteY1" fmla="*/ 1029931 h 1148155"/>
              <a:gd name="connsiteX2" fmla="*/ 1047310 w 4687154"/>
              <a:gd name="connsiteY2" fmla="*/ 121 h 1148155"/>
              <a:gd name="connsiteX3" fmla="*/ 2769578 w 4687154"/>
              <a:gd name="connsiteY3" fmla="*/ 958909 h 1148155"/>
              <a:gd name="connsiteX4" fmla="*/ 3648467 w 4687154"/>
              <a:gd name="connsiteY4" fmla="*/ 683702 h 1148155"/>
              <a:gd name="connsiteX5" fmla="*/ 4687154 w 4687154"/>
              <a:gd name="connsiteY5" fmla="*/ 648191 h 1148155"/>
              <a:gd name="connsiteX0" fmla="*/ 79644 w 4607255"/>
              <a:gd name="connsiteY0" fmla="*/ 1083197 h 1148155"/>
              <a:gd name="connsiteX1" fmla="*/ 97399 w 4607255"/>
              <a:gd name="connsiteY1" fmla="*/ 1029931 h 1148155"/>
              <a:gd name="connsiteX2" fmla="*/ 1047310 w 4607255"/>
              <a:gd name="connsiteY2" fmla="*/ 121 h 1148155"/>
              <a:gd name="connsiteX3" fmla="*/ 2769578 w 4607255"/>
              <a:gd name="connsiteY3" fmla="*/ 958909 h 1148155"/>
              <a:gd name="connsiteX4" fmla="*/ 3648467 w 4607255"/>
              <a:gd name="connsiteY4" fmla="*/ 683702 h 1148155"/>
              <a:gd name="connsiteX5" fmla="*/ 4607255 w 4607255"/>
              <a:gd name="connsiteY5" fmla="*/ 772479 h 1148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7255" h="1148155">
                <a:moveTo>
                  <a:pt x="79644" y="1083197"/>
                </a:moveTo>
                <a:cubicBezTo>
                  <a:pt x="7882" y="1146820"/>
                  <a:pt x="-63879" y="1210444"/>
                  <a:pt x="97399" y="1029931"/>
                </a:cubicBezTo>
                <a:cubicBezTo>
                  <a:pt x="258677" y="849418"/>
                  <a:pt x="601947" y="11958"/>
                  <a:pt x="1047310" y="121"/>
                </a:cubicBezTo>
                <a:cubicBezTo>
                  <a:pt x="1492673" y="-11716"/>
                  <a:pt x="2336052" y="844979"/>
                  <a:pt x="2769578" y="958909"/>
                </a:cubicBezTo>
                <a:cubicBezTo>
                  <a:pt x="3203104" y="1072839"/>
                  <a:pt x="3342188" y="714774"/>
                  <a:pt x="3648467" y="683702"/>
                </a:cubicBezTo>
                <a:cubicBezTo>
                  <a:pt x="3954747" y="652630"/>
                  <a:pt x="4247709" y="764341"/>
                  <a:pt x="4607255" y="77247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CuadroTexto"/>
          <p:cNvSpPr txBox="1"/>
          <p:nvPr/>
        </p:nvSpPr>
        <p:spPr>
          <a:xfrm>
            <a:off x="4572000" y="1124744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33" name="32 CuadroTexto"/>
          <p:cNvSpPr txBox="1"/>
          <p:nvPr/>
        </p:nvSpPr>
        <p:spPr>
          <a:xfrm>
            <a:off x="1259632" y="126876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pic>
        <p:nvPicPr>
          <p:cNvPr id="27" name="Picture 2" descr="Risultati immagini per hamamatsu pmt R59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157192"/>
            <a:ext cx="869706" cy="1145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Risultati immagini per hamamatsu pmt R59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157192"/>
            <a:ext cx="869706" cy="1145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Risultati immagini per hamamatsu pmt R59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157192"/>
            <a:ext cx="869706" cy="1145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Freeform 36"/>
          <p:cNvSpPr/>
          <p:nvPr/>
        </p:nvSpPr>
        <p:spPr>
          <a:xfrm>
            <a:off x="1353602" y="5238750"/>
            <a:ext cx="1058057" cy="457200"/>
          </a:xfrm>
          <a:custGeom>
            <a:avLst/>
            <a:gdLst>
              <a:gd name="connsiteX0" fmla="*/ 103723 w 1058057"/>
              <a:gd name="connsiteY0" fmla="*/ 0 h 457200"/>
              <a:gd name="connsiteX1" fmla="*/ 94198 w 1058057"/>
              <a:gd name="connsiteY1" fmla="*/ 66675 h 457200"/>
              <a:gd name="connsiteX2" fmla="*/ 37048 w 1058057"/>
              <a:gd name="connsiteY2" fmla="*/ 123825 h 457200"/>
              <a:gd name="connsiteX3" fmla="*/ 27523 w 1058057"/>
              <a:gd name="connsiteY3" fmla="*/ 180975 h 457200"/>
              <a:gd name="connsiteX4" fmla="*/ 8473 w 1058057"/>
              <a:gd name="connsiteY4" fmla="*/ 209550 h 457200"/>
              <a:gd name="connsiteX5" fmla="*/ 17998 w 1058057"/>
              <a:gd name="connsiteY5" fmla="*/ 409575 h 457200"/>
              <a:gd name="connsiteX6" fmla="*/ 103723 w 1058057"/>
              <a:gd name="connsiteY6" fmla="*/ 457200 h 457200"/>
              <a:gd name="connsiteX7" fmla="*/ 303748 w 1058057"/>
              <a:gd name="connsiteY7" fmla="*/ 447675 h 457200"/>
              <a:gd name="connsiteX8" fmla="*/ 360898 w 1058057"/>
              <a:gd name="connsiteY8" fmla="*/ 428625 h 457200"/>
              <a:gd name="connsiteX9" fmla="*/ 398998 w 1058057"/>
              <a:gd name="connsiteY9" fmla="*/ 400050 h 457200"/>
              <a:gd name="connsiteX10" fmla="*/ 427573 w 1058057"/>
              <a:gd name="connsiteY10" fmla="*/ 390525 h 457200"/>
              <a:gd name="connsiteX11" fmla="*/ 446623 w 1058057"/>
              <a:gd name="connsiteY11" fmla="*/ 361950 h 457200"/>
              <a:gd name="connsiteX12" fmla="*/ 475198 w 1058057"/>
              <a:gd name="connsiteY12" fmla="*/ 333375 h 457200"/>
              <a:gd name="connsiteX13" fmla="*/ 513298 w 1058057"/>
              <a:gd name="connsiteY13" fmla="*/ 304800 h 457200"/>
              <a:gd name="connsiteX14" fmla="*/ 532348 w 1058057"/>
              <a:gd name="connsiteY14" fmla="*/ 276225 h 457200"/>
              <a:gd name="connsiteX15" fmla="*/ 560923 w 1058057"/>
              <a:gd name="connsiteY15" fmla="*/ 257175 h 457200"/>
              <a:gd name="connsiteX16" fmla="*/ 589498 w 1058057"/>
              <a:gd name="connsiteY16" fmla="*/ 219075 h 457200"/>
              <a:gd name="connsiteX17" fmla="*/ 618073 w 1058057"/>
              <a:gd name="connsiteY17" fmla="*/ 190500 h 457200"/>
              <a:gd name="connsiteX18" fmla="*/ 627598 w 1058057"/>
              <a:gd name="connsiteY18" fmla="*/ 152400 h 457200"/>
              <a:gd name="connsiteX19" fmla="*/ 665698 w 1058057"/>
              <a:gd name="connsiteY19" fmla="*/ 95250 h 457200"/>
              <a:gd name="connsiteX20" fmla="*/ 722848 w 1058057"/>
              <a:gd name="connsiteY20" fmla="*/ 57150 h 457200"/>
              <a:gd name="connsiteX21" fmla="*/ 818098 w 1058057"/>
              <a:gd name="connsiteY21" fmla="*/ 28575 h 457200"/>
              <a:gd name="connsiteX22" fmla="*/ 980023 w 1058057"/>
              <a:gd name="connsiteY22" fmla="*/ 38100 h 457200"/>
              <a:gd name="connsiteX23" fmla="*/ 1008598 w 1058057"/>
              <a:gd name="connsiteY23" fmla="*/ 57150 h 457200"/>
              <a:gd name="connsiteX24" fmla="*/ 1056223 w 1058057"/>
              <a:gd name="connsiteY24" fmla="*/ 85725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58057" h="457200">
                <a:moveTo>
                  <a:pt x="103723" y="0"/>
                </a:moveTo>
                <a:cubicBezTo>
                  <a:pt x="100548" y="22225"/>
                  <a:pt x="104842" y="46908"/>
                  <a:pt x="94198" y="66675"/>
                </a:cubicBezTo>
                <a:cubicBezTo>
                  <a:pt x="81425" y="90396"/>
                  <a:pt x="37048" y="123825"/>
                  <a:pt x="37048" y="123825"/>
                </a:cubicBezTo>
                <a:cubicBezTo>
                  <a:pt x="33873" y="142875"/>
                  <a:pt x="33630" y="162653"/>
                  <a:pt x="27523" y="180975"/>
                </a:cubicBezTo>
                <a:cubicBezTo>
                  <a:pt x="23903" y="191835"/>
                  <a:pt x="8950" y="198112"/>
                  <a:pt x="8473" y="209550"/>
                </a:cubicBezTo>
                <a:cubicBezTo>
                  <a:pt x="5694" y="276243"/>
                  <a:pt x="0" y="345297"/>
                  <a:pt x="17998" y="409575"/>
                </a:cubicBezTo>
                <a:cubicBezTo>
                  <a:pt x="24741" y="433657"/>
                  <a:pt x="79196" y="449024"/>
                  <a:pt x="103723" y="457200"/>
                </a:cubicBezTo>
                <a:cubicBezTo>
                  <a:pt x="170398" y="454025"/>
                  <a:pt x="237406" y="455046"/>
                  <a:pt x="303748" y="447675"/>
                </a:cubicBezTo>
                <a:cubicBezTo>
                  <a:pt x="323706" y="445457"/>
                  <a:pt x="360898" y="428625"/>
                  <a:pt x="360898" y="428625"/>
                </a:cubicBezTo>
                <a:cubicBezTo>
                  <a:pt x="373598" y="419100"/>
                  <a:pt x="385215" y="407926"/>
                  <a:pt x="398998" y="400050"/>
                </a:cubicBezTo>
                <a:cubicBezTo>
                  <a:pt x="407715" y="395069"/>
                  <a:pt x="419733" y="396797"/>
                  <a:pt x="427573" y="390525"/>
                </a:cubicBezTo>
                <a:cubicBezTo>
                  <a:pt x="436512" y="383374"/>
                  <a:pt x="439294" y="370744"/>
                  <a:pt x="446623" y="361950"/>
                </a:cubicBezTo>
                <a:cubicBezTo>
                  <a:pt x="455247" y="351602"/>
                  <a:pt x="464971" y="342141"/>
                  <a:pt x="475198" y="333375"/>
                </a:cubicBezTo>
                <a:cubicBezTo>
                  <a:pt x="487251" y="323044"/>
                  <a:pt x="502073" y="316025"/>
                  <a:pt x="513298" y="304800"/>
                </a:cubicBezTo>
                <a:cubicBezTo>
                  <a:pt x="521393" y="296705"/>
                  <a:pt x="524253" y="284320"/>
                  <a:pt x="532348" y="276225"/>
                </a:cubicBezTo>
                <a:cubicBezTo>
                  <a:pt x="540443" y="268130"/>
                  <a:pt x="552828" y="265270"/>
                  <a:pt x="560923" y="257175"/>
                </a:cubicBezTo>
                <a:cubicBezTo>
                  <a:pt x="572148" y="245950"/>
                  <a:pt x="579167" y="231128"/>
                  <a:pt x="589498" y="219075"/>
                </a:cubicBezTo>
                <a:cubicBezTo>
                  <a:pt x="598264" y="208848"/>
                  <a:pt x="608548" y="200025"/>
                  <a:pt x="618073" y="190500"/>
                </a:cubicBezTo>
                <a:cubicBezTo>
                  <a:pt x="621248" y="177800"/>
                  <a:pt x="621744" y="164109"/>
                  <a:pt x="627598" y="152400"/>
                </a:cubicBezTo>
                <a:cubicBezTo>
                  <a:pt x="637837" y="131922"/>
                  <a:pt x="646648" y="107950"/>
                  <a:pt x="665698" y="95250"/>
                </a:cubicBezTo>
                <a:cubicBezTo>
                  <a:pt x="684748" y="82550"/>
                  <a:pt x="701128" y="64390"/>
                  <a:pt x="722848" y="57150"/>
                </a:cubicBezTo>
                <a:cubicBezTo>
                  <a:pt x="792417" y="33960"/>
                  <a:pt x="760517" y="42970"/>
                  <a:pt x="818098" y="28575"/>
                </a:cubicBezTo>
                <a:cubicBezTo>
                  <a:pt x="872073" y="31750"/>
                  <a:pt x="926553" y="30079"/>
                  <a:pt x="980023" y="38100"/>
                </a:cubicBezTo>
                <a:cubicBezTo>
                  <a:pt x="991344" y="39798"/>
                  <a:pt x="998359" y="52030"/>
                  <a:pt x="1008598" y="57150"/>
                </a:cubicBezTo>
                <a:cubicBezTo>
                  <a:pt x="1058057" y="81880"/>
                  <a:pt x="1019014" y="48516"/>
                  <a:pt x="1056223" y="85725"/>
                </a:cubicBezTo>
              </a:path>
            </a:pathLst>
          </a:cu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reeform 37"/>
          <p:cNvSpPr/>
          <p:nvPr/>
        </p:nvSpPr>
        <p:spPr>
          <a:xfrm>
            <a:off x="1487531" y="5124450"/>
            <a:ext cx="1931944" cy="395395"/>
          </a:xfrm>
          <a:custGeom>
            <a:avLst/>
            <a:gdLst>
              <a:gd name="connsiteX0" fmla="*/ 17419 w 1931944"/>
              <a:gd name="connsiteY0" fmla="*/ 114300 h 395395"/>
              <a:gd name="connsiteX1" fmla="*/ 17419 w 1931944"/>
              <a:gd name="connsiteY1" fmla="*/ 219075 h 395395"/>
              <a:gd name="connsiteX2" fmla="*/ 26944 w 1931944"/>
              <a:gd name="connsiteY2" fmla="*/ 285750 h 395395"/>
              <a:gd name="connsiteX3" fmla="*/ 65044 w 1931944"/>
              <a:gd name="connsiteY3" fmla="*/ 361950 h 395395"/>
              <a:gd name="connsiteX4" fmla="*/ 93619 w 1931944"/>
              <a:gd name="connsiteY4" fmla="*/ 371475 h 395395"/>
              <a:gd name="connsiteX5" fmla="*/ 160294 w 1931944"/>
              <a:gd name="connsiteY5" fmla="*/ 390525 h 395395"/>
              <a:gd name="connsiteX6" fmla="*/ 407944 w 1931944"/>
              <a:gd name="connsiteY6" fmla="*/ 371475 h 395395"/>
              <a:gd name="connsiteX7" fmla="*/ 465094 w 1931944"/>
              <a:gd name="connsiteY7" fmla="*/ 333375 h 395395"/>
              <a:gd name="connsiteX8" fmla="*/ 531769 w 1931944"/>
              <a:gd name="connsiteY8" fmla="*/ 295275 h 395395"/>
              <a:gd name="connsiteX9" fmla="*/ 541294 w 1931944"/>
              <a:gd name="connsiteY9" fmla="*/ 266700 h 395395"/>
              <a:gd name="connsiteX10" fmla="*/ 617494 w 1931944"/>
              <a:gd name="connsiteY10" fmla="*/ 238125 h 395395"/>
              <a:gd name="connsiteX11" fmla="*/ 646069 w 1931944"/>
              <a:gd name="connsiteY11" fmla="*/ 209550 h 395395"/>
              <a:gd name="connsiteX12" fmla="*/ 760369 w 1931944"/>
              <a:gd name="connsiteY12" fmla="*/ 142875 h 395395"/>
              <a:gd name="connsiteX13" fmla="*/ 788944 w 1931944"/>
              <a:gd name="connsiteY13" fmla="*/ 123825 h 395395"/>
              <a:gd name="connsiteX14" fmla="*/ 827044 w 1931944"/>
              <a:gd name="connsiteY14" fmla="*/ 114300 h 395395"/>
              <a:gd name="connsiteX15" fmla="*/ 865144 w 1931944"/>
              <a:gd name="connsiteY15" fmla="*/ 95250 h 395395"/>
              <a:gd name="connsiteX16" fmla="*/ 922294 w 1931944"/>
              <a:gd name="connsiteY16" fmla="*/ 76200 h 395395"/>
              <a:gd name="connsiteX17" fmla="*/ 998494 w 1931944"/>
              <a:gd name="connsiteY17" fmla="*/ 47625 h 395395"/>
              <a:gd name="connsiteX18" fmla="*/ 1036594 w 1931944"/>
              <a:gd name="connsiteY18" fmla="*/ 19050 h 395395"/>
              <a:gd name="connsiteX19" fmla="*/ 1065169 w 1931944"/>
              <a:gd name="connsiteY19" fmla="*/ 9525 h 395395"/>
              <a:gd name="connsiteX20" fmla="*/ 1579519 w 1931944"/>
              <a:gd name="connsiteY20" fmla="*/ 0 h 395395"/>
              <a:gd name="connsiteX21" fmla="*/ 1770019 w 1931944"/>
              <a:gd name="connsiteY21" fmla="*/ 9525 h 395395"/>
              <a:gd name="connsiteX22" fmla="*/ 1798594 w 1931944"/>
              <a:gd name="connsiteY22" fmla="*/ 28575 h 395395"/>
              <a:gd name="connsiteX23" fmla="*/ 1836694 w 1931944"/>
              <a:gd name="connsiteY23" fmla="*/ 38100 h 395395"/>
              <a:gd name="connsiteX24" fmla="*/ 1865269 w 1931944"/>
              <a:gd name="connsiteY24" fmla="*/ 66675 h 395395"/>
              <a:gd name="connsiteX25" fmla="*/ 1893844 w 1931944"/>
              <a:gd name="connsiteY25" fmla="*/ 76200 h 395395"/>
              <a:gd name="connsiteX26" fmla="*/ 1931944 w 1931944"/>
              <a:gd name="connsiteY26" fmla="*/ 123825 h 39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931944" h="395395">
                <a:moveTo>
                  <a:pt x="17419" y="114300"/>
                </a:moveTo>
                <a:cubicBezTo>
                  <a:pt x="0" y="166556"/>
                  <a:pt x="6136" y="134451"/>
                  <a:pt x="17419" y="219075"/>
                </a:cubicBezTo>
                <a:cubicBezTo>
                  <a:pt x="20386" y="241329"/>
                  <a:pt x="23253" y="263605"/>
                  <a:pt x="26944" y="285750"/>
                </a:cubicBezTo>
                <a:cubicBezTo>
                  <a:pt x="33823" y="327025"/>
                  <a:pt x="29421" y="338201"/>
                  <a:pt x="65044" y="361950"/>
                </a:cubicBezTo>
                <a:cubicBezTo>
                  <a:pt x="73398" y="367519"/>
                  <a:pt x="83965" y="368717"/>
                  <a:pt x="93619" y="371475"/>
                </a:cubicBezTo>
                <a:cubicBezTo>
                  <a:pt x="177340" y="395395"/>
                  <a:pt x="91781" y="367687"/>
                  <a:pt x="160294" y="390525"/>
                </a:cubicBezTo>
                <a:cubicBezTo>
                  <a:pt x="242844" y="384175"/>
                  <a:pt x="326568" y="386733"/>
                  <a:pt x="407944" y="371475"/>
                </a:cubicBezTo>
                <a:cubicBezTo>
                  <a:pt x="430447" y="367256"/>
                  <a:pt x="446044" y="346075"/>
                  <a:pt x="465094" y="333375"/>
                </a:cubicBezTo>
                <a:cubicBezTo>
                  <a:pt x="505483" y="306449"/>
                  <a:pt x="483430" y="319445"/>
                  <a:pt x="531769" y="295275"/>
                </a:cubicBezTo>
                <a:cubicBezTo>
                  <a:pt x="534944" y="285750"/>
                  <a:pt x="535022" y="274540"/>
                  <a:pt x="541294" y="266700"/>
                </a:cubicBezTo>
                <a:cubicBezTo>
                  <a:pt x="559981" y="243341"/>
                  <a:pt x="591678" y="243288"/>
                  <a:pt x="617494" y="238125"/>
                </a:cubicBezTo>
                <a:cubicBezTo>
                  <a:pt x="627019" y="228600"/>
                  <a:pt x="635175" y="217473"/>
                  <a:pt x="646069" y="209550"/>
                </a:cubicBezTo>
                <a:cubicBezTo>
                  <a:pt x="739142" y="141861"/>
                  <a:pt x="693188" y="181264"/>
                  <a:pt x="760369" y="142875"/>
                </a:cubicBezTo>
                <a:cubicBezTo>
                  <a:pt x="770308" y="137195"/>
                  <a:pt x="778422" y="128334"/>
                  <a:pt x="788944" y="123825"/>
                </a:cubicBezTo>
                <a:cubicBezTo>
                  <a:pt x="800976" y="118668"/>
                  <a:pt x="814787" y="118897"/>
                  <a:pt x="827044" y="114300"/>
                </a:cubicBezTo>
                <a:cubicBezTo>
                  <a:pt x="840339" y="109314"/>
                  <a:pt x="851961" y="100523"/>
                  <a:pt x="865144" y="95250"/>
                </a:cubicBezTo>
                <a:cubicBezTo>
                  <a:pt x="883788" y="87792"/>
                  <a:pt x="903650" y="83658"/>
                  <a:pt x="922294" y="76200"/>
                </a:cubicBezTo>
                <a:cubicBezTo>
                  <a:pt x="979241" y="53421"/>
                  <a:pt x="953699" y="62557"/>
                  <a:pt x="998494" y="47625"/>
                </a:cubicBezTo>
                <a:cubicBezTo>
                  <a:pt x="1011194" y="38100"/>
                  <a:pt x="1022811" y="26926"/>
                  <a:pt x="1036594" y="19050"/>
                </a:cubicBezTo>
                <a:cubicBezTo>
                  <a:pt x="1045311" y="14069"/>
                  <a:pt x="1055135" y="9877"/>
                  <a:pt x="1065169" y="9525"/>
                </a:cubicBezTo>
                <a:cubicBezTo>
                  <a:pt x="1236543" y="3512"/>
                  <a:pt x="1408069" y="3175"/>
                  <a:pt x="1579519" y="0"/>
                </a:cubicBezTo>
                <a:cubicBezTo>
                  <a:pt x="1643019" y="3175"/>
                  <a:pt x="1706974" y="1302"/>
                  <a:pt x="1770019" y="9525"/>
                </a:cubicBezTo>
                <a:cubicBezTo>
                  <a:pt x="1781370" y="11006"/>
                  <a:pt x="1788072" y="24066"/>
                  <a:pt x="1798594" y="28575"/>
                </a:cubicBezTo>
                <a:cubicBezTo>
                  <a:pt x="1810626" y="33732"/>
                  <a:pt x="1823994" y="34925"/>
                  <a:pt x="1836694" y="38100"/>
                </a:cubicBezTo>
                <a:cubicBezTo>
                  <a:pt x="1846219" y="47625"/>
                  <a:pt x="1854061" y="59203"/>
                  <a:pt x="1865269" y="66675"/>
                </a:cubicBezTo>
                <a:cubicBezTo>
                  <a:pt x="1873623" y="72244"/>
                  <a:pt x="1885490" y="70631"/>
                  <a:pt x="1893844" y="76200"/>
                </a:cubicBezTo>
                <a:cubicBezTo>
                  <a:pt x="1919040" y="92998"/>
                  <a:pt x="1920821" y="101580"/>
                  <a:pt x="1931944" y="123825"/>
                </a:cubicBezTo>
              </a:path>
            </a:pathLst>
          </a:cu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>
            <a:off x="1485900" y="5010150"/>
            <a:ext cx="2838450" cy="523875"/>
          </a:xfrm>
          <a:custGeom>
            <a:avLst/>
            <a:gdLst>
              <a:gd name="connsiteX0" fmla="*/ 0 w 2838450"/>
              <a:gd name="connsiteY0" fmla="*/ 247650 h 523875"/>
              <a:gd name="connsiteX1" fmla="*/ 47625 w 2838450"/>
              <a:gd name="connsiteY1" fmla="*/ 428625 h 523875"/>
              <a:gd name="connsiteX2" fmla="*/ 85725 w 2838450"/>
              <a:gd name="connsiteY2" fmla="*/ 504825 h 523875"/>
              <a:gd name="connsiteX3" fmla="*/ 161925 w 2838450"/>
              <a:gd name="connsiteY3" fmla="*/ 523875 h 523875"/>
              <a:gd name="connsiteX4" fmla="*/ 304800 w 2838450"/>
              <a:gd name="connsiteY4" fmla="*/ 514350 h 523875"/>
              <a:gd name="connsiteX5" fmla="*/ 371475 w 2838450"/>
              <a:gd name="connsiteY5" fmla="*/ 495300 h 523875"/>
              <a:gd name="connsiteX6" fmla="*/ 419100 w 2838450"/>
              <a:gd name="connsiteY6" fmla="*/ 485775 h 523875"/>
              <a:gd name="connsiteX7" fmla="*/ 457200 w 2838450"/>
              <a:gd name="connsiteY7" fmla="*/ 466725 h 523875"/>
              <a:gd name="connsiteX8" fmla="*/ 514350 w 2838450"/>
              <a:gd name="connsiteY8" fmla="*/ 447675 h 523875"/>
              <a:gd name="connsiteX9" fmla="*/ 571500 w 2838450"/>
              <a:gd name="connsiteY9" fmla="*/ 419100 h 523875"/>
              <a:gd name="connsiteX10" fmla="*/ 628650 w 2838450"/>
              <a:gd name="connsiteY10" fmla="*/ 390525 h 523875"/>
              <a:gd name="connsiteX11" fmla="*/ 704850 w 2838450"/>
              <a:gd name="connsiteY11" fmla="*/ 352425 h 523875"/>
              <a:gd name="connsiteX12" fmla="*/ 742950 w 2838450"/>
              <a:gd name="connsiteY12" fmla="*/ 323850 h 523875"/>
              <a:gd name="connsiteX13" fmla="*/ 828675 w 2838450"/>
              <a:gd name="connsiteY13" fmla="*/ 276225 h 523875"/>
              <a:gd name="connsiteX14" fmla="*/ 895350 w 2838450"/>
              <a:gd name="connsiteY14" fmla="*/ 238125 h 523875"/>
              <a:gd name="connsiteX15" fmla="*/ 923925 w 2838450"/>
              <a:gd name="connsiteY15" fmla="*/ 219075 h 523875"/>
              <a:gd name="connsiteX16" fmla="*/ 981075 w 2838450"/>
              <a:gd name="connsiteY16" fmla="*/ 200025 h 523875"/>
              <a:gd name="connsiteX17" fmla="*/ 1057275 w 2838450"/>
              <a:gd name="connsiteY17" fmla="*/ 180975 h 523875"/>
              <a:gd name="connsiteX18" fmla="*/ 1095375 w 2838450"/>
              <a:gd name="connsiteY18" fmla="*/ 171450 h 523875"/>
              <a:gd name="connsiteX19" fmla="*/ 1143000 w 2838450"/>
              <a:gd name="connsiteY19" fmla="*/ 161925 h 523875"/>
              <a:gd name="connsiteX20" fmla="*/ 1209675 w 2838450"/>
              <a:gd name="connsiteY20" fmla="*/ 133350 h 523875"/>
              <a:gd name="connsiteX21" fmla="*/ 1295400 w 2838450"/>
              <a:gd name="connsiteY21" fmla="*/ 104775 h 523875"/>
              <a:gd name="connsiteX22" fmla="*/ 1343025 w 2838450"/>
              <a:gd name="connsiteY22" fmla="*/ 85725 h 523875"/>
              <a:gd name="connsiteX23" fmla="*/ 1400175 w 2838450"/>
              <a:gd name="connsiteY23" fmla="*/ 76200 h 523875"/>
              <a:gd name="connsiteX24" fmla="*/ 1438275 w 2838450"/>
              <a:gd name="connsiteY24" fmla="*/ 57150 h 523875"/>
              <a:gd name="connsiteX25" fmla="*/ 1514475 w 2838450"/>
              <a:gd name="connsiteY25" fmla="*/ 47625 h 523875"/>
              <a:gd name="connsiteX26" fmla="*/ 1571625 w 2838450"/>
              <a:gd name="connsiteY26" fmla="*/ 38100 h 523875"/>
              <a:gd name="connsiteX27" fmla="*/ 1647825 w 2838450"/>
              <a:gd name="connsiteY27" fmla="*/ 19050 h 523875"/>
              <a:gd name="connsiteX28" fmla="*/ 1809750 w 2838450"/>
              <a:gd name="connsiteY28" fmla="*/ 0 h 523875"/>
              <a:gd name="connsiteX29" fmla="*/ 2343150 w 2838450"/>
              <a:gd name="connsiteY29" fmla="*/ 9525 h 523875"/>
              <a:gd name="connsiteX30" fmla="*/ 2400300 w 2838450"/>
              <a:gd name="connsiteY30" fmla="*/ 28575 h 523875"/>
              <a:gd name="connsiteX31" fmla="*/ 2438400 w 2838450"/>
              <a:gd name="connsiteY31" fmla="*/ 38100 h 523875"/>
              <a:gd name="connsiteX32" fmla="*/ 2533650 w 2838450"/>
              <a:gd name="connsiteY32" fmla="*/ 66675 h 523875"/>
              <a:gd name="connsiteX33" fmla="*/ 2581275 w 2838450"/>
              <a:gd name="connsiteY33" fmla="*/ 95250 h 523875"/>
              <a:gd name="connsiteX34" fmla="*/ 2609850 w 2838450"/>
              <a:gd name="connsiteY34" fmla="*/ 104775 h 523875"/>
              <a:gd name="connsiteX35" fmla="*/ 2647950 w 2838450"/>
              <a:gd name="connsiteY35" fmla="*/ 123825 h 523875"/>
              <a:gd name="connsiteX36" fmla="*/ 2676525 w 2838450"/>
              <a:gd name="connsiteY36" fmla="*/ 142875 h 523875"/>
              <a:gd name="connsiteX37" fmla="*/ 2733675 w 2838450"/>
              <a:gd name="connsiteY37" fmla="*/ 161925 h 523875"/>
              <a:gd name="connsiteX38" fmla="*/ 2790825 w 2838450"/>
              <a:gd name="connsiteY38" fmla="*/ 200025 h 523875"/>
              <a:gd name="connsiteX39" fmla="*/ 2838450 w 2838450"/>
              <a:gd name="connsiteY39" fmla="*/ 24765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838450" h="523875">
                <a:moveTo>
                  <a:pt x="0" y="247650"/>
                </a:moveTo>
                <a:cubicBezTo>
                  <a:pt x="51344" y="324667"/>
                  <a:pt x="575" y="240426"/>
                  <a:pt x="47625" y="428625"/>
                </a:cubicBezTo>
                <a:cubicBezTo>
                  <a:pt x="56257" y="463153"/>
                  <a:pt x="55048" y="479260"/>
                  <a:pt x="85725" y="504825"/>
                </a:cubicBezTo>
                <a:cubicBezTo>
                  <a:pt x="94974" y="512533"/>
                  <a:pt x="160382" y="523566"/>
                  <a:pt x="161925" y="523875"/>
                </a:cubicBezTo>
                <a:cubicBezTo>
                  <a:pt x="209550" y="520700"/>
                  <a:pt x="257507" y="520799"/>
                  <a:pt x="304800" y="514350"/>
                </a:cubicBezTo>
                <a:cubicBezTo>
                  <a:pt x="327702" y="511227"/>
                  <a:pt x="349051" y="500906"/>
                  <a:pt x="371475" y="495300"/>
                </a:cubicBezTo>
                <a:cubicBezTo>
                  <a:pt x="387181" y="491373"/>
                  <a:pt x="403225" y="488950"/>
                  <a:pt x="419100" y="485775"/>
                </a:cubicBezTo>
                <a:cubicBezTo>
                  <a:pt x="431800" y="479425"/>
                  <a:pt x="444017" y="471998"/>
                  <a:pt x="457200" y="466725"/>
                </a:cubicBezTo>
                <a:cubicBezTo>
                  <a:pt x="475844" y="459267"/>
                  <a:pt x="497642" y="458814"/>
                  <a:pt x="514350" y="447675"/>
                </a:cubicBezTo>
                <a:cubicBezTo>
                  <a:pt x="596242" y="393080"/>
                  <a:pt x="492630" y="458535"/>
                  <a:pt x="571500" y="419100"/>
                </a:cubicBezTo>
                <a:cubicBezTo>
                  <a:pt x="645358" y="382171"/>
                  <a:pt x="556826" y="414466"/>
                  <a:pt x="628650" y="390525"/>
                </a:cubicBezTo>
                <a:cubicBezTo>
                  <a:pt x="690944" y="328231"/>
                  <a:pt x="617249" y="391359"/>
                  <a:pt x="704850" y="352425"/>
                </a:cubicBezTo>
                <a:cubicBezTo>
                  <a:pt x="719357" y="345978"/>
                  <a:pt x="729945" y="332954"/>
                  <a:pt x="742950" y="323850"/>
                </a:cubicBezTo>
                <a:cubicBezTo>
                  <a:pt x="802499" y="282166"/>
                  <a:pt x="780991" y="292120"/>
                  <a:pt x="828675" y="276225"/>
                </a:cubicBezTo>
                <a:cubicBezTo>
                  <a:pt x="882960" y="221940"/>
                  <a:pt x="828192" y="266907"/>
                  <a:pt x="895350" y="238125"/>
                </a:cubicBezTo>
                <a:cubicBezTo>
                  <a:pt x="905872" y="233616"/>
                  <a:pt x="913464" y="223724"/>
                  <a:pt x="923925" y="219075"/>
                </a:cubicBezTo>
                <a:cubicBezTo>
                  <a:pt x="942275" y="210920"/>
                  <a:pt x="962025" y="206375"/>
                  <a:pt x="981075" y="200025"/>
                </a:cubicBezTo>
                <a:cubicBezTo>
                  <a:pt x="1032137" y="183004"/>
                  <a:pt x="988311" y="196300"/>
                  <a:pt x="1057275" y="180975"/>
                </a:cubicBezTo>
                <a:cubicBezTo>
                  <a:pt x="1070054" y="178135"/>
                  <a:pt x="1082596" y="174290"/>
                  <a:pt x="1095375" y="171450"/>
                </a:cubicBezTo>
                <a:cubicBezTo>
                  <a:pt x="1111179" y="167938"/>
                  <a:pt x="1127294" y="165852"/>
                  <a:pt x="1143000" y="161925"/>
                </a:cubicBezTo>
                <a:cubicBezTo>
                  <a:pt x="1187552" y="150787"/>
                  <a:pt x="1159050" y="152821"/>
                  <a:pt x="1209675" y="133350"/>
                </a:cubicBezTo>
                <a:cubicBezTo>
                  <a:pt x="1237788" y="122537"/>
                  <a:pt x="1267434" y="115962"/>
                  <a:pt x="1295400" y="104775"/>
                </a:cubicBezTo>
                <a:cubicBezTo>
                  <a:pt x="1311275" y="98425"/>
                  <a:pt x="1326530" y="90224"/>
                  <a:pt x="1343025" y="85725"/>
                </a:cubicBezTo>
                <a:cubicBezTo>
                  <a:pt x="1361657" y="80643"/>
                  <a:pt x="1381125" y="79375"/>
                  <a:pt x="1400175" y="76200"/>
                </a:cubicBezTo>
                <a:cubicBezTo>
                  <a:pt x="1412875" y="69850"/>
                  <a:pt x="1424500" y="60594"/>
                  <a:pt x="1438275" y="57150"/>
                </a:cubicBezTo>
                <a:cubicBezTo>
                  <a:pt x="1463108" y="50942"/>
                  <a:pt x="1489135" y="51245"/>
                  <a:pt x="1514475" y="47625"/>
                </a:cubicBezTo>
                <a:cubicBezTo>
                  <a:pt x="1533594" y="44894"/>
                  <a:pt x="1552741" y="42147"/>
                  <a:pt x="1571625" y="38100"/>
                </a:cubicBezTo>
                <a:cubicBezTo>
                  <a:pt x="1597226" y="32614"/>
                  <a:pt x="1622152" y="24185"/>
                  <a:pt x="1647825" y="19050"/>
                </a:cubicBezTo>
                <a:cubicBezTo>
                  <a:pt x="1689938" y="10627"/>
                  <a:pt x="1771965" y="3778"/>
                  <a:pt x="1809750" y="0"/>
                </a:cubicBezTo>
                <a:cubicBezTo>
                  <a:pt x="1987550" y="3175"/>
                  <a:pt x="2165529" y="930"/>
                  <a:pt x="2343150" y="9525"/>
                </a:cubicBezTo>
                <a:cubicBezTo>
                  <a:pt x="2363207" y="10495"/>
                  <a:pt x="2381066" y="22805"/>
                  <a:pt x="2400300" y="28575"/>
                </a:cubicBezTo>
                <a:cubicBezTo>
                  <a:pt x="2412839" y="32337"/>
                  <a:pt x="2425861" y="34338"/>
                  <a:pt x="2438400" y="38100"/>
                </a:cubicBezTo>
                <a:cubicBezTo>
                  <a:pt x="2554348" y="72885"/>
                  <a:pt x="2445833" y="44721"/>
                  <a:pt x="2533650" y="66675"/>
                </a:cubicBezTo>
                <a:cubicBezTo>
                  <a:pt x="2549525" y="76200"/>
                  <a:pt x="2564716" y="86971"/>
                  <a:pt x="2581275" y="95250"/>
                </a:cubicBezTo>
                <a:cubicBezTo>
                  <a:pt x="2590255" y="99740"/>
                  <a:pt x="2600622" y="100820"/>
                  <a:pt x="2609850" y="104775"/>
                </a:cubicBezTo>
                <a:cubicBezTo>
                  <a:pt x="2622901" y="110368"/>
                  <a:pt x="2635622" y="116780"/>
                  <a:pt x="2647950" y="123825"/>
                </a:cubicBezTo>
                <a:cubicBezTo>
                  <a:pt x="2657889" y="129505"/>
                  <a:pt x="2666064" y="138226"/>
                  <a:pt x="2676525" y="142875"/>
                </a:cubicBezTo>
                <a:cubicBezTo>
                  <a:pt x="2694875" y="151030"/>
                  <a:pt x="2716967" y="150786"/>
                  <a:pt x="2733675" y="161925"/>
                </a:cubicBezTo>
                <a:cubicBezTo>
                  <a:pt x="2752725" y="174625"/>
                  <a:pt x="2774636" y="183836"/>
                  <a:pt x="2790825" y="200025"/>
                </a:cubicBezTo>
                <a:lnTo>
                  <a:pt x="2838450" y="247650"/>
                </a:lnTo>
              </a:path>
            </a:pathLst>
          </a:cu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4211960" y="2204864"/>
            <a:ext cx="9669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s-ES" smtClean="0"/>
              <a:t>Cryostat</a:t>
            </a:r>
            <a:endParaRPr lang="en-US" altLang="es-ES" dirty="0"/>
          </a:p>
        </p:txBody>
      </p:sp>
      <p:sp>
        <p:nvSpPr>
          <p:cNvPr id="43" name="TextBox 42"/>
          <p:cNvSpPr txBox="1"/>
          <p:nvPr/>
        </p:nvSpPr>
        <p:spPr>
          <a:xfrm>
            <a:off x="5580112" y="2996952"/>
            <a:ext cx="33843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smtClean="0"/>
              <a:t> black box with light source outside of cryostat</a:t>
            </a:r>
          </a:p>
          <a:p>
            <a:pPr>
              <a:buFont typeface="Arial" pitchFamily="34" charset="0"/>
              <a:buChar char="•"/>
            </a:pPr>
            <a:r>
              <a:rPr lang="en-GB" sz="2000" smtClean="0"/>
              <a:t> 2 fibers going to cryostat</a:t>
            </a:r>
          </a:p>
          <a:p>
            <a:pPr>
              <a:buFont typeface="Arial" pitchFamily="34" charset="0"/>
              <a:buChar char="•"/>
            </a:pPr>
            <a:r>
              <a:rPr lang="en-GB" sz="2000" smtClean="0"/>
              <a:t> each splitting into 20 micro fibers (~200 </a:t>
            </a:r>
            <a:r>
              <a:rPr lang="en-GB" sz="2000" smtClean="0">
                <a:sym typeface="Symbol"/>
              </a:rPr>
              <a:t>m thick)</a:t>
            </a:r>
          </a:p>
          <a:p>
            <a:pPr>
              <a:buFont typeface="Arial" pitchFamily="34" charset="0"/>
              <a:buChar char="•"/>
            </a:pPr>
            <a:r>
              <a:rPr lang="en-GB" sz="2000" smtClean="0">
                <a:sym typeface="Symbol"/>
              </a:rPr>
              <a:t> either directly on top of cryostat or at bottom of cryostat</a:t>
            </a:r>
          </a:p>
          <a:p>
            <a:pPr>
              <a:buFont typeface="Arial" pitchFamily="34" charset="0"/>
              <a:buChar char="•"/>
            </a:pPr>
            <a:endParaRPr lang="en-GB" sz="2000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-1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  <a:cs typeface="+mj-cs"/>
              </a:rPr>
              <a:t>Light Monitor</a:t>
            </a:r>
            <a:r>
              <a:rPr kumimoji="0" lang="es-ES" sz="3600" b="1" i="0" u="none" strike="noStrike" kern="1200" cap="none" spc="-1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  <a:cs typeface="+mj-cs"/>
              </a:rPr>
              <a:t> System</a:t>
            </a: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5" name="Date Placeholder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22/03/2017</a:t>
            </a:r>
            <a:endParaRPr lang="en-US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7" name="Footer Placeholder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2764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Alternative Idea</a:t>
            </a:r>
            <a:endParaRPr lang="en-GB"/>
          </a:p>
        </p:txBody>
      </p:sp>
      <p:pic>
        <p:nvPicPr>
          <p:cNvPr id="5" name="Content Placeholder 4" descr="Alternative Ide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556792"/>
            <a:ext cx="6034617" cy="4525963"/>
          </a:xfrm>
        </p:spPr>
      </p:pic>
      <p:cxnSp>
        <p:nvCxnSpPr>
          <p:cNvPr id="7" name="Straight Arrow Connector 6"/>
          <p:cNvCxnSpPr/>
          <p:nvPr/>
        </p:nvCxnSpPr>
        <p:spPr>
          <a:xfrm>
            <a:off x="3131840" y="1628800"/>
            <a:ext cx="3744416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67944" y="119675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About 10 cm</a:t>
            </a:r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07504" y="1628800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Put LED with Kaputschinsky driver directly in front of SMA feedthrough to shine on fibers inside the cryostat</a:t>
            </a:r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GB" dirty="0" smtClean="0"/>
              <a:t>First Tests without </a:t>
            </a:r>
            <a:r>
              <a:rPr lang="en-GB" dirty="0" err="1" smtClean="0"/>
              <a:t>Fiber</a:t>
            </a:r>
            <a:endParaRPr lang="en-GB" dirty="0"/>
          </a:p>
        </p:txBody>
      </p:sp>
      <p:sp>
        <p:nvSpPr>
          <p:cNvPr id="4" name="Snip Same Side Corner Rectangle 3"/>
          <p:cNvSpPr/>
          <p:nvPr/>
        </p:nvSpPr>
        <p:spPr>
          <a:xfrm rot="10800000">
            <a:off x="1907704" y="1916832"/>
            <a:ext cx="360040" cy="57606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115616" y="1772816"/>
            <a:ext cx="2088232" cy="1440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547664" y="2636912"/>
            <a:ext cx="288032" cy="10081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339752" y="2636912"/>
            <a:ext cx="288032" cy="10081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>
            <a:endCxn id="6" idx="1"/>
          </p:cNvCxnSpPr>
          <p:nvPr/>
        </p:nvCxnSpPr>
        <p:spPr>
          <a:xfrm>
            <a:off x="0" y="3140968"/>
            <a:ext cx="154766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27784" y="3068960"/>
            <a:ext cx="144016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475656" y="5229200"/>
            <a:ext cx="1224136" cy="50405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699792" y="256490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SMA feedthrough</a:t>
            </a:r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0" y="2780928"/>
            <a:ext cx="133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Black coat</a:t>
            </a:r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1187624" y="112474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Kaputschinsky with blue LED</a:t>
            </a:r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1331640" y="580526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Powermeter</a:t>
            </a:r>
            <a:endParaRPr lang="en-GB"/>
          </a:p>
        </p:txBody>
      </p:sp>
      <p:cxnSp>
        <p:nvCxnSpPr>
          <p:cNvPr id="19" name="Straight Arrow Connector 18"/>
          <p:cNvCxnSpPr>
            <a:endCxn id="6" idx="0"/>
          </p:cNvCxnSpPr>
          <p:nvPr/>
        </p:nvCxnSpPr>
        <p:spPr>
          <a:xfrm>
            <a:off x="1691680" y="2420888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835696" y="3645024"/>
            <a:ext cx="0" cy="158417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71600" y="227687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2 mm</a:t>
            </a:r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971600" y="443711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45 mm</a:t>
            </a:r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499992" y="1124744"/>
            <a:ext cx="4392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mtClean="0"/>
              <a:t> Measured power released with Kaputschinsky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Result: 11.5 nW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Amazing result: E(465 nm)=430*10**-21 J =&gt; 11.5 nW correspond to 27 billion photons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1 kHz pulsing =&gt; each pulse 27 million photons which will directly go to fiber bundle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next step measure no of photons at end of 30 m fiber</a:t>
            </a:r>
          </a:p>
          <a:p>
            <a:pPr>
              <a:buFont typeface="Arial" pitchFamily="34" charset="0"/>
              <a:buChar char="•"/>
            </a:pPr>
            <a:endParaRPr lang="en-GB" smtClean="0"/>
          </a:p>
          <a:p>
            <a:r>
              <a:rPr lang="en-GB" smtClean="0"/>
              <a:t>Advantages of this approach: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much cheaper than laser approach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no safety issues at CERN</a:t>
            </a:r>
          </a:p>
          <a:p>
            <a:pPr>
              <a:buFont typeface="Arial" pitchFamily="34" charset="0"/>
              <a:buChar char="•"/>
            </a:pPr>
            <a:endParaRPr lang="en-GB" smtClean="0"/>
          </a:p>
          <a:p>
            <a:r>
              <a:rPr lang="en-GB" smtClean="0"/>
              <a:t>Question: Do we really need a reference sensor?</a:t>
            </a:r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70330_0931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836601" y="2068848"/>
            <a:ext cx="5632625" cy="3168352"/>
          </a:xfrm>
        </p:spPr>
      </p:pic>
      <p:pic>
        <p:nvPicPr>
          <p:cNvPr id="5" name="Picture 4" descr="20170330_0930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60648"/>
            <a:ext cx="5004048" cy="281477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475656" y="3861048"/>
            <a:ext cx="216024" cy="0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03648" y="3501008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rgbClr val="FF0000"/>
                </a:solidFill>
              </a:rPr>
              <a:t>1-2 mm</a:t>
            </a:r>
            <a:endParaRPr lang="es-ES" sz="12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572000" y="1844824"/>
            <a:ext cx="648072" cy="16561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148064" y="1700808"/>
            <a:ext cx="1152128" cy="0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64088" y="1844824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rgbClr val="FF0000"/>
                </a:solidFill>
              </a:rPr>
              <a:t>45 mm</a:t>
            </a:r>
            <a:endParaRPr lang="es-ES" sz="1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55976" y="357301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Photodiode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protection</a:t>
            </a:r>
            <a:endParaRPr lang="es-E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Tests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Fiber</a:t>
            </a:r>
            <a:r>
              <a:rPr lang="es-ES" dirty="0" smtClean="0"/>
              <a:t> and </a:t>
            </a:r>
            <a:r>
              <a:rPr lang="es-ES" dirty="0" err="1" smtClean="0"/>
              <a:t>Powermeter</a:t>
            </a:r>
            <a:endParaRPr lang="es-ES" dirty="0"/>
          </a:p>
        </p:txBody>
      </p:sp>
      <p:pic>
        <p:nvPicPr>
          <p:cNvPr id="4" name="Picture 3" descr="20170401_1333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8316416" cy="46779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3648" y="5085184"/>
            <a:ext cx="187220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19 </a:t>
            </a:r>
            <a:r>
              <a:rPr lang="es-ES" dirty="0" err="1" smtClean="0"/>
              <a:t>Fiber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used</a:t>
            </a:r>
            <a:endParaRPr lang="es-ES" dirty="0"/>
          </a:p>
        </p:txBody>
      </p:sp>
      <p:sp>
        <p:nvSpPr>
          <p:cNvPr id="6" name="TextBox 5"/>
          <p:cNvSpPr txBox="1"/>
          <p:nvPr/>
        </p:nvSpPr>
        <p:spPr>
          <a:xfrm>
            <a:off x="3923928" y="5085184"/>
            <a:ext cx="187220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err="1" smtClean="0"/>
              <a:t>Tested</a:t>
            </a:r>
            <a:r>
              <a:rPr lang="es-ES" dirty="0" smtClean="0"/>
              <a:t> </a:t>
            </a:r>
            <a:r>
              <a:rPr lang="es-ES" dirty="0" err="1" smtClean="0"/>
              <a:t>Fiber</a:t>
            </a:r>
            <a:r>
              <a:rPr lang="es-ES" dirty="0" smtClean="0"/>
              <a:t>      (30 m)</a:t>
            </a:r>
            <a:endParaRPr lang="es-ES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2492896"/>
            <a:ext cx="187220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SMA </a:t>
            </a:r>
            <a:r>
              <a:rPr lang="es-ES" dirty="0" err="1" smtClean="0"/>
              <a:t>connector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stray</a:t>
            </a:r>
            <a:r>
              <a:rPr lang="es-ES" dirty="0" smtClean="0"/>
              <a:t> light </a:t>
            </a:r>
            <a:r>
              <a:rPr lang="es-ES" dirty="0" err="1" smtClean="0"/>
              <a:t>shield</a:t>
            </a:r>
            <a:endParaRPr lang="es-ES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2924944"/>
            <a:ext cx="187220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2nd </a:t>
            </a:r>
            <a:r>
              <a:rPr lang="es-ES" dirty="0" err="1" smtClean="0"/>
              <a:t>stray</a:t>
            </a:r>
            <a:r>
              <a:rPr lang="es-ES" dirty="0" smtClean="0"/>
              <a:t> light </a:t>
            </a:r>
            <a:r>
              <a:rPr lang="es-ES" dirty="0" err="1" smtClean="0"/>
              <a:t>shield</a:t>
            </a:r>
            <a:endParaRPr lang="es-ES" dirty="0"/>
          </a:p>
        </p:txBody>
      </p:sp>
      <p:sp>
        <p:nvSpPr>
          <p:cNvPr id="9" name="TextBox 8"/>
          <p:cNvSpPr txBox="1"/>
          <p:nvPr/>
        </p:nvSpPr>
        <p:spPr>
          <a:xfrm>
            <a:off x="6588224" y="5157192"/>
            <a:ext cx="187220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err="1" smtClean="0"/>
              <a:t>End</a:t>
            </a:r>
            <a:r>
              <a:rPr lang="es-ES" dirty="0" smtClean="0"/>
              <a:t> of </a:t>
            </a:r>
            <a:r>
              <a:rPr lang="es-ES" dirty="0" err="1" smtClean="0"/>
              <a:t>fiber</a:t>
            </a:r>
            <a:r>
              <a:rPr lang="es-ES" dirty="0" smtClean="0"/>
              <a:t> + </a:t>
            </a:r>
            <a:r>
              <a:rPr lang="es-ES" dirty="0" err="1" smtClean="0"/>
              <a:t>powermeter</a:t>
            </a:r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70401_133402.jpg"/>
          <p:cNvPicPr>
            <a:picLocks noChangeAspect="1"/>
          </p:cNvPicPr>
          <p:nvPr/>
        </p:nvPicPr>
        <p:blipFill>
          <a:blip r:embed="rId2" cstate="print"/>
          <a:srcRect l="29553" r="15096"/>
          <a:stretch>
            <a:fillRect/>
          </a:stretch>
        </p:blipFill>
        <p:spPr>
          <a:xfrm>
            <a:off x="179512" y="2780928"/>
            <a:ext cx="3168352" cy="3219822"/>
          </a:xfrm>
          <a:prstGeom prst="rect">
            <a:avLst/>
          </a:prstGeom>
        </p:spPr>
      </p:pic>
      <p:pic>
        <p:nvPicPr>
          <p:cNvPr id="5" name="Picture 4" descr="20170401_1334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614496" cy="25956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260648"/>
            <a:ext cx="187220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err="1" smtClean="0"/>
              <a:t>Fixing</a:t>
            </a:r>
            <a:r>
              <a:rPr lang="es-ES" dirty="0" smtClean="0"/>
              <a:t> of </a:t>
            </a:r>
            <a:r>
              <a:rPr lang="es-ES" dirty="0" err="1" smtClean="0"/>
              <a:t>fiber</a:t>
            </a:r>
            <a:r>
              <a:rPr lang="es-ES" dirty="0" smtClean="0"/>
              <a:t> </a:t>
            </a:r>
            <a:r>
              <a:rPr lang="es-ES" dirty="0" err="1" smtClean="0"/>
              <a:t>end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very</a:t>
            </a:r>
            <a:r>
              <a:rPr lang="es-ES" dirty="0" smtClean="0"/>
              <a:t> </a:t>
            </a:r>
            <a:r>
              <a:rPr lang="es-ES" dirty="0" err="1" smtClean="0"/>
              <a:t>stable</a:t>
            </a:r>
            <a:r>
              <a:rPr lang="es-ES" dirty="0" smtClean="0"/>
              <a:t> and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optimal</a:t>
            </a:r>
            <a:endParaRPr lang="es-E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149080"/>
            <a:ext cx="129614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LED moved </a:t>
            </a:r>
            <a:r>
              <a:rPr lang="es-ES" dirty="0" err="1" smtClean="0"/>
              <a:t>into</a:t>
            </a:r>
            <a:r>
              <a:rPr lang="es-ES" dirty="0" smtClean="0"/>
              <a:t> SMA </a:t>
            </a:r>
            <a:r>
              <a:rPr lang="es-ES" dirty="0" err="1" smtClean="0"/>
              <a:t>helps</a:t>
            </a:r>
            <a:r>
              <a:rPr lang="es-ES" dirty="0" smtClean="0"/>
              <a:t> a bit</a:t>
            </a:r>
            <a:endParaRPr lang="es-ES" dirty="0"/>
          </a:p>
        </p:txBody>
      </p:sp>
      <p:pic>
        <p:nvPicPr>
          <p:cNvPr id="8" name="Picture 7" descr="20170401_1315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0"/>
            <a:ext cx="4499992" cy="2531246"/>
          </a:xfrm>
          <a:prstGeom prst="rect">
            <a:avLst/>
          </a:prstGeom>
        </p:spPr>
      </p:pic>
      <p:pic>
        <p:nvPicPr>
          <p:cNvPr id="9" name="Picture 8" descr="20170401_1318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4509120"/>
            <a:ext cx="4001920" cy="22510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60032" y="1628800"/>
            <a:ext cx="324036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LED off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fiber</a:t>
            </a:r>
            <a:r>
              <a:rPr lang="es-ES" dirty="0" smtClean="0"/>
              <a:t> removed as control</a:t>
            </a:r>
            <a:endParaRPr lang="es-ES" dirty="0"/>
          </a:p>
        </p:txBody>
      </p:sp>
      <p:sp>
        <p:nvSpPr>
          <p:cNvPr id="11" name="TextBox 10"/>
          <p:cNvSpPr txBox="1"/>
          <p:nvPr/>
        </p:nvSpPr>
        <p:spPr>
          <a:xfrm>
            <a:off x="4355976" y="6093296"/>
            <a:ext cx="324036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LED </a:t>
            </a:r>
            <a:r>
              <a:rPr lang="es-ES" dirty="0" err="1" smtClean="0"/>
              <a:t>pulsed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1 </a:t>
            </a:r>
            <a:r>
              <a:rPr lang="es-ES" dirty="0" err="1" smtClean="0"/>
              <a:t>kHz</a:t>
            </a:r>
            <a:endParaRPr lang="es-ES" dirty="0"/>
          </a:p>
        </p:txBody>
      </p:sp>
      <p:sp>
        <p:nvSpPr>
          <p:cNvPr id="13" name="TextBox 12"/>
          <p:cNvSpPr txBox="1"/>
          <p:nvPr/>
        </p:nvSpPr>
        <p:spPr>
          <a:xfrm>
            <a:off x="3491880" y="2636912"/>
            <a:ext cx="5544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 </a:t>
            </a:r>
            <a:r>
              <a:rPr lang="es-ES" dirty="0" err="1" smtClean="0"/>
              <a:t>Measured</a:t>
            </a:r>
            <a:r>
              <a:rPr lang="es-ES" dirty="0" smtClean="0"/>
              <a:t> </a:t>
            </a:r>
            <a:r>
              <a:rPr lang="es-ES" dirty="0" err="1" smtClean="0"/>
              <a:t>power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</a:t>
            </a:r>
            <a:r>
              <a:rPr lang="es-ES" dirty="0" err="1" smtClean="0"/>
              <a:t>correspond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30.000 </a:t>
            </a:r>
            <a:r>
              <a:rPr lang="es-ES" dirty="0" err="1" smtClean="0"/>
              <a:t>photons</a:t>
            </a:r>
            <a:r>
              <a:rPr lang="es-ES" dirty="0" smtClean="0"/>
              <a:t> per pulse (10 </a:t>
            </a:r>
            <a:r>
              <a:rPr lang="es-ES" dirty="0" err="1" smtClean="0"/>
              <a:t>ns</a:t>
            </a:r>
            <a:r>
              <a:rPr lang="es-ES" dirty="0" smtClean="0"/>
              <a:t>) </a:t>
            </a:r>
            <a:r>
              <a:rPr lang="es-ES" dirty="0" err="1" smtClean="0"/>
              <a:t>assuming</a:t>
            </a:r>
            <a:r>
              <a:rPr lang="es-ES" dirty="0" smtClean="0"/>
              <a:t> 0.01 </a:t>
            </a:r>
            <a:r>
              <a:rPr lang="es-ES" dirty="0" err="1" smtClean="0"/>
              <a:t>nW</a:t>
            </a:r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</a:t>
            </a:r>
            <a:r>
              <a:rPr lang="es-ES" dirty="0" err="1" smtClean="0"/>
              <a:t>reduction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factor 1000 </a:t>
            </a:r>
            <a:r>
              <a:rPr lang="es-ES" dirty="0" err="1" smtClean="0"/>
              <a:t>compared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direct</a:t>
            </a:r>
            <a:r>
              <a:rPr lang="es-ES" dirty="0" smtClean="0"/>
              <a:t> </a:t>
            </a:r>
            <a:r>
              <a:rPr lang="es-ES" dirty="0" err="1" smtClean="0"/>
              <a:t>pulsing</a:t>
            </a:r>
            <a:r>
              <a:rPr lang="es-ES" dirty="0" smtClean="0"/>
              <a:t> </a:t>
            </a:r>
            <a:r>
              <a:rPr lang="es-ES" dirty="0" err="1" smtClean="0"/>
              <a:t>without</a:t>
            </a:r>
            <a:r>
              <a:rPr lang="es-ES" dirty="0" smtClean="0"/>
              <a:t> </a:t>
            </a:r>
            <a:r>
              <a:rPr lang="es-ES" dirty="0" err="1" smtClean="0"/>
              <a:t>fiber</a:t>
            </a:r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</a:t>
            </a:r>
            <a:r>
              <a:rPr lang="es-ES" dirty="0" err="1" smtClean="0"/>
              <a:t>Seems</a:t>
            </a:r>
            <a:r>
              <a:rPr lang="es-ES" dirty="0" smtClean="0"/>
              <a:t> </a:t>
            </a:r>
            <a:r>
              <a:rPr lang="es-ES" dirty="0" err="1" smtClean="0"/>
              <a:t>Still</a:t>
            </a:r>
            <a:r>
              <a:rPr lang="es-ES" dirty="0" smtClean="0"/>
              <a:t> a factor 100 </a:t>
            </a:r>
            <a:r>
              <a:rPr lang="es-ES" dirty="0" err="1" smtClean="0"/>
              <a:t>reduction</a:t>
            </a:r>
            <a:r>
              <a:rPr lang="es-ES" dirty="0" smtClean="0"/>
              <a:t> </a:t>
            </a:r>
            <a:r>
              <a:rPr lang="es-ES" dirty="0" err="1" smtClean="0"/>
              <a:t>possible</a:t>
            </a:r>
            <a:r>
              <a:rPr lang="es-ES" dirty="0" smtClean="0"/>
              <a:t> and </a:t>
            </a:r>
            <a:r>
              <a:rPr lang="es-ES" dirty="0" err="1" smtClean="0"/>
              <a:t>needed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get</a:t>
            </a:r>
            <a:r>
              <a:rPr lang="es-ES" dirty="0" smtClean="0"/>
              <a:t> </a:t>
            </a:r>
            <a:r>
              <a:rPr lang="es-ES" dirty="0" err="1" smtClean="0"/>
              <a:t>photon</a:t>
            </a:r>
            <a:r>
              <a:rPr lang="es-ES" dirty="0" smtClean="0"/>
              <a:t> </a:t>
            </a:r>
            <a:r>
              <a:rPr lang="es-ES" dirty="0" err="1" smtClean="0"/>
              <a:t>range</a:t>
            </a:r>
            <a:r>
              <a:rPr lang="es-ES" dirty="0" smtClean="0"/>
              <a:t> of 0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250 </a:t>
            </a:r>
            <a:r>
              <a:rPr lang="es-ES" dirty="0" err="1" smtClean="0"/>
              <a:t>photons</a:t>
            </a:r>
            <a:r>
              <a:rPr lang="es-ES" dirty="0" smtClean="0"/>
              <a:t> per pulse</a:t>
            </a: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Tests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Fiber</a:t>
            </a:r>
            <a:r>
              <a:rPr lang="es-ES" dirty="0" smtClean="0"/>
              <a:t> and PMT</a:t>
            </a:r>
            <a:endParaRPr lang="es-ES" dirty="0"/>
          </a:p>
        </p:txBody>
      </p:sp>
      <p:pic>
        <p:nvPicPr>
          <p:cNvPr id="4" name="Picture 3" descr="20170401_1443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20272" y="3789040"/>
            <a:ext cx="187220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err="1" smtClean="0"/>
              <a:t>End</a:t>
            </a:r>
            <a:r>
              <a:rPr lang="es-ES" dirty="0" smtClean="0"/>
              <a:t> of </a:t>
            </a:r>
            <a:r>
              <a:rPr lang="es-ES" dirty="0" err="1" smtClean="0"/>
              <a:t>fiber</a:t>
            </a:r>
            <a:r>
              <a:rPr lang="es-ES" dirty="0" smtClean="0"/>
              <a:t> + MAGIC PMT (+ </a:t>
            </a:r>
            <a:r>
              <a:rPr lang="es-ES" dirty="0" err="1" smtClean="0"/>
              <a:t>preamp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6" name="TextBox 5"/>
          <p:cNvSpPr txBox="1"/>
          <p:nvPr/>
        </p:nvSpPr>
        <p:spPr>
          <a:xfrm>
            <a:off x="3707904" y="1268760"/>
            <a:ext cx="208823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err="1" smtClean="0"/>
              <a:t>Powermeter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check</a:t>
            </a:r>
            <a:r>
              <a:rPr lang="es-ES" dirty="0" smtClean="0"/>
              <a:t> </a:t>
            </a:r>
            <a:r>
              <a:rPr lang="es-ES" dirty="0" err="1" smtClean="0"/>
              <a:t>feasibility</a:t>
            </a:r>
            <a:r>
              <a:rPr lang="es-ES" dirty="0" smtClean="0"/>
              <a:t> of </a:t>
            </a:r>
            <a:r>
              <a:rPr lang="es-ES" dirty="0" err="1" smtClean="0"/>
              <a:t>reference</a:t>
            </a:r>
            <a:r>
              <a:rPr lang="es-ES" dirty="0" smtClean="0"/>
              <a:t> sensor</a:t>
            </a:r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70401_141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3502" y="3356992"/>
            <a:ext cx="4480498" cy="2520280"/>
          </a:xfrm>
          <a:prstGeom prst="rect">
            <a:avLst/>
          </a:prstGeom>
        </p:spPr>
      </p:pic>
      <p:pic>
        <p:nvPicPr>
          <p:cNvPr id="5" name="Picture 4" descr="20170401_1412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356992"/>
            <a:ext cx="4352484" cy="2448272"/>
          </a:xfrm>
          <a:prstGeom prst="rect">
            <a:avLst/>
          </a:prstGeom>
        </p:spPr>
      </p:pic>
      <p:pic>
        <p:nvPicPr>
          <p:cNvPr id="6" name="Picture 5" descr="20170401_1443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0"/>
            <a:ext cx="5160032" cy="29025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7824" y="4149080"/>
            <a:ext cx="93610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PMT</a:t>
            </a:r>
            <a:endParaRPr lang="es-ES" dirty="0"/>
          </a:p>
        </p:txBody>
      </p:sp>
      <p:sp>
        <p:nvSpPr>
          <p:cNvPr id="8" name="TextBox 7"/>
          <p:cNvSpPr txBox="1"/>
          <p:nvPr/>
        </p:nvSpPr>
        <p:spPr>
          <a:xfrm>
            <a:off x="7020272" y="1052736"/>
            <a:ext cx="144016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err="1" smtClean="0"/>
              <a:t>Powermeter</a:t>
            </a:r>
            <a:endParaRPr lang="es-ES" dirty="0"/>
          </a:p>
        </p:txBody>
      </p:sp>
      <p:sp>
        <p:nvSpPr>
          <p:cNvPr id="9" name="TextBox 8"/>
          <p:cNvSpPr txBox="1"/>
          <p:nvPr/>
        </p:nvSpPr>
        <p:spPr>
          <a:xfrm>
            <a:off x="4427984" y="1196752"/>
            <a:ext cx="16561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LED as </a:t>
            </a:r>
            <a:r>
              <a:rPr lang="es-ES" dirty="0" err="1" smtClean="0"/>
              <a:t>before</a:t>
            </a:r>
            <a:endParaRPr lang="es-ES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548680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 </a:t>
            </a:r>
            <a:r>
              <a:rPr lang="es-ES" dirty="0" err="1" smtClean="0"/>
              <a:t>powermeter</a:t>
            </a:r>
            <a:r>
              <a:rPr lang="es-ES" dirty="0" smtClean="0"/>
              <a:t> </a:t>
            </a:r>
            <a:r>
              <a:rPr lang="es-ES" dirty="0" err="1" smtClean="0"/>
              <a:t>detects</a:t>
            </a:r>
            <a:r>
              <a:rPr lang="es-ES" dirty="0" smtClean="0"/>
              <a:t> light, </a:t>
            </a:r>
            <a:r>
              <a:rPr lang="es-ES" dirty="0" err="1" smtClean="0"/>
              <a:t>about</a:t>
            </a:r>
            <a:r>
              <a:rPr lang="es-ES" dirty="0" smtClean="0"/>
              <a:t> 0.03 </a:t>
            </a:r>
            <a:r>
              <a:rPr lang="es-ES" dirty="0" err="1" smtClean="0"/>
              <a:t>pW</a:t>
            </a:r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</a:t>
            </a:r>
            <a:r>
              <a:rPr lang="es-ES" dirty="0" err="1" smtClean="0"/>
              <a:t>geometry</a:t>
            </a:r>
            <a:r>
              <a:rPr lang="es-ES" dirty="0" smtClean="0"/>
              <a:t> </a:t>
            </a:r>
            <a:r>
              <a:rPr lang="es-ES" dirty="0" err="1" smtClean="0"/>
              <a:t>obvious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optimal</a:t>
            </a:r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</a:t>
            </a:r>
            <a:r>
              <a:rPr lang="es-ES" dirty="0" err="1" smtClean="0"/>
              <a:t>reference</a:t>
            </a:r>
            <a:r>
              <a:rPr lang="es-ES" dirty="0" smtClean="0"/>
              <a:t> sensor in </a:t>
            </a:r>
            <a:r>
              <a:rPr lang="es-ES" dirty="0" err="1" smtClean="0"/>
              <a:t>alternative</a:t>
            </a:r>
            <a:r>
              <a:rPr lang="es-ES" dirty="0" smtClean="0"/>
              <a:t> </a:t>
            </a:r>
            <a:r>
              <a:rPr lang="es-ES" dirty="0" err="1" smtClean="0"/>
              <a:t>approach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feasible</a:t>
            </a:r>
            <a:r>
              <a:rPr lang="es-ES" dirty="0" smtClean="0"/>
              <a:t> </a:t>
            </a:r>
            <a:r>
              <a:rPr lang="es-ES" dirty="0" err="1" smtClean="0"/>
              <a:t>if</a:t>
            </a:r>
            <a:r>
              <a:rPr lang="es-ES" dirty="0" smtClean="0"/>
              <a:t> </a:t>
            </a:r>
            <a:r>
              <a:rPr lang="es-ES" dirty="0" err="1" smtClean="0"/>
              <a:t>desired</a:t>
            </a:r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70401_1425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866016" cy="2737134"/>
          </a:xfrm>
          <a:prstGeom prst="rect">
            <a:avLst/>
          </a:prstGeom>
        </p:spPr>
      </p:pic>
      <p:pic>
        <p:nvPicPr>
          <p:cNvPr id="5" name="Picture 4" descr="20170401_1428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212976"/>
            <a:ext cx="4866016" cy="27371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7744" y="476672"/>
            <a:ext cx="259228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err="1" smtClean="0"/>
              <a:t>Average</a:t>
            </a:r>
            <a:r>
              <a:rPr lang="es-ES" dirty="0" smtClean="0"/>
              <a:t> </a:t>
            </a:r>
            <a:r>
              <a:rPr lang="es-ES" dirty="0" err="1" smtClean="0"/>
              <a:t>over</a:t>
            </a:r>
            <a:r>
              <a:rPr lang="es-ES" dirty="0" smtClean="0"/>
              <a:t> 256 pulses:</a:t>
            </a:r>
          </a:p>
          <a:p>
            <a:r>
              <a:rPr lang="es-ES" dirty="0" err="1" smtClean="0"/>
              <a:t>Yellow</a:t>
            </a:r>
            <a:r>
              <a:rPr lang="es-ES" dirty="0" smtClean="0"/>
              <a:t>: “TTL” </a:t>
            </a:r>
            <a:r>
              <a:rPr lang="es-ES" dirty="0" err="1" smtClean="0"/>
              <a:t>trigger</a:t>
            </a:r>
            <a:endParaRPr lang="es-ES" dirty="0" smtClean="0"/>
          </a:p>
          <a:p>
            <a:r>
              <a:rPr lang="es-ES" dirty="0" smtClean="0"/>
              <a:t>Blue: PMT </a:t>
            </a:r>
            <a:r>
              <a:rPr lang="es-ES" dirty="0" err="1" smtClean="0"/>
              <a:t>signal</a:t>
            </a:r>
            <a:endParaRPr lang="es-ES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332656"/>
            <a:ext cx="406794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 PMT </a:t>
            </a:r>
            <a:r>
              <a:rPr lang="es-ES" dirty="0" err="1" smtClean="0"/>
              <a:t>sees</a:t>
            </a:r>
            <a:r>
              <a:rPr lang="es-ES" dirty="0" smtClean="0"/>
              <a:t> </a:t>
            </a:r>
            <a:r>
              <a:rPr lang="es-ES" dirty="0" err="1" smtClean="0"/>
              <a:t>clearly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light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end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fiber</a:t>
            </a:r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Single </a:t>
            </a:r>
            <a:r>
              <a:rPr lang="es-ES" dirty="0" err="1" smtClean="0"/>
              <a:t>photons</a:t>
            </a:r>
            <a:r>
              <a:rPr lang="es-ES" dirty="0" smtClean="0"/>
              <a:t> at </a:t>
            </a:r>
            <a:r>
              <a:rPr lang="es-ES" dirty="0" err="1" smtClean="0"/>
              <a:t>around</a:t>
            </a:r>
            <a:r>
              <a:rPr lang="es-ES" dirty="0" smtClean="0"/>
              <a:t> 6.9 V </a:t>
            </a:r>
            <a:r>
              <a:rPr lang="es-ES" dirty="0" err="1" smtClean="0"/>
              <a:t>bias</a:t>
            </a:r>
            <a:r>
              <a:rPr lang="es-ES" dirty="0" smtClean="0"/>
              <a:t> </a:t>
            </a:r>
            <a:r>
              <a:rPr lang="es-ES" dirty="0" err="1" smtClean="0"/>
              <a:t>voltage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LED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powermeter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necessary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go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18 V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get</a:t>
            </a:r>
            <a:r>
              <a:rPr lang="es-ES" dirty="0" smtClean="0"/>
              <a:t> a </a:t>
            </a:r>
            <a:r>
              <a:rPr lang="es-ES" dirty="0" err="1" smtClean="0"/>
              <a:t>signal</a:t>
            </a:r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</a:t>
            </a:r>
            <a:r>
              <a:rPr lang="es-ES" dirty="0" err="1" smtClean="0"/>
              <a:t>Signal</a:t>
            </a:r>
            <a:r>
              <a:rPr lang="es-ES" dirty="0" smtClean="0"/>
              <a:t> at 18 V </a:t>
            </a:r>
            <a:r>
              <a:rPr lang="es-ES" dirty="0" err="1" smtClean="0"/>
              <a:t>smaller</a:t>
            </a:r>
            <a:r>
              <a:rPr lang="es-ES" dirty="0" smtClean="0"/>
              <a:t> </a:t>
            </a:r>
            <a:r>
              <a:rPr lang="es-ES" dirty="0" err="1" smtClean="0"/>
              <a:t>than</a:t>
            </a:r>
            <a:r>
              <a:rPr lang="es-ES" dirty="0" smtClean="0"/>
              <a:t> </a:t>
            </a:r>
            <a:r>
              <a:rPr lang="es-ES" dirty="0" err="1" smtClean="0"/>
              <a:t>expected</a:t>
            </a:r>
            <a:r>
              <a:rPr lang="es-ES" dirty="0" smtClean="0"/>
              <a:t>, </a:t>
            </a:r>
            <a:r>
              <a:rPr lang="es-ES" dirty="0" err="1" smtClean="0"/>
              <a:t>probably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order</a:t>
            </a:r>
            <a:r>
              <a:rPr lang="es-ES" dirty="0" smtClean="0"/>
              <a:t> of 1000 pe</a:t>
            </a:r>
          </a:p>
          <a:p>
            <a:pPr lvl="1">
              <a:buFont typeface="Arial" pitchFamily="34" charset="0"/>
              <a:buChar char="•"/>
            </a:pPr>
            <a:r>
              <a:rPr lang="es-ES" dirty="0" smtClean="0"/>
              <a:t> </a:t>
            </a:r>
            <a:r>
              <a:rPr lang="es-ES" dirty="0" err="1" smtClean="0"/>
              <a:t>electronic</a:t>
            </a:r>
            <a:r>
              <a:rPr lang="es-ES" dirty="0" smtClean="0"/>
              <a:t> </a:t>
            </a:r>
            <a:r>
              <a:rPr lang="es-ES" dirty="0" err="1" smtClean="0"/>
              <a:t>effect</a:t>
            </a:r>
            <a:r>
              <a:rPr lang="es-ES" dirty="0" smtClean="0"/>
              <a:t>?</a:t>
            </a:r>
          </a:p>
          <a:p>
            <a:pPr lvl="1">
              <a:buFont typeface="Arial" pitchFamily="34" charset="0"/>
              <a:buChar char="•"/>
            </a:pPr>
            <a:r>
              <a:rPr lang="es-ES" dirty="0" smtClean="0"/>
              <a:t> </a:t>
            </a:r>
            <a:r>
              <a:rPr lang="es-ES" dirty="0" err="1" smtClean="0"/>
              <a:t>difference</a:t>
            </a:r>
            <a:r>
              <a:rPr lang="es-ES" dirty="0" smtClean="0"/>
              <a:t> in </a:t>
            </a:r>
            <a:r>
              <a:rPr lang="es-ES" dirty="0" err="1" smtClean="0"/>
              <a:t>Qeff</a:t>
            </a:r>
            <a:r>
              <a:rPr lang="es-ES" dirty="0" smtClean="0"/>
              <a:t> </a:t>
            </a:r>
            <a:r>
              <a:rPr lang="es-ES" dirty="0" err="1" smtClean="0"/>
              <a:t>powermeter</a:t>
            </a:r>
            <a:r>
              <a:rPr lang="es-ES" dirty="0" smtClean="0"/>
              <a:t> and PMT?</a:t>
            </a:r>
          </a:p>
          <a:p>
            <a:pPr lvl="1">
              <a:buFont typeface="Arial" pitchFamily="34" charset="0"/>
              <a:buChar char="•"/>
            </a:pPr>
            <a:r>
              <a:rPr lang="es-ES" dirty="0" smtClean="0"/>
              <a:t> </a:t>
            </a:r>
            <a:r>
              <a:rPr lang="es-ES" dirty="0" err="1" smtClean="0"/>
              <a:t>mistake</a:t>
            </a:r>
            <a:r>
              <a:rPr lang="es-ES" dirty="0" smtClean="0"/>
              <a:t> and </a:t>
            </a:r>
            <a:r>
              <a:rPr lang="es-ES" dirty="0" err="1" smtClean="0"/>
              <a:t>photon</a:t>
            </a:r>
            <a:r>
              <a:rPr lang="es-ES" dirty="0" smtClean="0"/>
              <a:t> </a:t>
            </a:r>
            <a:r>
              <a:rPr lang="es-ES" dirty="0" err="1" smtClean="0"/>
              <a:t>estimation</a:t>
            </a:r>
            <a:r>
              <a:rPr lang="es-ES" dirty="0" smtClean="0"/>
              <a:t>?</a:t>
            </a:r>
          </a:p>
          <a:p>
            <a:pPr lvl="1">
              <a:buFont typeface="Arial" pitchFamily="34" charset="0"/>
              <a:buChar char="•"/>
            </a:pPr>
            <a:r>
              <a:rPr lang="es-ES" dirty="0" smtClean="0"/>
              <a:t> mis-</a:t>
            </a:r>
            <a:r>
              <a:rPr lang="es-ES" dirty="0" err="1" smtClean="0"/>
              <a:t>calibration</a:t>
            </a:r>
            <a:r>
              <a:rPr lang="es-ES" dirty="0" smtClean="0"/>
              <a:t> of </a:t>
            </a:r>
            <a:r>
              <a:rPr lang="es-ES" dirty="0" err="1" smtClean="0"/>
              <a:t>powermeter</a:t>
            </a:r>
            <a:r>
              <a:rPr lang="es-ES" dirty="0" smtClean="0"/>
              <a:t>?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</a:t>
            </a:r>
            <a:r>
              <a:rPr lang="es-ES" dirty="0" err="1" smtClean="0"/>
              <a:t>delay</a:t>
            </a:r>
            <a:r>
              <a:rPr lang="es-ES" dirty="0" smtClean="0"/>
              <a:t> of 220 </a:t>
            </a:r>
            <a:r>
              <a:rPr lang="es-ES" dirty="0" err="1" smtClean="0"/>
              <a:t>ns</a:t>
            </a:r>
            <a:r>
              <a:rPr lang="es-ES" dirty="0" smtClean="0"/>
              <a:t> </a:t>
            </a:r>
            <a:r>
              <a:rPr lang="es-ES" dirty="0" err="1" smtClean="0"/>
              <a:t>between</a:t>
            </a:r>
            <a:r>
              <a:rPr lang="es-ES" dirty="0" smtClean="0"/>
              <a:t> </a:t>
            </a:r>
            <a:r>
              <a:rPr lang="es-ES" dirty="0" err="1" smtClean="0"/>
              <a:t>trigger</a:t>
            </a:r>
            <a:r>
              <a:rPr lang="es-ES" dirty="0" smtClean="0"/>
              <a:t> and PMT pulse </a:t>
            </a:r>
            <a:r>
              <a:rPr lang="es-ES" dirty="0" err="1" smtClean="0"/>
              <a:t>expected</a:t>
            </a:r>
            <a:r>
              <a:rPr lang="es-ES" dirty="0" smtClean="0"/>
              <a:t> (60-80 </a:t>
            </a:r>
            <a:r>
              <a:rPr lang="es-ES" dirty="0" err="1" smtClean="0"/>
              <a:t>ns</a:t>
            </a:r>
            <a:r>
              <a:rPr lang="es-ES" dirty="0" smtClean="0"/>
              <a:t> </a:t>
            </a:r>
            <a:r>
              <a:rPr lang="es-ES" dirty="0" err="1" smtClean="0"/>
              <a:t>delay</a:t>
            </a:r>
            <a:r>
              <a:rPr lang="es-ES" dirty="0" smtClean="0"/>
              <a:t> </a:t>
            </a:r>
            <a:r>
              <a:rPr lang="es-ES" dirty="0" err="1" smtClean="0"/>
              <a:t>without</a:t>
            </a:r>
            <a:r>
              <a:rPr lang="es-ES" dirty="0" smtClean="0"/>
              <a:t> 30 m </a:t>
            </a:r>
            <a:r>
              <a:rPr lang="es-ES" dirty="0" err="1" smtClean="0"/>
              <a:t>fiber</a:t>
            </a:r>
            <a:r>
              <a:rPr lang="es-ES" dirty="0" smtClean="0"/>
              <a:t> and </a:t>
            </a:r>
            <a:r>
              <a:rPr lang="es-ES" dirty="0" err="1" smtClean="0"/>
              <a:t>fiber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</a:t>
            </a:r>
            <a:r>
              <a:rPr lang="es-ES" dirty="0" err="1" smtClean="0"/>
              <a:t>add</a:t>
            </a:r>
            <a:r>
              <a:rPr lang="es-ES" dirty="0" smtClean="0"/>
              <a:t> </a:t>
            </a:r>
            <a:r>
              <a:rPr lang="es-ES" dirty="0" err="1" smtClean="0"/>
              <a:t>roughly</a:t>
            </a:r>
            <a:r>
              <a:rPr lang="es-ES" dirty="0" smtClean="0"/>
              <a:t> “100 </a:t>
            </a:r>
            <a:r>
              <a:rPr lang="es-ES" dirty="0" err="1" smtClean="0"/>
              <a:t>ns</a:t>
            </a:r>
            <a:r>
              <a:rPr lang="es-ES" dirty="0" smtClean="0"/>
              <a:t> * n”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refractive</a:t>
            </a:r>
            <a:r>
              <a:rPr lang="es-ES" dirty="0" smtClean="0"/>
              <a:t> </a:t>
            </a:r>
            <a:r>
              <a:rPr lang="es-ES" dirty="0" err="1" smtClean="0"/>
              <a:t>index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fiber</a:t>
            </a:r>
            <a:r>
              <a:rPr lang="es-E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pulse </a:t>
            </a:r>
            <a:r>
              <a:rPr lang="es-ES" dirty="0" err="1" smtClean="0"/>
              <a:t>width</a:t>
            </a:r>
            <a:r>
              <a:rPr lang="es-ES" dirty="0" smtClean="0"/>
              <a:t> at </a:t>
            </a:r>
            <a:r>
              <a:rPr lang="es-ES" dirty="0" err="1" smtClean="0"/>
              <a:t>end</a:t>
            </a:r>
            <a:r>
              <a:rPr lang="es-ES" dirty="0" smtClean="0"/>
              <a:t> of </a:t>
            </a:r>
            <a:r>
              <a:rPr lang="es-ES" dirty="0" err="1" smtClean="0"/>
              <a:t>fiber</a:t>
            </a:r>
            <a:r>
              <a:rPr lang="es-ES" dirty="0" smtClean="0"/>
              <a:t> </a:t>
            </a:r>
            <a:r>
              <a:rPr lang="es-ES" dirty="0" err="1" smtClean="0"/>
              <a:t>around</a:t>
            </a:r>
            <a:r>
              <a:rPr lang="es-ES" dirty="0" smtClean="0"/>
              <a:t> 12 </a:t>
            </a:r>
            <a:r>
              <a:rPr lang="es-ES" dirty="0" err="1" smtClean="0"/>
              <a:t>ns</a:t>
            </a:r>
            <a:endParaRPr lang="es-ES" dirty="0" smtClean="0"/>
          </a:p>
          <a:p>
            <a:endParaRPr lang="es-ES" dirty="0" smtClean="0"/>
          </a:p>
          <a:p>
            <a:pPr lvl="1">
              <a:buFont typeface="Arial" pitchFamily="34" charset="0"/>
              <a:buChar char="•"/>
            </a:pPr>
            <a:endParaRPr 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899</Words>
  <Application>Microsoft Office PowerPoint</Application>
  <PresentationFormat>On-screen Show (4:3)</PresentationFormat>
  <Paragraphs>105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Plans for this week</vt:lpstr>
      <vt:lpstr>Alternative Idea</vt:lpstr>
      <vt:lpstr>First Tests without Fiber</vt:lpstr>
      <vt:lpstr>Slide 4</vt:lpstr>
      <vt:lpstr>Tests with Fiber and Powermeter</vt:lpstr>
      <vt:lpstr>Slide 6</vt:lpstr>
      <vt:lpstr>Tests with Fiber and PMT</vt:lpstr>
      <vt:lpstr>Slide 8</vt:lpstr>
      <vt:lpstr>Slide 9</vt:lpstr>
      <vt:lpstr>Slide 10</vt:lpstr>
      <vt:lpstr>Slide 11</vt:lpstr>
      <vt:lpstr>Other Stuff</vt:lpstr>
      <vt:lpstr>Plans for next weeks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Lab Status</dc:title>
  <dc:creator>tlux</dc:creator>
  <cp:lastModifiedBy>tlux</cp:lastModifiedBy>
  <cp:revision>79</cp:revision>
  <dcterms:created xsi:type="dcterms:W3CDTF">2017-02-01T15:25:01Z</dcterms:created>
  <dcterms:modified xsi:type="dcterms:W3CDTF">2017-04-06T08:05:51Z</dcterms:modified>
</cp:coreProperties>
</file>