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7" r:id="rId6"/>
    <p:sldId id="266" r:id="rId7"/>
    <p:sldId id="265" r:id="rId8"/>
    <p:sldId id="264" r:id="rId9"/>
    <p:sldId id="263" r:id="rId10"/>
    <p:sldId id="262" r:id="rId11"/>
    <p:sldId id="268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F224"/>
    <a:srgbClr val="0DB50D"/>
    <a:srgbClr val="4F81BD"/>
    <a:srgbClr val="F62616"/>
    <a:srgbClr val="E6B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8058-65D6-4E4A-B583-218C1A7FE8CA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Situation after last </a:t>
            </a:r>
            <a:r>
              <a:rPr lang="en-GB" smtClean="0"/>
              <a:t>DNA tests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39552" y="1412776"/>
            <a:ext cx="4464496" cy="4845968"/>
            <a:chOff x="683568" y="1124744"/>
            <a:chExt cx="4464496" cy="4845968"/>
          </a:xfrm>
        </p:grpSpPr>
        <p:sp>
          <p:nvSpPr>
            <p:cNvPr id="5" name="Snip Same Side Corner Rectangle 4"/>
            <p:cNvSpPr/>
            <p:nvPr/>
          </p:nvSpPr>
          <p:spPr>
            <a:xfrm rot="10800000">
              <a:off x="1907704" y="1916832"/>
              <a:ext cx="360040" cy="576064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1772816"/>
              <a:ext cx="2088232" cy="14401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7624" y="112474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Kaputschinsky with blue LED</a:t>
              </a: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259632" y="3068960"/>
              <a:ext cx="1728192" cy="9361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DNA+ Scintillator</a:t>
              </a:r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75656" y="2708920"/>
              <a:ext cx="1296144" cy="14401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Polarisor</a:t>
              </a:r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5856" y="2780928"/>
              <a:ext cx="144016" cy="122413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Polarisor</a:t>
              </a: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7904" y="3140968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SiPM</a:t>
              </a: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rot="19413617">
              <a:off x="2737405" y="4715393"/>
              <a:ext cx="1008112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nip Same Side Corner Rectangle 12"/>
            <p:cNvSpPr/>
            <p:nvPr/>
          </p:nvSpPr>
          <p:spPr>
            <a:xfrm rot="19291074">
              <a:off x="3607231" y="4936027"/>
              <a:ext cx="576064" cy="1034685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PMT</a:t>
              </a:r>
              <a:endParaRPr lang="en-GB"/>
            </a:p>
          </p:txBody>
        </p:sp>
        <p:cxnSp>
          <p:nvCxnSpPr>
            <p:cNvPr id="14" name="Straight Arrow Connector 13"/>
            <p:cNvCxnSpPr>
              <a:stCxn id="5" idx="3"/>
            </p:cNvCxnSpPr>
            <p:nvPr/>
          </p:nvCxnSpPr>
          <p:spPr>
            <a:xfrm flipH="1">
              <a:off x="2051720" y="2492896"/>
              <a:ext cx="36004" cy="936104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83568" y="3212976"/>
              <a:ext cx="828092" cy="72008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55576" y="3789040"/>
              <a:ext cx="1008112" cy="72008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83768" y="3789040"/>
              <a:ext cx="504056" cy="792088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99792" y="3356992"/>
              <a:ext cx="936104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35896" y="422108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500 nm filter</a:t>
              </a:r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60032" y="141277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mtClean="0"/>
              <a:t> </a:t>
            </a:r>
            <a:r>
              <a:rPr lang="en-GB" sz="2400" smtClean="0"/>
              <a:t>Saw direct light with PMT which should not be the case since we used blue (465 nm) LED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smtClean="0"/>
              <a:t>No clear signal neither with SiPM nor with PMT</a:t>
            </a:r>
            <a:endParaRPr lang="en-GB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Prelimary Analysis</a:t>
            </a:r>
            <a:endParaRPr lang="en-GB"/>
          </a:p>
        </p:txBody>
      </p:sp>
      <p:pic>
        <p:nvPicPr>
          <p:cNvPr id="5" name="Picture 4" descr="RawW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5472608" cy="528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26876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2000 events without light, with light but no scintillator and with scintillator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ripple from ground when Kaputschinsky is switched on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small signal without scintillator in the range of 45 to 65 ns and symmetric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large signal with scintillator, asymmetric between 55 and 80 ns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plots show overlay of the 2000 events 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Prelimary Analysis</a:t>
            </a:r>
            <a:endParaRPr lang="en-GB"/>
          </a:p>
        </p:txBody>
      </p:sp>
      <p:pic>
        <p:nvPicPr>
          <p:cNvPr id="4" name="Picture 3" descr="AvWF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633582" cy="544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1340768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tried to substract noise ripple from background and signal but time structure had changed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plots show mean values of each X bin for background and signal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Ratio of integrals calculated for each region: </a:t>
            </a:r>
          </a:p>
          <a:p>
            <a:pPr lvl="1"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no difference in 1</a:t>
            </a:r>
            <a:r>
              <a:rPr lang="en-GB" baseline="30000" smtClean="0"/>
              <a:t>st</a:t>
            </a:r>
            <a:r>
              <a:rPr lang="en-GB" smtClean="0"/>
              <a:t> region</a:t>
            </a:r>
          </a:p>
          <a:p>
            <a:pPr lvl="1"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factor 3 in 2</a:t>
            </a:r>
            <a:r>
              <a:rPr lang="en-GB" baseline="30000" smtClean="0"/>
              <a:t>nd</a:t>
            </a:r>
            <a:endParaRPr lang="en-GB" smtClean="0"/>
          </a:p>
          <a:p>
            <a:pPr lvl="1"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factor 43 in 3</a:t>
            </a:r>
            <a:r>
              <a:rPr lang="en-GB" baseline="30000" smtClean="0"/>
              <a:t>rd</a:t>
            </a:r>
            <a:r>
              <a:rPr lang="en-GB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high concentration of scintillator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What is the minimum concentration?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mtClean="0"/>
              <a:t>Improved analysis to calculate probability that distributions are identical? 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5576" y="1484784"/>
            <a:ext cx="1584176" cy="2088232"/>
          </a:xfrm>
          <a:prstGeom prst="rect">
            <a:avLst/>
          </a:prstGeom>
          <a:solidFill>
            <a:srgbClr val="4F81BD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339752" y="1484784"/>
            <a:ext cx="1008112" cy="2088232"/>
          </a:xfrm>
          <a:prstGeom prst="rect">
            <a:avLst/>
          </a:prstGeom>
          <a:solidFill>
            <a:srgbClr val="F6261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47864" y="1484784"/>
            <a:ext cx="1800200" cy="2088232"/>
          </a:xfrm>
          <a:prstGeom prst="rect">
            <a:avLst/>
          </a:prstGeom>
          <a:solidFill>
            <a:srgbClr val="1AF224">
              <a:alpha val="3058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Current samples does not work anymore (perhaps freezing same is not the right thing)</a:t>
            </a:r>
          </a:p>
          <a:p>
            <a:r>
              <a:rPr lang="en-GB" sz="2400" smtClean="0"/>
              <a:t>Will have to ask for new samples but first:</a:t>
            </a:r>
          </a:p>
          <a:p>
            <a:pPr lvl="1"/>
            <a:r>
              <a:rPr lang="en-GB" sz="2000" smtClean="0"/>
              <a:t>Improve noise ripple to be able to detect single photons</a:t>
            </a:r>
          </a:p>
          <a:p>
            <a:pPr lvl="1"/>
            <a:r>
              <a:rPr lang="en-GB" sz="2000" smtClean="0"/>
              <a:t>Work on improved analysis </a:t>
            </a:r>
          </a:p>
          <a:p>
            <a:r>
              <a:rPr lang="en-GB" sz="2400" smtClean="0"/>
              <a:t>Will now first give feedback to other people involved</a:t>
            </a:r>
            <a:endParaRPr lang="en-GB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WA105 Task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smtClean="0"/>
              <a:t>More tests about light calibration system necessary</a:t>
            </a:r>
          </a:p>
          <a:p>
            <a:r>
              <a:rPr lang="en-GB" sz="2000" smtClean="0"/>
              <a:t>Testing of additional LEDs ( preferred wavelength 430 nm)</a:t>
            </a:r>
          </a:p>
          <a:p>
            <a:r>
              <a:rPr lang="en-GB" sz="2000" smtClean="0"/>
              <a:t>Also test of reference sensor necessary</a:t>
            </a:r>
          </a:p>
          <a:p>
            <a:r>
              <a:rPr lang="en-GB" sz="2000" smtClean="0"/>
              <a:t>Talk to be given on Monday</a:t>
            </a:r>
            <a:endParaRPr lang="en-GB" sz="2000"/>
          </a:p>
        </p:txBody>
      </p:sp>
      <p:pic>
        <p:nvPicPr>
          <p:cNvPr id="4" name="Picture 3" descr="20170607_174212.jpg"/>
          <p:cNvPicPr>
            <a:picLocks noChangeAspect="1"/>
          </p:cNvPicPr>
          <p:nvPr/>
        </p:nvPicPr>
        <p:blipFill>
          <a:blip r:embed="rId2" cstate="print"/>
          <a:srcRect l="20075" r="19288" b="7601"/>
          <a:stretch>
            <a:fillRect/>
          </a:stretch>
        </p:blipFill>
        <p:spPr>
          <a:xfrm>
            <a:off x="1691681" y="2832363"/>
            <a:ext cx="4560506" cy="3909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Plans for next week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400" smtClean="0"/>
              <a:t>Priority tests for light calibration system </a:t>
            </a:r>
          </a:p>
          <a:p>
            <a:r>
              <a:rPr lang="en-GB" sz="2400" smtClean="0"/>
              <a:t>Work on PMT noise (for light calibration and DNA tests)</a:t>
            </a:r>
          </a:p>
          <a:p>
            <a:r>
              <a:rPr lang="en-GB" sz="2400" smtClean="0"/>
              <a:t>Clarify a few things:</a:t>
            </a:r>
          </a:p>
          <a:p>
            <a:pPr lvl="1"/>
            <a:r>
              <a:rPr lang="en-GB" sz="2000" smtClean="0"/>
              <a:t>Stay at CIEMAT? When? How long?</a:t>
            </a:r>
          </a:p>
          <a:p>
            <a:pPr lvl="2"/>
            <a:r>
              <a:rPr lang="en-GB" sz="1600" smtClean="0"/>
              <a:t>Contribution to PMT characterization</a:t>
            </a:r>
          </a:p>
          <a:p>
            <a:pPr lvl="2"/>
            <a:r>
              <a:rPr lang="en-GB" sz="1600" smtClean="0"/>
              <a:t>Learning assmbling and disassembling of PMT support (Silvestro)</a:t>
            </a:r>
          </a:p>
          <a:p>
            <a:pPr lvl="2"/>
            <a:r>
              <a:rPr lang="en-GB" sz="1600" smtClean="0"/>
              <a:t>Ion Transmission measurement</a:t>
            </a:r>
          </a:p>
          <a:p>
            <a:pPr lvl="1"/>
            <a:r>
              <a:rPr lang="en-GB" sz="2000" smtClean="0"/>
              <a:t>Status IFAE contribution to T2K ND upgrade?</a:t>
            </a:r>
          </a:p>
          <a:p>
            <a:pPr lvl="2"/>
            <a:r>
              <a:rPr lang="en-GB" sz="1600" smtClean="0"/>
              <a:t>Electronics</a:t>
            </a:r>
          </a:p>
          <a:p>
            <a:pPr lvl="2"/>
            <a:r>
              <a:rPr lang="en-GB" sz="1600" smtClean="0"/>
              <a:t>Mechanics</a:t>
            </a:r>
          </a:p>
          <a:p>
            <a:pPr lvl="1"/>
            <a:r>
              <a:rPr lang="en-GB" sz="2000" smtClean="0"/>
              <a:t>What is needed for Ignite project from Joan?</a:t>
            </a:r>
            <a:endParaRPr lang="en-GB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Possible Problems Identified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400" smtClean="0"/>
              <a:t>LED peaks at 465 nm but has long tails to shorter and longer wavelength</a:t>
            </a:r>
          </a:p>
          <a:p>
            <a:r>
              <a:rPr lang="en-GB" sz="2400" smtClean="0"/>
              <a:t>Small fraction even above 500 nm =&gt; not filtered by longpass filter</a:t>
            </a:r>
          </a:p>
          <a:p>
            <a:r>
              <a:rPr lang="en-GB" sz="2400" smtClean="0"/>
              <a:t>Solution: acquired short pass filters which let pass light below 475 and 500 nm pass</a:t>
            </a:r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33771" r="27654" b="12201"/>
          <a:stretch>
            <a:fillRect/>
          </a:stretch>
        </p:blipFill>
        <p:spPr bwMode="auto">
          <a:xfrm>
            <a:off x="1403648" y="3789040"/>
            <a:ext cx="59046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4788024" y="3861048"/>
            <a:ext cx="2376264" cy="2376264"/>
          </a:xfrm>
          <a:prstGeom prst="rect">
            <a:avLst/>
          </a:prstGeom>
          <a:solidFill>
            <a:srgbClr val="FF000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Possible Problems Identified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GB" sz="2800" smtClean="0"/>
              <a:t>Light sensors, especially SiPM, only covers tiny solid angle =&gt; very few photons might only reach SiPM</a:t>
            </a:r>
          </a:p>
          <a:p>
            <a:r>
              <a:rPr lang="en-GB" sz="2800" smtClean="0"/>
              <a:t>Decay time of scintillator might be long (micro- to miliseconds) compared to chosen time window on oscilloscope (about 80 ns) =&gt; very few photons from scintillator might be within time window</a:t>
            </a:r>
            <a:endParaRPr lang="en-GB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458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0820" cy="62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659"/>
            <a:ext cx="8654927" cy="64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63715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3319"/>
            <a:ext cx="8525069" cy="64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33" y="188640"/>
            <a:ext cx="837147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445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Situation after last DNA tests</vt:lpstr>
      <vt:lpstr>Some Possible Problems Identified</vt:lpstr>
      <vt:lpstr>Some Possible Problems Identified</vt:lpstr>
      <vt:lpstr>Slide 4</vt:lpstr>
      <vt:lpstr>Slide 5</vt:lpstr>
      <vt:lpstr>Slide 6</vt:lpstr>
      <vt:lpstr>Slide 7</vt:lpstr>
      <vt:lpstr>Slide 8</vt:lpstr>
      <vt:lpstr>Slide 9</vt:lpstr>
      <vt:lpstr>Slide 10</vt:lpstr>
      <vt:lpstr>Prelimary Analysis</vt:lpstr>
      <vt:lpstr>Prelimary Analysis</vt:lpstr>
      <vt:lpstr>Next Steps</vt:lpstr>
      <vt:lpstr>WA105 Task</vt:lpstr>
      <vt:lpstr>Plans for 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thorsten</dc:creator>
  <cp:lastModifiedBy>thorsten</cp:lastModifiedBy>
  <cp:revision>5</cp:revision>
  <dcterms:created xsi:type="dcterms:W3CDTF">2017-05-17T19:19:21Z</dcterms:created>
  <dcterms:modified xsi:type="dcterms:W3CDTF">2017-06-07T22:00:32Z</dcterms:modified>
</cp:coreProperties>
</file>