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94" r:id="rId4"/>
    <p:sldId id="295" r:id="rId5"/>
    <p:sldId id="296" r:id="rId6"/>
    <p:sldId id="297" r:id="rId7"/>
    <p:sldId id="263" r:id="rId8"/>
    <p:sldId id="290" r:id="rId9"/>
    <p:sldId id="292" r:id="rId10"/>
    <p:sldId id="29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3D123"/>
    <a:srgbClr val="68B2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2977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528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E20B0-3453-2844-833F-2B25CCD40DE6}" type="datetimeFigureOut">
              <a:rPr lang="en-US" smtClean="0"/>
              <a:pPr/>
              <a:t>6/14/17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7BD2F-1140-BF4F-A90F-48DDF1ED5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DB2B4-47A1-1E4F-9B92-B44044CBDACF}" type="datetimeFigureOut">
              <a:rPr lang="en-US" smtClean="0"/>
              <a:pPr/>
              <a:t>6/14/17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EA6A1-6383-2348-9361-3FD48B19D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Neutrino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DBD03-D515-CA40-BBCB-4A76597FF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110" y="370417"/>
            <a:ext cx="8193690" cy="110884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HOW TO TELL DIFFERENCE</a:t>
            </a:r>
            <a:br>
              <a:rPr lang="en-US" sz="3600" b="1" dirty="0" smtClean="0"/>
            </a:br>
            <a:r>
              <a:rPr lang="en-US" sz="3600" b="1" dirty="0" smtClean="0"/>
              <a:t>OF MAJORANA/DIRAC NEUTRINOS 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6207" y="1769241"/>
            <a:ext cx="6546193" cy="4390259"/>
          </a:xfrm>
        </p:spPr>
        <p:txBody>
          <a:bodyPr>
            <a:normAutofit fontScale="85000" lnSpcReduction="20000"/>
          </a:bodyPr>
          <a:lstStyle/>
          <a:p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Why not rely on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24" dirty="0" smtClean="0">
                <a:solidFill>
                  <a:schemeClr val="accent5">
                    <a:lumMod val="75000"/>
                  </a:schemeClr>
                </a:solidFill>
              </a:rPr>
              <a:t>0ν2β decay experiments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?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NEXT SLIDE</a:t>
            </a:r>
          </a:p>
          <a:p>
            <a:pPr algn="l">
              <a:buFont typeface="Arial"/>
              <a:buChar char="•"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Why not rely on published literature, that gives almost no hope for other experimental approaches?</a:t>
            </a: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r>
              <a:rPr lang="en-US" sz="328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57" dirty="0" smtClean="0">
                <a:solidFill>
                  <a:schemeClr val="accent5">
                    <a:lumMod val="75000"/>
                  </a:schemeClr>
                </a:solidFill>
              </a:rPr>
              <a:t>TENTATIVE ANSWER: because literature (almost) only considers neutral current reactions, where M/D difference in cross sections scales like (m</a:t>
            </a:r>
            <a:r>
              <a:rPr lang="en-US" sz="2857" baseline="-25000" dirty="0" smtClean="0">
                <a:solidFill>
                  <a:schemeClr val="accent5">
                    <a:lumMod val="75000"/>
                  </a:schemeClr>
                </a:solidFill>
              </a:rPr>
              <a:t>ν</a:t>
            </a:r>
            <a:r>
              <a:rPr lang="en-US" sz="2857" dirty="0" smtClean="0">
                <a:solidFill>
                  <a:schemeClr val="accent5">
                    <a:lumMod val="75000"/>
                  </a:schemeClr>
                </a:solidFill>
              </a:rPr>
              <a:t>/E</a:t>
            </a:r>
            <a:r>
              <a:rPr lang="en-US" sz="2857" baseline="-25000" dirty="0" smtClean="0">
                <a:solidFill>
                  <a:schemeClr val="accent5">
                    <a:lumMod val="75000"/>
                  </a:schemeClr>
                </a:solidFill>
              </a:rPr>
              <a:t>ν</a:t>
            </a:r>
            <a:r>
              <a:rPr lang="en-US" sz="2857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en-US" sz="2857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2857" dirty="0" smtClean="0">
                <a:solidFill>
                  <a:schemeClr val="accent5">
                    <a:lumMod val="75000"/>
                  </a:schemeClr>
                </a:solidFill>
              </a:rPr>
              <a:t>, and -&gt; 0 for  </a:t>
            </a:r>
            <a:r>
              <a:rPr lang="en-US" sz="2857" dirty="0" err="1" smtClean="0">
                <a:solidFill>
                  <a:schemeClr val="accent5">
                    <a:lumMod val="75000"/>
                  </a:schemeClr>
                </a:solidFill>
              </a:rPr>
              <a:t>m</a:t>
            </a:r>
            <a:r>
              <a:rPr lang="en-US" sz="2857" baseline="-25000" dirty="0" err="1" smtClean="0">
                <a:solidFill>
                  <a:schemeClr val="accent5">
                    <a:lumMod val="75000"/>
                  </a:schemeClr>
                </a:solidFill>
              </a:rPr>
              <a:t>ν</a:t>
            </a:r>
            <a:r>
              <a:rPr lang="en-US" sz="2857" baseline="-2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57" dirty="0" smtClean="0">
                <a:solidFill>
                  <a:schemeClr val="accent5">
                    <a:lumMod val="75000"/>
                  </a:schemeClr>
                </a:solidFill>
              </a:rPr>
              <a:t>-&gt; 0</a:t>
            </a:r>
            <a:endParaRPr lang="en-US" sz="2857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r>
              <a:rPr lang="en-US" sz="2857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57" dirty="0" smtClean="0">
                <a:solidFill>
                  <a:schemeClr val="accent5">
                    <a:lumMod val="75000"/>
                  </a:schemeClr>
                </a:solidFill>
              </a:rPr>
              <a:t>Federico and I have an idea to search for M/D difference in CHARGED current reactions.</a:t>
            </a:r>
          </a:p>
          <a:p>
            <a:pPr algn="l">
              <a:buFont typeface="Arial"/>
              <a:buChar char="•"/>
            </a:pPr>
            <a:r>
              <a:rPr lang="en-US" sz="2857" dirty="0" smtClean="0">
                <a:solidFill>
                  <a:schemeClr val="accent5">
                    <a:lumMod val="75000"/>
                  </a:schemeClr>
                </a:solidFill>
              </a:rPr>
              <a:t> (why no one else had our idea?)</a:t>
            </a:r>
          </a:p>
          <a:p>
            <a:pPr algn="l">
              <a:buFont typeface="Arial"/>
              <a:buChar char="•"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DETECTING 0νββ DECAYS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191" y="1591733"/>
            <a:ext cx="4044950" cy="567934"/>
          </a:xfrm>
          <a:prstGeom prst="rect">
            <a:avLst/>
          </a:prstGeom>
          <a:solidFill>
            <a:srgbClr val="FF6600">
              <a:alpha val="47000"/>
            </a:srgbClr>
          </a:solidFill>
        </p:spPr>
      </p:pic>
      <p:sp>
        <p:nvSpPr>
          <p:cNvPr id="7" name="TextBox 6"/>
          <p:cNvSpPr txBox="1"/>
          <p:nvPr/>
        </p:nvSpPr>
        <p:spPr>
          <a:xfrm>
            <a:off x="1075264" y="2717800"/>
            <a:ext cx="73067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huge lifetime of this decay (only upper limits, presently) sets experimental requirements: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Background-free, large Q (2-electron energy) isotope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Large, scalable mass of (not too expensive) purified isotope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Large </a:t>
            </a:r>
            <a:r>
              <a:rPr lang="en-US" dirty="0" err="1" smtClean="0"/>
              <a:t>fiducial</a:t>
            </a:r>
            <a:r>
              <a:rPr lang="en-US" dirty="0" smtClean="0"/>
              <a:t> volume (efficiency)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(Realistically) long running time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LOW BACKGROUND COUNTS (in counts/kg/</a:t>
            </a:r>
            <a:r>
              <a:rPr lang="en-US" dirty="0" err="1" smtClean="0"/>
              <a:t>keV</a:t>
            </a:r>
            <a:r>
              <a:rPr lang="en-US" dirty="0" smtClean="0"/>
              <a:t>/time)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HIGH ENERGY RESOLUTION (i.e., narrow energy interval for background counts)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NOTE that lowering measured  </a:t>
            </a:r>
            <a:r>
              <a:rPr lang="en-US" dirty="0" err="1" smtClean="0">
                <a:solidFill>
                  <a:srgbClr val="FF6600"/>
                </a:solidFill>
              </a:rPr>
              <a:t>m</a:t>
            </a:r>
            <a:r>
              <a:rPr lang="en-US" baseline="-25000" dirty="0" err="1" smtClean="0">
                <a:solidFill>
                  <a:srgbClr val="FF6600"/>
                </a:solidFill>
              </a:rPr>
              <a:t>ββ</a:t>
            </a:r>
            <a:r>
              <a:rPr lang="en-US" baseline="-25000" dirty="0" smtClean="0">
                <a:solidFill>
                  <a:srgbClr val="FF66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requires </a:t>
            </a:r>
            <a:r>
              <a:rPr lang="en-US" dirty="0" err="1" smtClean="0">
                <a:solidFill>
                  <a:srgbClr val="FF6600"/>
                </a:solidFill>
              </a:rPr>
              <a:t>quadratically</a:t>
            </a:r>
            <a:r>
              <a:rPr lang="en-US" dirty="0" smtClean="0">
                <a:solidFill>
                  <a:srgbClr val="FF6600"/>
                </a:solidFill>
              </a:rPr>
              <a:t> lowering measured lifetime!</a:t>
            </a:r>
            <a:r>
              <a:rPr lang="en-US" dirty="0" smtClean="0"/>
              <a:t>  (“there is no free lunch”)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67212" cy="5963919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94576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8916" y="2367280"/>
            <a:ext cx="728087" cy="8051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3819" y="2347804"/>
            <a:ext cx="706847" cy="8246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6250" y="4064000"/>
            <a:ext cx="5051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From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Xiangdong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Ji’s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talk on PANDAX-III  experiment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6250" y="5761100"/>
            <a:ext cx="7789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LESS OPTIMISTICALLY: IF NORMAL HIERARCHY, </a:t>
            </a:r>
            <a:r>
              <a:rPr lang="en-US" b="1" dirty="0" smtClean="0">
                <a:solidFill>
                  <a:srgbClr val="FF0000"/>
                </a:solidFill>
              </a:rPr>
              <a:t>MAY NEVER DETECT 0ν2β decays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NOR  DISCOVER THAT </a:t>
            </a:r>
            <a:r>
              <a:rPr lang="en-US" b="1" dirty="0" smtClean="0">
                <a:solidFill>
                  <a:srgbClr val="FF0000"/>
                </a:solidFill>
              </a:rPr>
              <a:t>NEUTRINOS </a:t>
            </a:r>
            <a:r>
              <a:rPr lang="en-US" b="1" dirty="0" smtClean="0">
                <a:solidFill>
                  <a:srgbClr val="FF0000"/>
                </a:solidFill>
              </a:rPr>
              <a:t>ARE MAJORANA PARTICLES!</a:t>
            </a:r>
            <a:r>
              <a:rPr lang="en-US" b="1" dirty="0" smtClean="0">
                <a:solidFill>
                  <a:srgbClr val="660066"/>
                </a:solidFill>
              </a:rPr>
              <a:t> </a:t>
            </a:r>
          </a:p>
          <a:p>
            <a:r>
              <a:rPr lang="en-US" b="1" dirty="0" smtClean="0">
                <a:solidFill>
                  <a:srgbClr val="660066"/>
                </a:solidFill>
              </a:rPr>
              <a:t>  </a:t>
            </a:r>
            <a:endParaRPr lang="en-US" b="1" dirty="0">
              <a:solidFill>
                <a:srgbClr val="660066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110" y="171742"/>
            <a:ext cx="8193690" cy="110884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IDEA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6207" y="1280583"/>
            <a:ext cx="6546193" cy="4889500"/>
          </a:xfrm>
        </p:spPr>
        <p:txBody>
          <a:bodyPr>
            <a:noAutofit/>
          </a:bodyPr>
          <a:lstStyle/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Recall that a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Majorana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neutrino coincides with its antiparticle, and has two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helicities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lvl="1"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negative (like SM neutrinos)</a:t>
            </a:r>
          </a:p>
          <a:p>
            <a:pPr lvl="1"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positive (like SM anti-neutrinos)</a:t>
            </a: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with massive neutrinos, it is possible to flip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helicities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by a Lorentz boost</a:t>
            </a: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Flipped –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helicity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neutrinos or antineutrinos will have different reactions depending on their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Majorana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vs. Dirac nature</a:t>
            </a: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Example: for a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helicity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-flipped Dirac neutrino,</a:t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        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ν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+ </a:t>
            </a:r>
            <a:r>
              <a:rPr lang="en-US" sz="1800" baseline="30000" dirty="0" smtClean="0">
                <a:solidFill>
                  <a:schemeClr val="accent5">
                    <a:lumMod val="75000"/>
                  </a:schemeClr>
                </a:solidFill>
              </a:rPr>
              <a:t>Z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N -&gt;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n-US" sz="1800" baseline="30000" dirty="0" smtClean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+ </a:t>
            </a:r>
            <a:r>
              <a:rPr lang="en-US" sz="1800" baseline="30000" dirty="0" smtClean="0">
                <a:solidFill>
                  <a:schemeClr val="accent5">
                    <a:lumMod val="75000"/>
                  </a:schemeClr>
                </a:solidFill>
              </a:rPr>
              <a:t>Z+1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N’ is suppressed, and</a:t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        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ν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+ </a:t>
            </a:r>
            <a:r>
              <a:rPr lang="en-US" sz="1800" baseline="30000" dirty="0" smtClean="0">
                <a:solidFill>
                  <a:schemeClr val="accent5">
                    <a:lumMod val="75000"/>
                  </a:schemeClr>
                </a:solidFill>
              </a:rPr>
              <a:t>Z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N -&gt;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n-US" sz="1800" baseline="30000" dirty="0" smtClean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+ </a:t>
            </a:r>
            <a:r>
              <a:rPr lang="en-US" sz="1800" baseline="30000" dirty="0" smtClean="0">
                <a:solidFill>
                  <a:schemeClr val="accent5">
                    <a:lumMod val="75000"/>
                  </a:schemeClr>
                </a:solidFill>
              </a:rPr>
              <a:t>Z-1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N’ is forbidden by lepton number conservation</a:t>
            </a: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but if neutrinos are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Majorana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particles the second reaction would be allowed!</a:t>
            </a:r>
          </a:p>
          <a:p>
            <a:pPr lvl="1" algn="l">
              <a:buFont typeface="Arial"/>
              <a:buChar char="•"/>
            </a:pP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because 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Majorana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neutrinos  have zero lepton number</a:t>
            </a: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detecting positive leptons in a neutrino beam (</a:t>
            </a:r>
            <a:r>
              <a:rPr lang="en-US" sz="1800" i="1" dirty="0" smtClean="0">
                <a:solidFill>
                  <a:schemeClr val="accent5">
                    <a:lumMod val="75000"/>
                  </a:schemeClr>
                </a:solidFill>
              </a:rPr>
              <a:t>modulo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background, etc) would prove the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Majorana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nature of neutrinos!</a:t>
            </a: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110" y="171742"/>
            <a:ext cx="8193690" cy="110884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IMPLEMENTATION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6207" y="1280582"/>
            <a:ext cx="6546193" cy="5075767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Need Lorentz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boosted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neutrinos or antineutrinos from decays in flight of </a:t>
            </a:r>
            <a:r>
              <a:rPr lang="en-US" sz="1800" b="1" dirty="0" err="1" smtClean="0">
                <a:solidFill>
                  <a:schemeClr val="accent5">
                    <a:lumMod val="75000"/>
                  </a:schemeClr>
                </a:solidFill>
              </a:rPr>
              <a:t>muons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produced at a “suitable accelerator” (e.g., NUSTORM ring)</a:t>
            </a:r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Why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muons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, rather  than more copiously produced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pions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? Because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muon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3-body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decays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provides lower-energy neutrinos, which may be more effectively flipped in the lab system</a:t>
            </a: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The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FIRST challenge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: CALCULATE the M-to-D difference in this favored phase-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space region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and for a realistic experiment</a:t>
            </a:r>
          </a:p>
          <a:p>
            <a:pPr lvl="1" algn="l">
              <a:buFont typeface="Arial"/>
              <a:buChar char="•"/>
            </a:pP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I am afraid we need a 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theorist to do the calculations…</a:t>
            </a:r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The SECOND challenge: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a suitable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accelerator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obviously</a:t>
            </a:r>
          </a:p>
          <a:p>
            <a:pPr lvl="1" algn="l">
              <a:buFont typeface="Arial"/>
              <a:buChar char="•"/>
            </a:pP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but it  would be lovely to show that the idea works!  </a:t>
            </a:r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but before that, there are ZERO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order challenges: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is the idea correct?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convince ourselves that THE HELICITY FLIP IS SIZABLE</a:t>
            </a:r>
          </a:p>
          <a:p>
            <a:pPr lvl="1" algn="l">
              <a:buFont typeface="Arial"/>
              <a:buChar char="•"/>
            </a:pP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My progress on this calculation is very slow. No numbers yet.</a:t>
            </a:r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Convince a theorist to do cross-section calculations</a:t>
            </a:r>
          </a:p>
          <a:p>
            <a:pPr lvl="1" algn="l">
              <a:buFont typeface="Arial"/>
              <a:buChar char="•"/>
            </a:pP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no success yet…. Maybe need formulas and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back-of-envelope numbers</a:t>
            </a: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110" y="171742"/>
            <a:ext cx="8193690" cy="110884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POINT I AM AT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6207" y="1280583"/>
            <a:ext cx="6546193" cy="4889500"/>
          </a:xfrm>
        </p:spPr>
        <p:txBody>
          <a:bodyPr>
            <a:normAutofit lnSpcReduction="10000"/>
          </a:bodyPr>
          <a:lstStyle/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Re-learned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spinor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formalism, at a very elementary level. Now I know the following:</a:t>
            </a:r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solving the Dirac eq. in the standard Dirac-Pauli representation gives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helicity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eigenstates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Helicity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eigenstates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can be decomposed into two orthogonal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chirality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eigenstates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l">
              <a:buFont typeface="Arial"/>
              <a:buChar char="•"/>
            </a:pP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Chirality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eigenstas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are not solutions of the Dirac eq.!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HELICITY is not Lorentz-invariant: can be flipped by a L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boost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But it is </a:t>
            </a:r>
            <a:r>
              <a:rPr lang="en-US" sz="1800" i="1" dirty="0" smtClean="0">
                <a:solidFill>
                  <a:schemeClr val="accent5">
                    <a:lumMod val="75000"/>
                  </a:schemeClr>
                </a:solidFill>
              </a:rPr>
              <a:t>conserved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for free particles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CHIRALITY is intimately related to “weak charge”</a:t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It is LORENTZ-invariant, and IS NOT CONSERVED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L-invariance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: indeed, in SM a neutrino cannot be L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boosted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to have anti-neutrino interactions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Non-conservation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formally, 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the  γ</a:t>
            </a:r>
            <a:r>
              <a:rPr lang="en-US" sz="1400" baseline="30000" dirty="0" smtClean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chirality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operator 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does not commute with the Dirac Hamiltonian. Also, “vacuum (the Higgs) eats weak charge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”</a:t>
            </a:r>
            <a:b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(R. 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Klauber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, and M. 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Mangano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All this suggests that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helicity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-flipped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Majorana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neutrinos ought to interact like anti-neutrinos, and produce “wrong-charge”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reactions, not allowed by SM!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110" y="171742"/>
            <a:ext cx="8193690" cy="110884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WHAT NEXT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6207" y="1280583"/>
            <a:ext cx="6546193" cy="4889500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Calculations, zero level: I would like to show to myself that a L-boost flips the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helicity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of a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spinor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. Not as simple as it seemed to me.</a:t>
            </a: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Analogously, would like to show that L-boost does not change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chirality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of a Dirac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spinor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WHAT DOES A L-BOOST DO TO A MAJORANA SPINOR?</a:t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I am afraid that this needs field theory…. Not one of my strengths</a:t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Also, we need to prove – or to persuade a theorist - that a boosted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Majorana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spinor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does what we hope it does!</a:t>
            </a:r>
          </a:p>
          <a:p>
            <a:pPr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What about the literature?</a:t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Several papers give detailed calculations – even cross-sections – for D and M neutrinos, but only for neutral current reactions! WHY?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 algn="l">
              <a:buFont typeface="Arial"/>
              <a:buChar char="•"/>
            </a:pP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beautiful paper (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Kayser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– Shrock,1982) has lots of results, but only for NC </a:t>
            </a:r>
            <a:b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Federico suggested an IFAE mini-workshop of theorists (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Quirós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?) with us. </a:t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I am almost ready for it. Maybe, after summer vacations?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But perhaps we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alreadycould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have a little chat with Mariano </a:t>
            </a: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/>
              <a:buChar char="•"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7386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EXTRA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Physics of 0νββ process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8200" y="1494783"/>
            <a:ext cx="4038600" cy="4216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Observation would require and involve:</a:t>
            </a:r>
          </a:p>
          <a:p>
            <a:pPr lvl="1"/>
            <a:r>
              <a:rPr lang="en-US" dirty="0" err="1" smtClean="0"/>
              <a:t>Majorana</a:t>
            </a:r>
            <a:r>
              <a:rPr lang="en-US" dirty="0" smtClean="0"/>
              <a:t> neutrinos: </a:t>
            </a:r>
            <a:r>
              <a:rPr lang="en-US" dirty="0" err="1" smtClean="0"/>
              <a:t>ν</a:t>
            </a:r>
            <a:r>
              <a:rPr lang="en-US" dirty="0" smtClean="0"/>
              <a:t> = anti-</a:t>
            </a:r>
            <a:r>
              <a:rPr lang="en-US" dirty="0" err="1" smtClean="0"/>
              <a:t>ν</a:t>
            </a:r>
            <a:endParaRPr lang="en-US" dirty="0" smtClean="0"/>
          </a:p>
          <a:p>
            <a:pPr lvl="1"/>
            <a:r>
              <a:rPr lang="en-US" dirty="0" smtClean="0"/>
              <a:t>Lepton number violation</a:t>
            </a:r>
          </a:p>
          <a:p>
            <a:pPr lvl="1"/>
            <a:r>
              <a:rPr lang="en-US" dirty="0" smtClean="0"/>
              <a:t>Massive neutrinos</a:t>
            </a:r>
          </a:p>
          <a:p>
            <a:r>
              <a:rPr lang="en-US" dirty="0" smtClean="0"/>
              <a:t>Most important issue in neutrino physics, with CP violation? </a:t>
            </a:r>
          </a:p>
          <a:p>
            <a:pPr lvl="1"/>
            <a:r>
              <a:rPr lang="en-US" dirty="0" err="1" smtClean="0"/>
              <a:t>Baryogenesis</a:t>
            </a:r>
            <a:r>
              <a:rPr lang="en-US" dirty="0" smtClean="0"/>
              <a:t> via </a:t>
            </a:r>
            <a:r>
              <a:rPr lang="en-US" dirty="0" err="1" smtClean="0"/>
              <a:t>leptogenesis</a:t>
            </a:r>
            <a:endParaRPr lang="en-US" dirty="0" smtClean="0"/>
          </a:p>
          <a:p>
            <a:pPr lvl="1"/>
            <a:r>
              <a:rPr lang="en-US" dirty="0" smtClean="0"/>
              <a:t>Non-Higgs mechanism for mass generation</a:t>
            </a:r>
          </a:p>
          <a:p>
            <a:pPr lvl="1"/>
            <a:r>
              <a:rPr lang="en-US" dirty="0" smtClean="0"/>
              <a:t>New avenue to BSM physics?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600200"/>
            <a:ext cx="1896533" cy="19512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250" y="3818467"/>
            <a:ext cx="4044950" cy="567934"/>
          </a:xfrm>
          <a:prstGeom prst="rect">
            <a:avLst/>
          </a:prstGeom>
          <a:solidFill>
            <a:srgbClr val="FF6600">
              <a:alpha val="47000"/>
            </a:srgbClr>
          </a:solidFill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643" y="4386401"/>
            <a:ext cx="2994025" cy="722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109" y="5711183"/>
            <a:ext cx="7620951" cy="10074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366000" y="5867399"/>
            <a:ext cx="643467" cy="491067"/>
          </a:xfrm>
          <a:prstGeom prst="rect">
            <a:avLst/>
          </a:prstGeom>
          <a:solidFill>
            <a:srgbClr val="FFFF00">
              <a:alpha val="21000"/>
            </a:srgb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3267" y="5064852"/>
            <a:ext cx="4334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COHERENT sum includes unknown </a:t>
            </a:r>
            <a:r>
              <a:rPr lang="en-US" dirty="0" err="1" smtClean="0">
                <a:solidFill>
                  <a:srgbClr val="FF6600"/>
                </a:solidFill>
              </a:rPr>
              <a:t>Majorana</a:t>
            </a:r>
            <a:r>
              <a:rPr lang="en-US" dirty="0" smtClean="0">
                <a:solidFill>
                  <a:srgbClr val="FF6600"/>
                </a:solidFill>
              </a:rPr>
              <a:t> phases that “diffuse” unknown </a:t>
            </a:r>
            <a:r>
              <a:rPr lang="en-US" dirty="0" err="1" smtClean="0">
                <a:solidFill>
                  <a:srgbClr val="FF6600"/>
                </a:solidFill>
              </a:rPr>
              <a:t>m</a:t>
            </a:r>
            <a:r>
              <a:rPr lang="en-US" baseline="-25000" dirty="0" err="1" smtClean="0">
                <a:solidFill>
                  <a:srgbClr val="FF6600"/>
                </a:solidFill>
              </a:rPr>
              <a:t>ββ</a:t>
            </a:r>
            <a:endParaRPr lang="en-US" baseline="-25000" dirty="0">
              <a:solidFill>
                <a:srgbClr val="FF6600"/>
              </a:solidFill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Neutrino masses: WHAT IS MEASURED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146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Endpoint of </a:t>
            </a:r>
            <a:r>
              <a:rPr lang="en-US" dirty="0" err="1" smtClean="0"/>
              <a:t>β</a:t>
            </a:r>
            <a:r>
              <a:rPr lang="en-US" dirty="0" smtClean="0"/>
              <a:t> decays measures or sets limits 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From observational cosmology: DESI future sensitivity</a:t>
            </a:r>
          </a:p>
          <a:p>
            <a:pPr>
              <a:buNone/>
            </a:pPr>
            <a:r>
              <a:rPr lang="en-US" dirty="0" smtClean="0"/>
              <a:t>                                         &lt; 0.017 </a:t>
            </a:r>
            <a:r>
              <a:rPr lang="en-US" dirty="0" err="1" smtClean="0"/>
              <a:t>eV</a:t>
            </a:r>
            <a:endParaRPr lang="en-US" dirty="0" smtClean="0"/>
          </a:p>
          <a:p>
            <a:r>
              <a:rPr lang="en-US" dirty="0" smtClean="0"/>
              <a:t>If detect 0νββ, will measure the mass combination: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Combining  with the Δm</a:t>
            </a:r>
            <a:r>
              <a:rPr lang="en-US" baseline="30000" dirty="0" smtClean="0"/>
              <a:t>2</a:t>
            </a:r>
            <a:r>
              <a:rPr lang="en-US" dirty="0" smtClean="0"/>
              <a:t> and </a:t>
            </a:r>
            <a:r>
              <a:rPr lang="en-US" dirty="0" err="1" smtClean="0"/>
              <a:t>Uij</a:t>
            </a:r>
            <a:r>
              <a:rPr lang="en-US" dirty="0" smtClean="0"/>
              <a:t> from oscillation experiments, in few years we should should have exciting results on neutrino masses.    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4634" y="2114861"/>
            <a:ext cx="2182283" cy="8453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742" y="4544484"/>
            <a:ext cx="3304025" cy="7725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9975" y="3591983"/>
            <a:ext cx="631784" cy="3852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55733" y="3977217"/>
            <a:ext cx="7217833" cy="1176866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">
                <a:schemeClr val="accent6">
                  <a:lumMod val="20000"/>
                  <a:lumOff val="80000"/>
                  <a:alpha val="59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15/6/2017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BD03-D515-CA40-BBCB-4A76597FFDB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Neutrino group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1222</Words>
  <Application>Microsoft Macintosh PowerPoint</Application>
  <PresentationFormat>On-screen Show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HOW TO TELL DIFFERENCE OF MAJORANA/DIRAC NEUTRINOS </vt:lpstr>
      <vt:lpstr>Slide 2</vt:lpstr>
      <vt:lpstr>THE IDEA</vt:lpstr>
      <vt:lpstr>THE IMPLEMENTATION</vt:lpstr>
      <vt:lpstr>THE POINT I AM AT</vt:lpstr>
      <vt:lpstr>WHAT NEXT</vt:lpstr>
      <vt:lpstr>EXTRA</vt:lpstr>
      <vt:lpstr>Physics of 0νββ process</vt:lpstr>
      <vt:lpstr>Neutrino masses: WHAT IS MEASURED</vt:lpstr>
      <vt:lpstr>DETECTING 0νββ DECAYS</vt:lpstr>
      <vt:lpstr>Slide 11</vt:lpstr>
    </vt:vector>
  </TitlesOfParts>
  <Company>IFAE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NEUTRINO EXPERIMENTS</dc:title>
  <dc:creator>Matteo Cavalli Sforza</dc:creator>
  <cp:lastModifiedBy>Matteo Cavalli Sforza</cp:lastModifiedBy>
  <cp:revision>42</cp:revision>
  <dcterms:created xsi:type="dcterms:W3CDTF">2017-06-14T20:46:12Z</dcterms:created>
  <dcterms:modified xsi:type="dcterms:W3CDTF">2017-06-14T21:07:12Z</dcterms:modified>
</cp:coreProperties>
</file>