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ux\Google%20Drive\SynchFolder\Documents\03-WA105\CalibrationBox\Tests1706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ux\Google%20Drive\SynchFolder\Documents\03-WA105\CalibrationBox\Tests1706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scatterChart>
        <c:scatterStyle val="smoothMarker"/>
        <c:ser>
          <c:idx val="0"/>
          <c:order val="0"/>
          <c:tx>
            <c:v>Powermeter</c:v>
          </c:tx>
          <c:xVal>
            <c:numRef>
              <c:f>Sheet1!$A$20:$A$28</c:f>
              <c:numCache>
                <c:formatCode>General</c:formatCode>
                <c:ptCount val="9"/>
                <c:pt idx="0">
                  <c:v>5</c:v>
                </c:pt>
                <c:pt idx="1">
                  <c:v>6.5</c:v>
                </c:pt>
                <c:pt idx="2">
                  <c:v>7.5</c:v>
                </c:pt>
                <c:pt idx="3">
                  <c:v>9</c:v>
                </c:pt>
                <c:pt idx="4">
                  <c:v>10</c:v>
                </c:pt>
                <c:pt idx="5">
                  <c:v>12.1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xVal>
          <c:yVal>
            <c:numRef>
              <c:f>Sheet1!$E$20:$E$28</c:f>
              <c:numCache>
                <c:formatCode>General</c:formatCode>
                <c:ptCount val="9"/>
                <c:pt idx="0">
                  <c:v>0</c:v>
                </c:pt>
                <c:pt idx="1">
                  <c:v>2.8328611898016995E-4</c:v>
                </c:pt>
                <c:pt idx="2">
                  <c:v>3.1161473087818713E-3</c:v>
                </c:pt>
                <c:pt idx="3">
                  <c:v>3.1444759206798865E-2</c:v>
                </c:pt>
                <c:pt idx="4">
                  <c:v>8.4419263456090674E-2</c:v>
                </c:pt>
                <c:pt idx="5">
                  <c:v>0.2558073654390936</c:v>
                </c:pt>
                <c:pt idx="6">
                  <c:v>0.47365439093484446</c:v>
                </c:pt>
                <c:pt idx="7">
                  <c:v>0.72662889518413643</c:v>
                </c:pt>
                <c:pt idx="8">
                  <c:v>1.00056657223796</c:v>
                </c:pt>
              </c:numCache>
            </c:numRef>
          </c:yVal>
          <c:smooth val="1"/>
        </c:ser>
        <c:ser>
          <c:idx val="1"/>
          <c:order val="1"/>
          <c:tx>
            <c:v>Reference PMT</c:v>
          </c:tx>
          <c:xVal>
            <c:numRef>
              <c:f>Sheet1!$A$20:$A$28</c:f>
              <c:numCache>
                <c:formatCode>General</c:formatCode>
                <c:ptCount val="9"/>
                <c:pt idx="0">
                  <c:v>5</c:v>
                </c:pt>
                <c:pt idx="1">
                  <c:v>6.5</c:v>
                </c:pt>
                <c:pt idx="2">
                  <c:v>7.5</c:v>
                </c:pt>
                <c:pt idx="3">
                  <c:v>9</c:v>
                </c:pt>
                <c:pt idx="4">
                  <c:v>10</c:v>
                </c:pt>
                <c:pt idx="5">
                  <c:v>12.1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</c:numCache>
            </c:numRef>
          </c:xVal>
          <c:yVal>
            <c:numRef>
              <c:f>Sheet1!$F$20:$F$28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4.1666666666666692E-3</c:v>
                </c:pt>
                <c:pt idx="3">
                  <c:v>2.9166666666666671E-2</c:v>
                </c:pt>
                <c:pt idx="4">
                  <c:v>7.5000000000000025E-2</c:v>
                </c:pt>
                <c:pt idx="5">
                  <c:v>0.20833333333333343</c:v>
                </c:pt>
                <c:pt idx="6">
                  <c:v>0.41666666666666685</c:v>
                </c:pt>
                <c:pt idx="7">
                  <c:v>0.66666666666666663</c:v>
                </c:pt>
                <c:pt idx="8">
                  <c:v>1</c:v>
                </c:pt>
              </c:numCache>
            </c:numRef>
          </c:yVal>
          <c:smooth val="1"/>
        </c:ser>
        <c:axId val="96753920"/>
        <c:axId val="81011072"/>
      </c:scatterChart>
      <c:valAx>
        <c:axId val="96753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LED Bias Voltage [V]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1011072"/>
        <c:crosses val="autoZero"/>
        <c:crossBetween val="midCat"/>
      </c:valAx>
      <c:valAx>
        <c:axId val="810110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Normalized Signal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675392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scatterChart>
        <c:scatterStyle val="smoothMarker"/>
        <c:ser>
          <c:idx val="0"/>
          <c:order val="0"/>
          <c:tx>
            <c:v>Blue LED (465 nm)</c:v>
          </c:tx>
          <c:xVal>
            <c:numRef>
              <c:f>Sheet1!$A$4:$A$13</c:f>
              <c:numCache>
                <c:formatCode>General</c:formatCode>
                <c:ptCount val="10"/>
                <c:pt idx="0">
                  <c:v>5</c:v>
                </c:pt>
                <c:pt idx="1">
                  <c:v>6.5</c:v>
                </c:pt>
                <c:pt idx="2">
                  <c:v>7.5</c:v>
                </c:pt>
                <c:pt idx="3">
                  <c:v>9</c:v>
                </c:pt>
                <c:pt idx="4">
                  <c:v>10</c:v>
                </c:pt>
                <c:pt idx="5">
                  <c:v>12.1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19.5</c:v>
                </c:pt>
              </c:numCache>
            </c:numRef>
          </c:xVal>
          <c:yVal>
            <c:numRef>
              <c:f>Sheet1!$B$4:$B$13</c:f>
              <c:numCache>
                <c:formatCode>General</c:formatCode>
                <c:ptCount val="10"/>
                <c:pt idx="0">
                  <c:v>-2.0000000000000007E-2</c:v>
                </c:pt>
                <c:pt idx="1">
                  <c:v>-2.0000000000000007E-2</c:v>
                </c:pt>
                <c:pt idx="2">
                  <c:v>0</c:v>
                </c:pt>
                <c:pt idx="3">
                  <c:v>0.22</c:v>
                </c:pt>
                <c:pt idx="4">
                  <c:v>0.58000000000000007</c:v>
                </c:pt>
                <c:pt idx="5">
                  <c:v>2.08</c:v>
                </c:pt>
                <c:pt idx="6">
                  <c:v>4.4000000000000004</c:v>
                </c:pt>
                <c:pt idx="7">
                  <c:v>7.83</c:v>
                </c:pt>
                <c:pt idx="8">
                  <c:v>12.12</c:v>
                </c:pt>
                <c:pt idx="9">
                  <c:v>16.07</c:v>
                </c:pt>
              </c:numCache>
            </c:numRef>
          </c:yVal>
          <c:smooth val="1"/>
        </c:ser>
        <c:ser>
          <c:idx val="1"/>
          <c:order val="1"/>
          <c:tx>
            <c:v>Green LED (525 nm)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Sheet1!$A$4:$A$13</c:f>
              <c:numCache>
                <c:formatCode>General</c:formatCode>
                <c:ptCount val="10"/>
                <c:pt idx="0">
                  <c:v>5</c:v>
                </c:pt>
                <c:pt idx="1">
                  <c:v>6.5</c:v>
                </c:pt>
                <c:pt idx="2">
                  <c:v>7.5</c:v>
                </c:pt>
                <c:pt idx="3">
                  <c:v>9</c:v>
                </c:pt>
                <c:pt idx="4">
                  <c:v>10</c:v>
                </c:pt>
                <c:pt idx="5">
                  <c:v>12.1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19.5</c:v>
                </c:pt>
              </c:numCache>
            </c:numRef>
          </c:xVal>
          <c:yVal>
            <c:numRef>
              <c:f>Sheet1!$B$20:$B$29</c:f>
              <c:numCache>
                <c:formatCode>General</c:formatCode>
                <c:ptCount val="10"/>
                <c:pt idx="0">
                  <c:v>-2.0000000000000007E-2</c:v>
                </c:pt>
                <c:pt idx="1">
                  <c:v>-1.0000000000000004E-2</c:v>
                </c:pt>
                <c:pt idx="2">
                  <c:v>9.0000000000000024E-2</c:v>
                </c:pt>
                <c:pt idx="3">
                  <c:v>1.0900000000000001</c:v>
                </c:pt>
                <c:pt idx="4">
                  <c:v>2.96</c:v>
                </c:pt>
                <c:pt idx="5">
                  <c:v>9.01</c:v>
                </c:pt>
                <c:pt idx="6">
                  <c:v>16.7</c:v>
                </c:pt>
                <c:pt idx="7">
                  <c:v>25.630000000000006</c:v>
                </c:pt>
                <c:pt idx="8">
                  <c:v>35.300000000000004</c:v>
                </c:pt>
                <c:pt idx="9">
                  <c:v>42.4</c:v>
                </c:pt>
              </c:numCache>
            </c:numRef>
          </c:yVal>
          <c:smooth val="1"/>
        </c:ser>
        <c:axId val="81029376"/>
        <c:axId val="81048320"/>
      </c:scatterChart>
      <c:valAx>
        <c:axId val="81029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LED</a:t>
                </a:r>
                <a:r>
                  <a:rPr lang="es-ES" baseline="0"/>
                  <a:t> Bias Voltage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1048320"/>
        <c:crosses val="autoZero"/>
        <c:crossBetween val="midCat"/>
      </c:valAx>
      <c:valAx>
        <c:axId val="810483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Power [nW]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102937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B0167-8FE1-4536-A4A4-314F6BEFF9F3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FDC2C-4ACE-415F-ABDA-C355E9C45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550912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Thorsten Lux</a:t>
            </a:r>
          </a:p>
          <a:p>
            <a:endParaRPr lang="en-US" dirty="0"/>
          </a:p>
        </p:txBody>
      </p:sp>
      <p:pic>
        <p:nvPicPr>
          <p:cNvPr id="7" name="Picture 6" descr="IFAE-SO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869160"/>
            <a:ext cx="3679930" cy="734591"/>
          </a:xfrm>
          <a:prstGeom prst="rect">
            <a:avLst/>
          </a:prstGeom>
        </p:spPr>
      </p:pic>
      <p:pic>
        <p:nvPicPr>
          <p:cNvPr id="5" name="Picture 4" descr="BIST_INIC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80112" y="4725144"/>
            <a:ext cx="961472" cy="992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80D4-E191-419B-B584-3B7DFD9D49E4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2E4F-8F39-416A-AFA2-BFFB1318609A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5FB9-5D34-4C55-B171-C5DBEE5FE8ED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D48F-9DDA-4FD6-9ECF-57A9B8BE0006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ACE5-2056-4454-B2CA-A357B958216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0531-8A68-45A2-A153-D1BCFC84391A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DAD4-ABF5-4430-BC74-B9E98EF56F32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B097-4F6B-4833-9C92-E104C4BB000F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A964-E4FE-425B-892C-DCFE40212245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97352"/>
            <a:ext cx="9143999" cy="2646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B47873-05E4-46A4-910D-DA5F94E6AB02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6EBA3E-9E80-4A08-97E8-09E046E5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rxiv.org/ftp/physics/papers/0410/041028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smtClean="0"/>
              <a:t>Light Calibration System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010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Thorsten Lux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various LEDs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763688" y="3429000"/>
          <a:ext cx="5951580" cy="3114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112474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Testing various LEDs: 465 nm, 525 nm, 3 of 430 nm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3 LEDs of 430 nm do not/ almost not work with </a:t>
            </a:r>
            <a:r>
              <a:rPr lang="en-US" sz="2400" dirty="0" err="1" smtClean="0"/>
              <a:t>Kaputschinsky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Trying to find other 430 nm LEDs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Green LED more power than blue LED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15 </a:t>
            </a:r>
            <a:r>
              <a:rPr lang="en-US" sz="2400" dirty="0" err="1" smtClean="0"/>
              <a:t>nW</a:t>
            </a:r>
            <a:r>
              <a:rPr lang="en-US" sz="2400" dirty="0" smtClean="0"/>
              <a:t> (blue) correspond to 3.5E10 photons of 465 nm per pulse (1 kHz) reaching the </a:t>
            </a:r>
            <a:r>
              <a:rPr lang="en-US" sz="2400" dirty="0" err="1" smtClean="0"/>
              <a:t>feedthrough</a:t>
            </a:r>
            <a:r>
              <a:rPr lang="en-US" sz="2400" dirty="0" smtClean="0"/>
              <a:t> on top of the cryostat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Structure of Light Pulse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New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995935" cy="2996952"/>
          </a:xfrm>
          <a:prstGeom prst="rect">
            <a:avLst/>
          </a:prstGeom>
        </p:spPr>
      </p:pic>
      <p:pic>
        <p:nvPicPr>
          <p:cNvPr id="10" name="Picture 9" descr="NewL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645023"/>
            <a:ext cx="3923928" cy="2942947"/>
          </a:xfrm>
          <a:prstGeom prst="rect">
            <a:avLst/>
          </a:prstGeom>
        </p:spPr>
      </p:pic>
      <p:pic>
        <p:nvPicPr>
          <p:cNvPr id="11" name="Picture 10" descr="Old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3936437" cy="2952328"/>
          </a:xfrm>
          <a:prstGeom prst="rect">
            <a:avLst/>
          </a:prstGeom>
        </p:spPr>
      </p:pic>
      <p:pic>
        <p:nvPicPr>
          <p:cNvPr id="12" name="Picture 11" descr="OldGre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5568" y="836712"/>
            <a:ext cx="3888432" cy="2916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12687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Old blue LED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7544" y="41490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New blue LED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724128" y="12687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Old green LED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68144" y="58052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New green LED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267744" y="2996952"/>
            <a:ext cx="432048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Green LED with longer tail than blue LED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New green LED with much longer tail than old green LED (same model)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No difference for blue LEDs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Pulse width: 15 ns for blue LED 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CAD Drawings from Juli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26" name="AutoShape 2" descr="Imatge inserid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image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888432" cy="2695889"/>
          </a:xfrm>
          <a:prstGeom prst="rect">
            <a:avLst/>
          </a:prstGeom>
        </p:spPr>
      </p:pic>
      <p:pic>
        <p:nvPicPr>
          <p:cNvPr id="11" name="Picture 10" descr="image (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4067944" cy="3024395"/>
          </a:xfrm>
          <a:prstGeom prst="rect">
            <a:avLst/>
          </a:prstGeom>
        </p:spPr>
      </p:pic>
      <p:pic>
        <p:nvPicPr>
          <p:cNvPr id="12" name="Picture 11" descr="image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077072"/>
            <a:ext cx="4860032" cy="24932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5936" y="1412776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smtClean="0"/>
              <a:t> drawings from Juli already done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</a:t>
            </a:r>
            <a:r>
              <a:rPr lang="en-GB" sz="2000" smtClean="0"/>
              <a:t>small changes to light cavity necessary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</a:t>
            </a:r>
            <a:r>
              <a:rPr lang="en-GB" sz="2000" smtClean="0"/>
              <a:t>if Joan agrees on PCB size, soon being printed full system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</a:t>
            </a:r>
            <a:r>
              <a:rPr lang="en-GB" sz="2000" smtClean="0"/>
              <a:t>central part flexible so that can be adjusted to SiPM or PMT choice for reference sensor</a:t>
            </a:r>
            <a:endParaRPr lang="en-GB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CAD Drawings from Juli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26" name="AutoShape 2" descr="Imatge inserida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image (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756233"/>
            <a:ext cx="4860032" cy="3795601"/>
          </a:xfrm>
          <a:prstGeom prst="rect">
            <a:avLst/>
          </a:prstGeom>
        </p:spPr>
      </p:pic>
      <p:pic>
        <p:nvPicPr>
          <p:cNvPr id="10" name="Picture 9" descr="image (8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4431824" cy="34542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17443"/>
          </a:xfrm>
        </p:spPr>
        <p:txBody>
          <a:bodyPr>
            <a:normAutofit/>
          </a:bodyPr>
          <a:lstStyle/>
          <a:p>
            <a:r>
              <a:rPr lang="en-GB" sz="2000" smtClean="0"/>
              <a:t>The light calibration system be based on 6 Kaputschinsky LED driver</a:t>
            </a:r>
          </a:p>
          <a:p>
            <a:r>
              <a:rPr lang="en-GB" sz="2000" smtClean="0"/>
              <a:t>Blue LED (465 nm) default choice currently</a:t>
            </a:r>
          </a:p>
          <a:p>
            <a:r>
              <a:rPr lang="en-GB" sz="2000" smtClean="0"/>
              <a:t>BeagleBoard will allow to control drivers (individually, groups, all together)</a:t>
            </a:r>
          </a:p>
          <a:p>
            <a:r>
              <a:rPr lang="en-GB" sz="2000" smtClean="0"/>
              <a:t>1 reference sensor:  </a:t>
            </a:r>
            <a:r>
              <a:rPr lang="en-GB" sz="2000" b="1" smtClean="0"/>
              <a:t>SiPM</a:t>
            </a:r>
            <a:r>
              <a:rPr lang="en-GB" sz="2000" smtClean="0"/>
              <a:t> or PMT </a:t>
            </a:r>
          </a:p>
          <a:p>
            <a:r>
              <a:rPr lang="en-GB" sz="2000" smtClean="0"/>
              <a:t>Either standard ADC to digitize signal or built-in ADC</a:t>
            </a:r>
          </a:p>
          <a:p>
            <a:r>
              <a:rPr lang="en-GB" sz="2000" smtClean="0"/>
              <a:t>Simplified </a:t>
            </a:r>
            <a:r>
              <a:rPr lang="en-GB" sz="2000" smtClean="0"/>
              <a:t>test of the principle performed successfully </a:t>
            </a:r>
          </a:p>
          <a:p>
            <a:r>
              <a:rPr lang="en-GB" sz="2000" smtClean="0"/>
              <a:t>Most of the commercial parts ordered</a:t>
            </a:r>
          </a:p>
          <a:p>
            <a:r>
              <a:rPr lang="en-GB" sz="2000" smtClean="0"/>
              <a:t>Production drawings in process for light cavity and LED driver </a:t>
            </a:r>
            <a:r>
              <a:rPr lang="en-GB" sz="2000" smtClean="0"/>
              <a:t>PCB</a:t>
            </a:r>
          </a:p>
          <a:p>
            <a:endParaRPr lang="en-GB" sz="2000" smtClean="0"/>
          </a:p>
          <a:p>
            <a:r>
              <a:rPr lang="en-GB" sz="2000" smtClean="0"/>
              <a:t>MWPC: CO2 gas will arrive this week, mixture in 3 weeks</a:t>
            </a:r>
          </a:p>
          <a:p>
            <a:r>
              <a:rPr lang="en-GB" sz="2000" smtClean="0"/>
              <a:t>DNA Setup: will try to use EL PMTs to avoid noise ripple </a:t>
            </a:r>
            <a:endParaRPr lang="en-GB" sz="2000" smtClean="0"/>
          </a:p>
          <a:p>
            <a:endParaRPr lang="en-GB" sz="2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Conceptual Design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25" t="38000" r="19376" b="39999"/>
          <a:stretch>
            <a:fillRect/>
          </a:stretch>
        </p:blipFill>
        <p:spPr bwMode="auto">
          <a:xfrm rot="16200000">
            <a:off x="626604" y="1397732"/>
            <a:ext cx="1286272" cy="8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9 Rectángulo redondeado"/>
          <p:cNvSpPr/>
          <p:nvPr/>
        </p:nvSpPr>
        <p:spPr>
          <a:xfrm>
            <a:off x="179512" y="1700808"/>
            <a:ext cx="4536504" cy="4795135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 flipV="1">
            <a:off x="827584" y="2420887"/>
            <a:ext cx="311374" cy="2808312"/>
          </a:xfrm>
          <a:custGeom>
            <a:avLst/>
            <a:gdLst>
              <a:gd name="T0" fmla="*/ 2147483647 w 960"/>
              <a:gd name="T1" fmla="*/ 2147483647 h 384"/>
              <a:gd name="T2" fmla="*/ 2147483647 w 960"/>
              <a:gd name="T3" fmla="*/ 2147483647 h 384"/>
              <a:gd name="T4" fmla="*/ 0 w 960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0" h="384">
                <a:moveTo>
                  <a:pt x="960" y="384"/>
                </a:moveTo>
                <a:cubicBezTo>
                  <a:pt x="680" y="344"/>
                  <a:pt x="400" y="304"/>
                  <a:pt x="240" y="240"/>
                </a:cubicBezTo>
                <a:cubicBezTo>
                  <a:pt x="80" y="176"/>
                  <a:pt x="40" y="40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267744" y="134076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dirty="0"/>
              <a:t>Air</a:t>
            </a:r>
          </a:p>
        </p:txBody>
      </p:sp>
      <p:sp>
        <p:nvSpPr>
          <p:cNvPr id="13" name="8 Forma libre"/>
          <p:cNvSpPr/>
          <p:nvPr/>
        </p:nvSpPr>
        <p:spPr>
          <a:xfrm>
            <a:off x="1763689" y="1124744"/>
            <a:ext cx="3528392" cy="572091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 CuadroTexto"/>
          <p:cNvSpPr txBox="1"/>
          <p:nvPr/>
        </p:nvSpPr>
        <p:spPr>
          <a:xfrm>
            <a:off x="611560" y="126876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pic>
        <p:nvPicPr>
          <p:cNvPr id="16" name="Picture 2" descr="Risultati immagini per hamamatsu pmt R5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isultati immagini per hamamatsu pmt R5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isultati immagini per hamamatsu pmt R5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869706" cy="114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>
          <a:xfrm>
            <a:off x="705530" y="5238750"/>
            <a:ext cx="1058057" cy="457200"/>
          </a:xfrm>
          <a:custGeom>
            <a:avLst/>
            <a:gdLst>
              <a:gd name="connsiteX0" fmla="*/ 103723 w 1058057"/>
              <a:gd name="connsiteY0" fmla="*/ 0 h 457200"/>
              <a:gd name="connsiteX1" fmla="*/ 94198 w 1058057"/>
              <a:gd name="connsiteY1" fmla="*/ 66675 h 457200"/>
              <a:gd name="connsiteX2" fmla="*/ 37048 w 1058057"/>
              <a:gd name="connsiteY2" fmla="*/ 123825 h 457200"/>
              <a:gd name="connsiteX3" fmla="*/ 27523 w 1058057"/>
              <a:gd name="connsiteY3" fmla="*/ 180975 h 457200"/>
              <a:gd name="connsiteX4" fmla="*/ 8473 w 1058057"/>
              <a:gd name="connsiteY4" fmla="*/ 209550 h 457200"/>
              <a:gd name="connsiteX5" fmla="*/ 17998 w 1058057"/>
              <a:gd name="connsiteY5" fmla="*/ 409575 h 457200"/>
              <a:gd name="connsiteX6" fmla="*/ 103723 w 1058057"/>
              <a:gd name="connsiteY6" fmla="*/ 457200 h 457200"/>
              <a:gd name="connsiteX7" fmla="*/ 303748 w 1058057"/>
              <a:gd name="connsiteY7" fmla="*/ 447675 h 457200"/>
              <a:gd name="connsiteX8" fmla="*/ 360898 w 1058057"/>
              <a:gd name="connsiteY8" fmla="*/ 428625 h 457200"/>
              <a:gd name="connsiteX9" fmla="*/ 398998 w 1058057"/>
              <a:gd name="connsiteY9" fmla="*/ 400050 h 457200"/>
              <a:gd name="connsiteX10" fmla="*/ 427573 w 1058057"/>
              <a:gd name="connsiteY10" fmla="*/ 390525 h 457200"/>
              <a:gd name="connsiteX11" fmla="*/ 446623 w 1058057"/>
              <a:gd name="connsiteY11" fmla="*/ 361950 h 457200"/>
              <a:gd name="connsiteX12" fmla="*/ 475198 w 1058057"/>
              <a:gd name="connsiteY12" fmla="*/ 333375 h 457200"/>
              <a:gd name="connsiteX13" fmla="*/ 513298 w 1058057"/>
              <a:gd name="connsiteY13" fmla="*/ 304800 h 457200"/>
              <a:gd name="connsiteX14" fmla="*/ 532348 w 1058057"/>
              <a:gd name="connsiteY14" fmla="*/ 276225 h 457200"/>
              <a:gd name="connsiteX15" fmla="*/ 560923 w 1058057"/>
              <a:gd name="connsiteY15" fmla="*/ 257175 h 457200"/>
              <a:gd name="connsiteX16" fmla="*/ 589498 w 1058057"/>
              <a:gd name="connsiteY16" fmla="*/ 219075 h 457200"/>
              <a:gd name="connsiteX17" fmla="*/ 618073 w 1058057"/>
              <a:gd name="connsiteY17" fmla="*/ 190500 h 457200"/>
              <a:gd name="connsiteX18" fmla="*/ 627598 w 1058057"/>
              <a:gd name="connsiteY18" fmla="*/ 152400 h 457200"/>
              <a:gd name="connsiteX19" fmla="*/ 665698 w 1058057"/>
              <a:gd name="connsiteY19" fmla="*/ 95250 h 457200"/>
              <a:gd name="connsiteX20" fmla="*/ 722848 w 1058057"/>
              <a:gd name="connsiteY20" fmla="*/ 57150 h 457200"/>
              <a:gd name="connsiteX21" fmla="*/ 818098 w 1058057"/>
              <a:gd name="connsiteY21" fmla="*/ 28575 h 457200"/>
              <a:gd name="connsiteX22" fmla="*/ 980023 w 1058057"/>
              <a:gd name="connsiteY22" fmla="*/ 38100 h 457200"/>
              <a:gd name="connsiteX23" fmla="*/ 1008598 w 1058057"/>
              <a:gd name="connsiteY23" fmla="*/ 57150 h 457200"/>
              <a:gd name="connsiteX24" fmla="*/ 1056223 w 1058057"/>
              <a:gd name="connsiteY24" fmla="*/ 85725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8057" h="457200">
                <a:moveTo>
                  <a:pt x="103723" y="0"/>
                </a:moveTo>
                <a:cubicBezTo>
                  <a:pt x="100548" y="22225"/>
                  <a:pt x="104842" y="46908"/>
                  <a:pt x="94198" y="66675"/>
                </a:cubicBezTo>
                <a:cubicBezTo>
                  <a:pt x="81425" y="90396"/>
                  <a:pt x="37048" y="123825"/>
                  <a:pt x="37048" y="123825"/>
                </a:cubicBezTo>
                <a:cubicBezTo>
                  <a:pt x="33873" y="142875"/>
                  <a:pt x="33630" y="162653"/>
                  <a:pt x="27523" y="180975"/>
                </a:cubicBezTo>
                <a:cubicBezTo>
                  <a:pt x="23903" y="191835"/>
                  <a:pt x="8950" y="198112"/>
                  <a:pt x="8473" y="209550"/>
                </a:cubicBezTo>
                <a:cubicBezTo>
                  <a:pt x="5694" y="276243"/>
                  <a:pt x="0" y="345297"/>
                  <a:pt x="17998" y="409575"/>
                </a:cubicBezTo>
                <a:cubicBezTo>
                  <a:pt x="24741" y="433657"/>
                  <a:pt x="79196" y="449024"/>
                  <a:pt x="103723" y="457200"/>
                </a:cubicBezTo>
                <a:cubicBezTo>
                  <a:pt x="170398" y="454025"/>
                  <a:pt x="237406" y="455046"/>
                  <a:pt x="303748" y="447675"/>
                </a:cubicBezTo>
                <a:cubicBezTo>
                  <a:pt x="323706" y="445457"/>
                  <a:pt x="360898" y="428625"/>
                  <a:pt x="360898" y="428625"/>
                </a:cubicBezTo>
                <a:cubicBezTo>
                  <a:pt x="373598" y="419100"/>
                  <a:pt x="385215" y="407926"/>
                  <a:pt x="398998" y="400050"/>
                </a:cubicBezTo>
                <a:cubicBezTo>
                  <a:pt x="407715" y="395069"/>
                  <a:pt x="419733" y="396797"/>
                  <a:pt x="427573" y="390525"/>
                </a:cubicBezTo>
                <a:cubicBezTo>
                  <a:pt x="436512" y="383374"/>
                  <a:pt x="439294" y="370744"/>
                  <a:pt x="446623" y="361950"/>
                </a:cubicBezTo>
                <a:cubicBezTo>
                  <a:pt x="455247" y="351602"/>
                  <a:pt x="464971" y="342141"/>
                  <a:pt x="475198" y="333375"/>
                </a:cubicBezTo>
                <a:cubicBezTo>
                  <a:pt x="487251" y="323044"/>
                  <a:pt x="502073" y="316025"/>
                  <a:pt x="513298" y="304800"/>
                </a:cubicBezTo>
                <a:cubicBezTo>
                  <a:pt x="521393" y="296705"/>
                  <a:pt x="524253" y="284320"/>
                  <a:pt x="532348" y="276225"/>
                </a:cubicBezTo>
                <a:cubicBezTo>
                  <a:pt x="540443" y="268130"/>
                  <a:pt x="552828" y="265270"/>
                  <a:pt x="560923" y="257175"/>
                </a:cubicBezTo>
                <a:cubicBezTo>
                  <a:pt x="572148" y="245950"/>
                  <a:pt x="579167" y="231128"/>
                  <a:pt x="589498" y="219075"/>
                </a:cubicBezTo>
                <a:cubicBezTo>
                  <a:pt x="598264" y="208848"/>
                  <a:pt x="608548" y="200025"/>
                  <a:pt x="618073" y="190500"/>
                </a:cubicBezTo>
                <a:cubicBezTo>
                  <a:pt x="621248" y="177800"/>
                  <a:pt x="621744" y="164109"/>
                  <a:pt x="627598" y="152400"/>
                </a:cubicBezTo>
                <a:cubicBezTo>
                  <a:pt x="637837" y="131922"/>
                  <a:pt x="646648" y="107950"/>
                  <a:pt x="665698" y="95250"/>
                </a:cubicBezTo>
                <a:cubicBezTo>
                  <a:pt x="684748" y="82550"/>
                  <a:pt x="701128" y="64390"/>
                  <a:pt x="722848" y="57150"/>
                </a:cubicBezTo>
                <a:cubicBezTo>
                  <a:pt x="792417" y="33960"/>
                  <a:pt x="760517" y="42970"/>
                  <a:pt x="818098" y="28575"/>
                </a:cubicBezTo>
                <a:cubicBezTo>
                  <a:pt x="872073" y="31750"/>
                  <a:pt x="926553" y="30079"/>
                  <a:pt x="980023" y="38100"/>
                </a:cubicBezTo>
                <a:cubicBezTo>
                  <a:pt x="991344" y="39798"/>
                  <a:pt x="998359" y="52030"/>
                  <a:pt x="1008598" y="57150"/>
                </a:cubicBezTo>
                <a:cubicBezTo>
                  <a:pt x="1058057" y="81880"/>
                  <a:pt x="1019014" y="48516"/>
                  <a:pt x="1056223" y="85725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839459" y="5124450"/>
            <a:ext cx="1931944" cy="395395"/>
          </a:xfrm>
          <a:custGeom>
            <a:avLst/>
            <a:gdLst>
              <a:gd name="connsiteX0" fmla="*/ 17419 w 1931944"/>
              <a:gd name="connsiteY0" fmla="*/ 114300 h 395395"/>
              <a:gd name="connsiteX1" fmla="*/ 17419 w 1931944"/>
              <a:gd name="connsiteY1" fmla="*/ 219075 h 395395"/>
              <a:gd name="connsiteX2" fmla="*/ 26944 w 1931944"/>
              <a:gd name="connsiteY2" fmla="*/ 285750 h 395395"/>
              <a:gd name="connsiteX3" fmla="*/ 65044 w 1931944"/>
              <a:gd name="connsiteY3" fmla="*/ 361950 h 395395"/>
              <a:gd name="connsiteX4" fmla="*/ 93619 w 1931944"/>
              <a:gd name="connsiteY4" fmla="*/ 371475 h 395395"/>
              <a:gd name="connsiteX5" fmla="*/ 160294 w 1931944"/>
              <a:gd name="connsiteY5" fmla="*/ 390525 h 395395"/>
              <a:gd name="connsiteX6" fmla="*/ 407944 w 1931944"/>
              <a:gd name="connsiteY6" fmla="*/ 371475 h 395395"/>
              <a:gd name="connsiteX7" fmla="*/ 465094 w 1931944"/>
              <a:gd name="connsiteY7" fmla="*/ 333375 h 395395"/>
              <a:gd name="connsiteX8" fmla="*/ 531769 w 1931944"/>
              <a:gd name="connsiteY8" fmla="*/ 295275 h 395395"/>
              <a:gd name="connsiteX9" fmla="*/ 541294 w 1931944"/>
              <a:gd name="connsiteY9" fmla="*/ 266700 h 395395"/>
              <a:gd name="connsiteX10" fmla="*/ 617494 w 1931944"/>
              <a:gd name="connsiteY10" fmla="*/ 238125 h 395395"/>
              <a:gd name="connsiteX11" fmla="*/ 646069 w 1931944"/>
              <a:gd name="connsiteY11" fmla="*/ 209550 h 395395"/>
              <a:gd name="connsiteX12" fmla="*/ 760369 w 1931944"/>
              <a:gd name="connsiteY12" fmla="*/ 142875 h 395395"/>
              <a:gd name="connsiteX13" fmla="*/ 788944 w 1931944"/>
              <a:gd name="connsiteY13" fmla="*/ 123825 h 395395"/>
              <a:gd name="connsiteX14" fmla="*/ 827044 w 1931944"/>
              <a:gd name="connsiteY14" fmla="*/ 114300 h 395395"/>
              <a:gd name="connsiteX15" fmla="*/ 865144 w 1931944"/>
              <a:gd name="connsiteY15" fmla="*/ 95250 h 395395"/>
              <a:gd name="connsiteX16" fmla="*/ 922294 w 1931944"/>
              <a:gd name="connsiteY16" fmla="*/ 76200 h 395395"/>
              <a:gd name="connsiteX17" fmla="*/ 998494 w 1931944"/>
              <a:gd name="connsiteY17" fmla="*/ 47625 h 395395"/>
              <a:gd name="connsiteX18" fmla="*/ 1036594 w 1931944"/>
              <a:gd name="connsiteY18" fmla="*/ 19050 h 395395"/>
              <a:gd name="connsiteX19" fmla="*/ 1065169 w 1931944"/>
              <a:gd name="connsiteY19" fmla="*/ 9525 h 395395"/>
              <a:gd name="connsiteX20" fmla="*/ 1579519 w 1931944"/>
              <a:gd name="connsiteY20" fmla="*/ 0 h 395395"/>
              <a:gd name="connsiteX21" fmla="*/ 1770019 w 1931944"/>
              <a:gd name="connsiteY21" fmla="*/ 9525 h 395395"/>
              <a:gd name="connsiteX22" fmla="*/ 1798594 w 1931944"/>
              <a:gd name="connsiteY22" fmla="*/ 28575 h 395395"/>
              <a:gd name="connsiteX23" fmla="*/ 1836694 w 1931944"/>
              <a:gd name="connsiteY23" fmla="*/ 38100 h 395395"/>
              <a:gd name="connsiteX24" fmla="*/ 1865269 w 1931944"/>
              <a:gd name="connsiteY24" fmla="*/ 66675 h 395395"/>
              <a:gd name="connsiteX25" fmla="*/ 1893844 w 1931944"/>
              <a:gd name="connsiteY25" fmla="*/ 76200 h 395395"/>
              <a:gd name="connsiteX26" fmla="*/ 1931944 w 1931944"/>
              <a:gd name="connsiteY26" fmla="*/ 123825 h 39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31944" h="395395">
                <a:moveTo>
                  <a:pt x="17419" y="114300"/>
                </a:moveTo>
                <a:cubicBezTo>
                  <a:pt x="0" y="166556"/>
                  <a:pt x="6136" y="134451"/>
                  <a:pt x="17419" y="219075"/>
                </a:cubicBezTo>
                <a:cubicBezTo>
                  <a:pt x="20386" y="241329"/>
                  <a:pt x="23253" y="263605"/>
                  <a:pt x="26944" y="285750"/>
                </a:cubicBezTo>
                <a:cubicBezTo>
                  <a:pt x="33823" y="327025"/>
                  <a:pt x="29421" y="338201"/>
                  <a:pt x="65044" y="361950"/>
                </a:cubicBezTo>
                <a:cubicBezTo>
                  <a:pt x="73398" y="367519"/>
                  <a:pt x="83965" y="368717"/>
                  <a:pt x="93619" y="371475"/>
                </a:cubicBezTo>
                <a:cubicBezTo>
                  <a:pt x="177340" y="395395"/>
                  <a:pt x="91781" y="367687"/>
                  <a:pt x="160294" y="390525"/>
                </a:cubicBezTo>
                <a:cubicBezTo>
                  <a:pt x="242844" y="384175"/>
                  <a:pt x="326568" y="386733"/>
                  <a:pt x="407944" y="371475"/>
                </a:cubicBezTo>
                <a:cubicBezTo>
                  <a:pt x="430447" y="367256"/>
                  <a:pt x="446044" y="346075"/>
                  <a:pt x="465094" y="333375"/>
                </a:cubicBezTo>
                <a:cubicBezTo>
                  <a:pt x="505483" y="306449"/>
                  <a:pt x="483430" y="319445"/>
                  <a:pt x="531769" y="295275"/>
                </a:cubicBezTo>
                <a:cubicBezTo>
                  <a:pt x="534944" y="285750"/>
                  <a:pt x="535022" y="274540"/>
                  <a:pt x="541294" y="266700"/>
                </a:cubicBezTo>
                <a:cubicBezTo>
                  <a:pt x="559981" y="243341"/>
                  <a:pt x="591678" y="243288"/>
                  <a:pt x="617494" y="238125"/>
                </a:cubicBezTo>
                <a:cubicBezTo>
                  <a:pt x="627019" y="228600"/>
                  <a:pt x="635175" y="217473"/>
                  <a:pt x="646069" y="209550"/>
                </a:cubicBezTo>
                <a:cubicBezTo>
                  <a:pt x="739142" y="141861"/>
                  <a:pt x="693188" y="181264"/>
                  <a:pt x="760369" y="142875"/>
                </a:cubicBezTo>
                <a:cubicBezTo>
                  <a:pt x="770308" y="137195"/>
                  <a:pt x="778422" y="128334"/>
                  <a:pt x="788944" y="123825"/>
                </a:cubicBezTo>
                <a:cubicBezTo>
                  <a:pt x="800976" y="118668"/>
                  <a:pt x="814787" y="118897"/>
                  <a:pt x="827044" y="114300"/>
                </a:cubicBezTo>
                <a:cubicBezTo>
                  <a:pt x="840339" y="109314"/>
                  <a:pt x="851961" y="100523"/>
                  <a:pt x="865144" y="95250"/>
                </a:cubicBezTo>
                <a:cubicBezTo>
                  <a:pt x="883788" y="87792"/>
                  <a:pt x="903650" y="83658"/>
                  <a:pt x="922294" y="76200"/>
                </a:cubicBezTo>
                <a:cubicBezTo>
                  <a:pt x="979241" y="53421"/>
                  <a:pt x="953699" y="62557"/>
                  <a:pt x="998494" y="47625"/>
                </a:cubicBezTo>
                <a:cubicBezTo>
                  <a:pt x="1011194" y="38100"/>
                  <a:pt x="1022811" y="26926"/>
                  <a:pt x="1036594" y="19050"/>
                </a:cubicBezTo>
                <a:cubicBezTo>
                  <a:pt x="1045311" y="14069"/>
                  <a:pt x="1055135" y="9877"/>
                  <a:pt x="1065169" y="9525"/>
                </a:cubicBezTo>
                <a:cubicBezTo>
                  <a:pt x="1236543" y="3512"/>
                  <a:pt x="1408069" y="3175"/>
                  <a:pt x="1579519" y="0"/>
                </a:cubicBezTo>
                <a:cubicBezTo>
                  <a:pt x="1643019" y="3175"/>
                  <a:pt x="1706974" y="1302"/>
                  <a:pt x="1770019" y="9525"/>
                </a:cubicBezTo>
                <a:cubicBezTo>
                  <a:pt x="1781370" y="11006"/>
                  <a:pt x="1788072" y="24066"/>
                  <a:pt x="1798594" y="28575"/>
                </a:cubicBezTo>
                <a:cubicBezTo>
                  <a:pt x="1810626" y="33732"/>
                  <a:pt x="1823994" y="34925"/>
                  <a:pt x="1836694" y="38100"/>
                </a:cubicBezTo>
                <a:cubicBezTo>
                  <a:pt x="1846219" y="47625"/>
                  <a:pt x="1854061" y="59203"/>
                  <a:pt x="1865269" y="66675"/>
                </a:cubicBezTo>
                <a:cubicBezTo>
                  <a:pt x="1873623" y="72244"/>
                  <a:pt x="1885490" y="70631"/>
                  <a:pt x="1893844" y="76200"/>
                </a:cubicBezTo>
                <a:cubicBezTo>
                  <a:pt x="1919040" y="92998"/>
                  <a:pt x="1920821" y="101580"/>
                  <a:pt x="1931944" y="123825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837828" y="5010150"/>
            <a:ext cx="2838450" cy="523875"/>
          </a:xfrm>
          <a:custGeom>
            <a:avLst/>
            <a:gdLst>
              <a:gd name="connsiteX0" fmla="*/ 0 w 2838450"/>
              <a:gd name="connsiteY0" fmla="*/ 247650 h 523875"/>
              <a:gd name="connsiteX1" fmla="*/ 47625 w 2838450"/>
              <a:gd name="connsiteY1" fmla="*/ 428625 h 523875"/>
              <a:gd name="connsiteX2" fmla="*/ 85725 w 2838450"/>
              <a:gd name="connsiteY2" fmla="*/ 504825 h 523875"/>
              <a:gd name="connsiteX3" fmla="*/ 161925 w 2838450"/>
              <a:gd name="connsiteY3" fmla="*/ 523875 h 523875"/>
              <a:gd name="connsiteX4" fmla="*/ 304800 w 2838450"/>
              <a:gd name="connsiteY4" fmla="*/ 514350 h 523875"/>
              <a:gd name="connsiteX5" fmla="*/ 371475 w 2838450"/>
              <a:gd name="connsiteY5" fmla="*/ 495300 h 523875"/>
              <a:gd name="connsiteX6" fmla="*/ 419100 w 2838450"/>
              <a:gd name="connsiteY6" fmla="*/ 485775 h 523875"/>
              <a:gd name="connsiteX7" fmla="*/ 457200 w 2838450"/>
              <a:gd name="connsiteY7" fmla="*/ 466725 h 523875"/>
              <a:gd name="connsiteX8" fmla="*/ 514350 w 2838450"/>
              <a:gd name="connsiteY8" fmla="*/ 447675 h 523875"/>
              <a:gd name="connsiteX9" fmla="*/ 571500 w 2838450"/>
              <a:gd name="connsiteY9" fmla="*/ 419100 h 523875"/>
              <a:gd name="connsiteX10" fmla="*/ 628650 w 2838450"/>
              <a:gd name="connsiteY10" fmla="*/ 390525 h 523875"/>
              <a:gd name="connsiteX11" fmla="*/ 704850 w 2838450"/>
              <a:gd name="connsiteY11" fmla="*/ 352425 h 523875"/>
              <a:gd name="connsiteX12" fmla="*/ 742950 w 2838450"/>
              <a:gd name="connsiteY12" fmla="*/ 323850 h 523875"/>
              <a:gd name="connsiteX13" fmla="*/ 828675 w 2838450"/>
              <a:gd name="connsiteY13" fmla="*/ 276225 h 523875"/>
              <a:gd name="connsiteX14" fmla="*/ 895350 w 2838450"/>
              <a:gd name="connsiteY14" fmla="*/ 238125 h 523875"/>
              <a:gd name="connsiteX15" fmla="*/ 923925 w 2838450"/>
              <a:gd name="connsiteY15" fmla="*/ 219075 h 523875"/>
              <a:gd name="connsiteX16" fmla="*/ 981075 w 2838450"/>
              <a:gd name="connsiteY16" fmla="*/ 200025 h 523875"/>
              <a:gd name="connsiteX17" fmla="*/ 1057275 w 2838450"/>
              <a:gd name="connsiteY17" fmla="*/ 180975 h 523875"/>
              <a:gd name="connsiteX18" fmla="*/ 1095375 w 2838450"/>
              <a:gd name="connsiteY18" fmla="*/ 171450 h 523875"/>
              <a:gd name="connsiteX19" fmla="*/ 1143000 w 2838450"/>
              <a:gd name="connsiteY19" fmla="*/ 161925 h 523875"/>
              <a:gd name="connsiteX20" fmla="*/ 1209675 w 2838450"/>
              <a:gd name="connsiteY20" fmla="*/ 133350 h 523875"/>
              <a:gd name="connsiteX21" fmla="*/ 1295400 w 2838450"/>
              <a:gd name="connsiteY21" fmla="*/ 104775 h 523875"/>
              <a:gd name="connsiteX22" fmla="*/ 1343025 w 2838450"/>
              <a:gd name="connsiteY22" fmla="*/ 85725 h 523875"/>
              <a:gd name="connsiteX23" fmla="*/ 1400175 w 2838450"/>
              <a:gd name="connsiteY23" fmla="*/ 76200 h 523875"/>
              <a:gd name="connsiteX24" fmla="*/ 1438275 w 2838450"/>
              <a:gd name="connsiteY24" fmla="*/ 57150 h 523875"/>
              <a:gd name="connsiteX25" fmla="*/ 1514475 w 2838450"/>
              <a:gd name="connsiteY25" fmla="*/ 47625 h 523875"/>
              <a:gd name="connsiteX26" fmla="*/ 1571625 w 2838450"/>
              <a:gd name="connsiteY26" fmla="*/ 38100 h 523875"/>
              <a:gd name="connsiteX27" fmla="*/ 1647825 w 2838450"/>
              <a:gd name="connsiteY27" fmla="*/ 19050 h 523875"/>
              <a:gd name="connsiteX28" fmla="*/ 1809750 w 2838450"/>
              <a:gd name="connsiteY28" fmla="*/ 0 h 523875"/>
              <a:gd name="connsiteX29" fmla="*/ 2343150 w 2838450"/>
              <a:gd name="connsiteY29" fmla="*/ 9525 h 523875"/>
              <a:gd name="connsiteX30" fmla="*/ 2400300 w 2838450"/>
              <a:gd name="connsiteY30" fmla="*/ 28575 h 523875"/>
              <a:gd name="connsiteX31" fmla="*/ 2438400 w 2838450"/>
              <a:gd name="connsiteY31" fmla="*/ 38100 h 523875"/>
              <a:gd name="connsiteX32" fmla="*/ 2533650 w 2838450"/>
              <a:gd name="connsiteY32" fmla="*/ 66675 h 523875"/>
              <a:gd name="connsiteX33" fmla="*/ 2581275 w 2838450"/>
              <a:gd name="connsiteY33" fmla="*/ 95250 h 523875"/>
              <a:gd name="connsiteX34" fmla="*/ 2609850 w 2838450"/>
              <a:gd name="connsiteY34" fmla="*/ 104775 h 523875"/>
              <a:gd name="connsiteX35" fmla="*/ 2647950 w 2838450"/>
              <a:gd name="connsiteY35" fmla="*/ 123825 h 523875"/>
              <a:gd name="connsiteX36" fmla="*/ 2676525 w 2838450"/>
              <a:gd name="connsiteY36" fmla="*/ 142875 h 523875"/>
              <a:gd name="connsiteX37" fmla="*/ 2733675 w 2838450"/>
              <a:gd name="connsiteY37" fmla="*/ 161925 h 523875"/>
              <a:gd name="connsiteX38" fmla="*/ 2790825 w 2838450"/>
              <a:gd name="connsiteY38" fmla="*/ 200025 h 523875"/>
              <a:gd name="connsiteX39" fmla="*/ 2838450 w 2838450"/>
              <a:gd name="connsiteY39" fmla="*/ 2476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38450" h="523875">
                <a:moveTo>
                  <a:pt x="0" y="247650"/>
                </a:moveTo>
                <a:cubicBezTo>
                  <a:pt x="51344" y="324667"/>
                  <a:pt x="575" y="240426"/>
                  <a:pt x="47625" y="428625"/>
                </a:cubicBezTo>
                <a:cubicBezTo>
                  <a:pt x="56257" y="463153"/>
                  <a:pt x="55048" y="479260"/>
                  <a:pt x="85725" y="504825"/>
                </a:cubicBezTo>
                <a:cubicBezTo>
                  <a:pt x="94974" y="512533"/>
                  <a:pt x="160382" y="523566"/>
                  <a:pt x="161925" y="523875"/>
                </a:cubicBezTo>
                <a:cubicBezTo>
                  <a:pt x="209550" y="520700"/>
                  <a:pt x="257507" y="520799"/>
                  <a:pt x="304800" y="514350"/>
                </a:cubicBezTo>
                <a:cubicBezTo>
                  <a:pt x="327702" y="511227"/>
                  <a:pt x="349051" y="500906"/>
                  <a:pt x="371475" y="495300"/>
                </a:cubicBezTo>
                <a:cubicBezTo>
                  <a:pt x="387181" y="491373"/>
                  <a:pt x="403225" y="488950"/>
                  <a:pt x="419100" y="485775"/>
                </a:cubicBezTo>
                <a:cubicBezTo>
                  <a:pt x="431800" y="479425"/>
                  <a:pt x="444017" y="471998"/>
                  <a:pt x="457200" y="466725"/>
                </a:cubicBezTo>
                <a:cubicBezTo>
                  <a:pt x="475844" y="459267"/>
                  <a:pt x="497642" y="458814"/>
                  <a:pt x="514350" y="447675"/>
                </a:cubicBezTo>
                <a:cubicBezTo>
                  <a:pt x="596242" y="393080"/>
                  <a:pt x="492630" y="458535"/>
                  <a:pt x="571500" y="419100"/>
                </a:cubicBezTo>
                <a:cubicBezTo>
                  <a:pt x="645358" y="382171"/>
                  <a:pt x="556826" y="414466"/>
                  <a:pt x="628650" y="390525"/>
                </a:cubicBezTo>
                <a:cubicBezTo>
                  <a:pt x="690944" y="328231"/>
                  <a:pt x="617249" y="391359"/>
                  <a:pt x="704850" y="352425"/>
                </a:cubicBezTo>
                <a:cubicBezTo>
                  <a:pt x="719357" y="345978"/>
                  <a:pt x="729945" y="332954"/>
                  <a:pt x="742950" y="323850"/>
                </a:cubicBezTo>
                <a:cubicBezTo>
                  <a:pt x="802499" y="282166"/>
                  <a:pt x="780991" y="292120"/>
                  <a:pt x="828675" y="276225"/>
                </a:cubicBezTo>
                <a:cubicBezTo>
                  <a:pt x="882960" y="221940"/>
                  <a:pt x="828192" y="266907"/>
                  <a:pt x="895350" y="238125"/>
                </a:cubicBezTo>
                <a:cubicBezTo>
                  <a:pt x="905872" y="233616"/>
                  <a:pt x="913464" y="223724"/>
                  <a:pt x="923925" y="219075"/>
                </a:cubicBezTo>
                <a:cubicBezTo>
                  <a:pt x="942275" y="210920"/>
                  <a:pt x="962025" y="206375"/>
                  <a:pt x="981075" y="200025"/>
                </a:cubicBezTo>
                <a:cubicBezTo>
                  <a:pt x="1032137" y="183004"/>
                  <a:pt x="988311" y="196300"/>
                  <a:pt x="1057275" y="180975"/>
                </a:cubicBezTo>
                <a:cubicBezTo>
                  <a:pt x="1070054" y="178135"/>
                  <a:pt x="1082596" y="174290"/>
                  <a:pt x="1095375" y="171450"/>
                </a:cubicBezTo>
                <a:cubicBezTo>
                  <a:pt x="1111179" y="167938"/>
                  <a:pt x="1127294" y="165852"/>
                  <a:pt x="1143000" y="161925"/>
                </a:cubicBezTo>
                <a:cubicBezTo>
                  <a:pt x="1187552" y="150787"/>
                  <a:pt x="1159050" y="152821"/>
                  <a:pt x="1209675" y="133350"/>
                </a:cubicBezTo>
                <a:cubicBezTo>
                  <a:pt x="1237788" y="122537"/>
                  <a:pt x="1267434" y="115962"/>
                  <a:pt x="1295400" y="104775"/>
                </a:cubicBezTo>
                <a:cubicBezTo>
                  <a:pt x="1311275" y="98425"/>
                  <a:pt x="1326530" y="90224"/>
                  <a:pt x="1343025" y="85725"/>
                </a:cubicBezTo>
                <a:cubicBezTo>
                  <a:pt x="1361657" y="80643"/>
                  <a:pt x="1381125" y="79375"/>
                  <a:pt x="1400175" y="76200"/>
                </a:cubicBezTo>
                <a:cubicBezTo>
                  <a:pt x="1412875" y="69850"/>
                  <a:pt x="1424500" y="60594"/>
                  <a:pt x="1438275" y="57150"/>
                </a:cubicBezTo>
                <a:cubicBezTo>
                  <a:pt x="1463108" y="50942"/>
                  <a:pt x="1489135" y="51245"/>
                  <a:pt x="1514475" y="47625"/>
                </a:cubicBezTo>
                <a:cubicBezTo>
                  <a:pt x="1533594" y="44894"/>
                  <a:pt x="1552741" y="42147"/>
                  <a:pt x="1571625" y="38100"/>
                </a:cubicBezTo>
                <a:cubicBezTo>
                  <a:pt x="1597226" y="32614"/>
                  <a:pt x="1622152" y="24185"/>
                  <a:pt x="1647825" y="19050"/>
                </a:cubicBezTo>
                <a:cubicBezTo>
                  <a:pt x="1689938" y="10627"/>
                  <a:pt x="1771965" y="3778"/>
                  <a:pt x="1809750" y="0"/>
                </a:cubicBezTo>
                <a:cubicBezTo>
                  <a:pt x="1987550" y="3175"/>
                  <a:pt x="2165529" y="930"/>
                  <a:pt x="2343150" y="9525"/>
                </a:cubicBezTo>
                <a:cubicBezTo>
                  <a:pt x="2363207" y="10495"/>
                  <a:pt x="2381066" y="22805"/>
                  <a:pt x="2400300" y="28575"/>
                </a:cubicBezTo>
                <a:cubicBezTo>
                  <a:pt x="2412839" y="32337"/>
                  <a:pt x="2425861" y="34338"/>
                  <a:pt x="2438400" y="38100"/>
                </a:cubicBezTo>
                <a:cubicBezTo>
                  <a:pt x="2554348" y="72885"/>
                  <a:pt x="2445833" y="44721"/>
                  <a:pt x="2533650" y="66675"/>
                </a:cubicBezTo>
                <a:cubicBezTo>
                  <a:pt x="2549525" y="76200"/>
                  <a:pt x="2564716" y="86971"/>
                  <a:pt x="2581275" y="95250"/>
                </a:cubicBezTo>
                <a:cubicBezTo>
                  <a:pt x="2590255" y="99740"/>
                  <a:pt x="2600622" y="100820"/>
                  <a:pt x="2609850" y="104775"/>
                </a:cubicBezTo>
                <a:cubicBezTo>
                  <a:pt x="2622901" y="110368"/>
                  <a:pt x="2635622" y="116780"/>
                  <a:pt x="2647950" y="123825"/>
                </a:cubicBezTo>
                <a:cubicBezTo>
                  <a:pt x="2657889" y="129505"/>
                  <a:pt x="2666064" y="138226"/>
                  <a:pt x="2676525" y="142875"/>
                </a:cubicBezTo>
                <a:cubicBezTo>
                  <a:pt x="2694875" y="151030"/>
                  <a:pt x="2716967" y="150786"/>
                  <a:pt x="2733675" y="161925"/>
                </a:cubicBezTo>
                <a:cubicBezTo>
                  <a:pt x="2752725" y="174625"/>
                  <a:pt x="2774636" y="183836"/>
                  <a:pt x="2790825" y="200025"/>
                </a:cubicBezTo>
                <a:lnTo>
                  <a:pt x="2838450" y="247650"/>
                </a:ln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563888" y="2204864"/>
            <a:ext cx="9669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s-ES" smtClean="0"/>
              <a:t>Cryostat</a:t>
            </a:r>
            <a:endParaRPr lang="en-US" altLang="es-ES" dirty="0"/>
          </a:p>
        </p:txBody>
      </p:sp>
      <p:sp>
        <p:nvSpPr>
          <p:cNvPr id="24" name="8 Forma libre"/>
          <p:cNvSpPr/>
          <p:nvPr/>
        </p:nvSpPr>
        <p:spPr>
          <a:xfrm>
            <a:off x="1475656" y="1268760"/>
            <a:ext cx="3528392" cy="572091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8 Forma libre"/>
          <p:cNvSpPr/>
          <p:nvPr/>
        </p:nvSpPr>
        <p:spPr>
          <a:xfrm>
            <a:off x="1547664" y="908720"/>
            <a:ext cx="3528392" cy="572091"/>
          </a:xfrm>
          <a:custGeom>
            <a:avLst/>
            <a:gdLst>
              <a:gd name="connsiteX0" fmla="*/ 79644 w 4687154"/>
              <a:gd name="connsiteY0" fmla="*/ 1083197 h 1148155"/>
              <a:gd name="connsiteX1" fmla="*/ 97399 w 4687154"/>
              <a:gd name="connsiteY1" fmla="*/ 1029931 h 1148155"/>
              <a:gd name="connsiteX2" fmla="*/ 1047310 w 4687154"/>
              <a:gd name="connsiteY2" fmla="*/ 121 h 1148155"/>
              <a:gd name="connsiteX3" fmla="*/ 2769578 w 4687154"/>
              <a:gd name="connsiteY3" fmla="*/ 958909 h 1148155"/>
              <a:gd name="connsiteX4" fmla="*/ 3648467 w 4687154"/>
              <a:gd name="connsiteY4" fmla="*/ 683702 h 1148155"/>
              <a:gd name="connsiteX5" fmla="*/ 4687154 w 4687154"/>
              <a:gd name="connsiteY5" fmla="*/ 648191 h 1148155"/>
              <a:gd name="connsiteX0" fmla="*/ 79644 w 4607255"/>
              <a:gd name="connsiteY0" fmla="*/ 1083197 h 1148155"/>
              <a:gd name="connsiteX1" fmla="*/ 97399 w 4607255"/>
              <a:gd name="connsiteY1" fmla="*/ 1029931 h 1148155"/>
              <a:gd name="connsiteX2" fmla="*/ 1047310 w 4607255"/>
              <a:gd name="connsiteY2" fmla="*/ 121 h 1148155"/>
              <a:gd name="connsiteX3" fmla="*/ 2769578 w 4607255"/>
              <a:gd name="connsiteY3" fmla="*/ 958909 h 1148155"/>
              <a:gd name="connsiteX4" fmla="*/ 3648467 w 4607255"/>
              <a:gd name="connsiteY4" fmla="*/ 683702 h 1148155"/>
              <a:gd name="connsiteX5" fmla="*/ 4607255 w 4607255"/>
              <a:gd name="connsiteY5" fmla="*/ 772479 h 114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7255" h="1148155">
                <a:moveTo>
                  <a:pt x="79644" y="1083197"/>
                </a:moveTo>
                <a:cubicBezTo>
                  <a:pt x="7882" y="1146820"/>
                  <a:pt x="-63879" y="1210444"/>
                  <a:pt x="97399" y="1029931"/>
                </a:cubicBezTo>
                <a:cubicBezTo>
                  <a:pt x="258677" y="849418"/>
                  <a:pt x="601947" y="11958"/>
                  <a:pt x="1047310" y="121"/>
                </a:cubicBezTo>
                <a:cubicBezTo>
                  <a:pt x="1492673" y="-11716"/>
                  <a:pt x="2336052" y="844979"/>
                  <a:pt x="2769578" y="958909"/>
                </a:cubicBezTo>
                <a:cubicBezTo>
                  <a:pt x="3203104" y="1072839"/>
                  <a:pt x="3342188" y="714774"/>
                  <a:pt x="3648467" y="683702"/>
                </a:cubicBezTo>
                <a:cubicBezTo>
                  <a:pt x="3954747" y="652630"/>
                  <a:pt x="4247709" y="764341"/>
                  <a:pt x="4607255" y="7724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60032" y="980728"/>
            <a:ext cx="3888432" cy="18722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Black Box</a:t>
            </a:r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932040" y="3212976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2 feedthroughs CF40, each with 3 optical feedthroughs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6 SMA optical fibers from feedthrough to black box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black box containing light source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black box on top of cryostat</a:t>
            </a:r>
          </a:p>
          <a:p>
            <a:pPr>
              <a:buFont typeface="Arial" pitchFamily="34" charset="0"/>
              <a:buChar char="•"/>
            </a:pPr>
            <a:endParaRPr lang="en-GB" sz="2400"/>
          </a:p>
        </p:txBody>
      </p:sp>
      <p:sp>
        <p:nvSpPr>
          <p:cNvPr id="28" name="TextBox 27"/>
          <p:cNvSpPr txBox="1"/>
          <p:nvPr/>
        </p:nvSpPr>
        <p:spPr>
          <a:xfrm>
            <a:off x="1187624" y="29969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Inside: </a:t>
            </a:r>
          </a:p>
          <a:p>
            <a:r>
              <a:rPr lang="en-GB" smtClean="0"/>
              <a:t>Clara’s talk 2 weeks ago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Components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9832" y="908720"/>
            <a:ext cx="5904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smtClean="0"/>
              <a:t> Commercial box from Thorlabs: </a:t>
            </a:r>
            <a:r>
              <a:rPr lang="pl-PL" sz="2000" smtClean="0"/>
              <a:t>525 mm x 375 mm x 300 mm (L x W x H)</a:t>
            </a:r>
            <a:endParaRPr lang="es-ES" sz="2000" smtClean="0"/>
          </a:p>
          <a:p>
            <a:pPr>
              <a:buFont typeface="Arial" pitchFamily="34" charset="0"/>
              <a:buChar char="•"/>
            </a:pPr>
            <a:endParaRPr lang="es-ES" sz="2000" smtClean="0"/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Kaputschinsky LED drivers as light source </a:t>
            </a:r>
            <a:r>
              <a:rPr lang="es-ES" sz="1600" smtClean="0"/>
              <a:t>(</a:t>
            </a:r>
            <a:r>
              <a:rPr lang="es-ES" sz="1600" smtClean="0">
                <a:hlinkClick r:id="rId2"/>
              </a:rPr>
              <a:t>https://arxiv.org/ftp/physics/papers/0410/0410281.pdf</a:t>
            </a:r>
            <a:r>
              <a:rPr lang="es-ES" sz="160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Provides fast pulses of few ns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Rate: 1 kHz (possible to increase to around 10 kHz)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2 voltages needed: </a:t>
            </a:r>
          </a:p>
          <a:p>
            <a:pPr lvl="1">
              <a:buFont typeface="Arial" pitchFamily="34" charset="0"/>
              <a:buChar char="•"/>
            </a:pPr>
            <a:r>
              <a:rPr lang="es-ES" sz="2000" smtClean="0"/>
              <a:t> DC between 0 and -20 V for intensity</a:t>
            </a:r>
          </a:p>
          <a:p>
            <a:pPr lvl="1">
              <a:buFont typeface="Arial" pitchFamily="34" charset="0"/>
              <a:buChar char="•"/>
            </a:pPr>
            <a:r>
              <a:rPr lang="es-ES" sz="2000" smtClean="0"/>
              <a:t> pulsed to trigger light pulse 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Default LED: NSPB300B (465 nm) (more later)</a:t>
            </a:r>
          </a:p>
          <a:p>
            <a:pPr lvl="1">
              <a:buFont typeface="Arial" pitchFamily="34" charset="0"/>
              <a:buChar char="•"/>
            </a:pPr>
            <a:endParaRPr lang="en-GB" sz="2000" smtClean="0"/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BeagleBoard (</a:t>
            </a:r>
            <a:r>
              <a:rPr lang="es-ES" sz="2000" smtClean="0"/>
              <a:t>BeagleBoard.org)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Easy control via ethernet e.g. with Python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8 outputs to provide pulses for Kaputschinsky and also TTL signal for trigger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7 ADC channels e.g. to read temperature sensor</a:t>
            </a:r>
            <a:endParaRPr lang="en-GB" sz="2000"/>
          </a:p>
        </p:txBody>
      </p:sp>
      <p:pic>
        <p:nvPicPr>
          <p:cNvPr id="1026" name="Picture 2" descr="Enclosures with Door Assembl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2592288" cy="259228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2915816" cy="227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Components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8" descr="https://www.thorlabs.com/images/TabImages/Hard_Clad_Silica_050_LowOH_78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847009" cy="27520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124744"/>
            <a:ext cx="4752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smtClean="0"/>
              <a:t> SMA-SMA fiber from Thorlabs (1000 um diameter): </a:t>
            </a:r>
            <a:r>
              <a:rPr lang="es-ES" sz="2000" b="1" u="sng" smtClean="0"/>
              <a:t>M59L</a:t>
            </a:r>
          </a:p>
          <a:p>
            <a:pPr>
              <a:buFont typeface="Arial" pitchFamily="34" charset="0"/>
              <a:buChar char="•"/>
            </a:pPr>
            <a:endParaRPr lang="es-ES" sz="2000" b="1" u="sng" smtClean="0"/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SMA-SMA feedthrough from Thorlabs: </a:t>
            </a:r>
            <a:r>
              <a:rPr lang="es-ES" sz="2000" b="1" smtClean="0"/>
              <a:t>ADASMA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Optical fiber on one side – LED directly on other side</a:t>
            </a:r>
          </a:p>
          <a:p>
            <a:pPr>
              <a:buFont typeface="Arial" pitchFamily="34" charset="0"/>
              <a:buChar char="•"/>
            </a:pPr>
            <a:endParaRPr lang="es-ES" sz="2000" smtClean="0"/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Reference sensor still open point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Powermeter seem not to work (see later)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Either SiPM or PMT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In contact with Cayetano to check if spare readout channel is available to digitize reference sensor</a:t>
            </a:r>
          </a:p>
          <a:p>
            <a:pPr>
              <a:buFont typeface="Arial" pitchFamily="34" charset="0"/>
              <a:buChar char="•"/>
            </a:pPr>
            <a:r>
              <a:rPr lang="es-ES" sz="2000" smtClean="0"/>
              <a:t> Alternative: use ADC of BeagleBoard </a:t>
            </a:r>
            <a:endParaRPr lang="en-GB" sz="2000"/>
          </a:p>
        </p:txBody>
      </p:sp>
      <p:pic>
        <p:nvPicPr>
          <p:cNvPr id="18434" name="Picture 2" descr="ADASMA - SMA to SMA Mating Slee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5699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916832"/>
            <a:ext cx="3600400" cy="3096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/>
          <p:cNvCxnSpPr>
            <a:endCxn id="10" idx="1"/>
          </p:cNvCxnSpPr>
          <p:nvPr/>
        </p:nvCxnSpPr>
        <p:spPr>
          <a:xfrm flipV="1">
            <a:off x="1835696" y="3465004"/>
            <a:ext cx="1584176" cy="68407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Black Box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19872" y="1916832"/>
            <a:ext cx="432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1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19872" y="2564904"/>
            <a:ext cx="432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2</a:t>
            </a: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19872" y="3212976"/>
            <a:ext cx="432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3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19872" y="3861048"/>
            <a:ext cx="432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4</a:t>
            </a: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267744" y="4509120"/>
            <a:ext cx="432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6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915816" y="4509120"/>
            <a:ext cx="432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5</a:t>
            </a:r>
            <a:endParaRPr lang="en-GB"/>
          </a:p>
        </p:txBody>
      </p:sp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>
            <a:off x="2843808" y="2168860"/>
            <a:ext cx="576064" cy="6840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43808" y="2852936"/>
            <a:ext cx="57606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3"/>
          </p:cNvCxnSpPr>
          <p:nvPr/>
        </p:nvCxnSpPr>
        <p:spPr>
          <a:xfrm flipH="1" flipV="1">
            <a:off x="2843808" y="3140968"/>
            <a:ext cx="648072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2"/>
          </p:cNvCxnSpPr>
          <p:nvPr/>
        </p:nvCxnSpPr>
        <p:spPr>
          <a:xfrm flipH="1" flipV="1">
            <a:off x="2123728" y="3645024"/>
            <a:ext cx="36004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3"/>
          </p:cNvCxnSpPr>
          <p:nvPr/>
        </p:nvCxnSpPr>
        <p:spPr>
          <a:xfrm>
            <a:off x="3851920" y="2168860"/>
            <a:ext cx="648072" cy="36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51920" y="2780928"/>
            <a:ext cx="648072" cy="36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51920" y="4077072"/>
            <a:ext cx="648072" cy="360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51920" y="3501008"/>
            <a:ext cx="648072" cy="36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59832" y="5013176"/>
            <a:ext cx="0" cy="5040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339752" y="5013176"/>
            <a:ext cx="72008" cy="5760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7544" y="3717032"/>
            <a:ext cx="1368152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BeagleBoard</a:t>
            </a:r>
            <a:endParaRPr lang="en-GB"/>
          </a:p>
        </p:txBody>
      </p:sp>
      <p:cxnSp>
        <p:nvCxnSpPr>
          <p:cNvPr id="40" name="Straight Connector 39"/>
          <p:cNvCxnSpPr>
            <a:stCxn id="38" idx="3"/>
            <a:endCxn id="11" idx="1"/>
          </p:cNvCxnSpPr>
          <p:nvPr/>
        </p:nvCxnSpPr>
        <p:spPr>
          <a:xfrm flipV="1">
            <a:off x="1835696" y="4113076"/>
            <a:ext cx="1584176" cy="14401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835696" y="2348880"/>
            <a:ext cx="1584176" cy="158417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835696" y="2780928"/>
            <a:ext cx="1656184" cy="129614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03648" y="2636912"/>
            <a:ext cx="1440160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Reference Sensor</a:t>
            </a:r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>
            <a:off x="1835696" y="4365104"/>
            <a:ext cx="576064" cy="39604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3" idx="0"/>
          </p:cNvCxnSpPr>
          <p:nvPr/>
        </p:nvCxnSpPr>
        <p:spPr>
          <a:xfrm>
            <a:off x="1835696" y="3861048"/>
            <a:ext cx="1296144" cy="64807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483768" y="3573016"/>
            <a:ext cx="72008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771800" y="3501008"/>
            <a:ext cx="648072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11760" y="14127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Kaputschinsky PCB</a:t>
            </a:r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1043608" y="52292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Optical fiber</a:t>
            </a:r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4644008" y="1052736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6 Kaputschinsky LED driver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All 6 controlled by 1 BeagleBoard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LEDs can be switched on individually, in groups or all together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each LED coupled to an individual SMA optical fiber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3 fibers going to one CF40 flange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One DC voltage for all 6 Kaputschinsky</a:t>
            </a:r>
            <a:endParaRPr lang="en-GB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LED Coupling to Optical Fiber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Snip Same Side Corner Rectangle 7"/>
          <p:cNvSpPr/>
          <p:nvPr/>
        </p:nvSpPr>
        <p:spPr>
          <a:xfrm rot="10800000">
            <a:off x="3779912" y="2276872"/>
            <a:ext cx="360040" cy="57606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15816" y="1772816"/>
            <a:ext cx="2088232" cy="144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19872" y="2636912"/>
            <a:ext cx="288032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11960" y="2636912"/>
            <a:ext cx="288032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endCxn id="10" idx="1"/>
          </p:cNvCxnSpPr>
          <p:nvPr/>
        </p:nvCxnSpPr>
        <p:spPr>
          <a:xfrm>
            <a:off x="1872208" y="3140968"/>
            <a:ext cx="15476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9992" y="3068960"/>
            <a:ext cx="14401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72208" y="278092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Black box</a:t>
            </a: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059832" y="11247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Kaputschinsky with blue LED</a:t>
            </a:r>
            <a:endParaRPr lang="en-GB"/>
          </a:p>
        </p:txBody>
      </p:sp>
      <p:cxnSp>
        <p:nvCxnSpPr>
          <p:cNvPr id="19" name="Straight Connector 18"/>
          <p:cNvCxnSpPr>
            <a:stCxn id="8" idx="1"/>
            <a:endCxn id="9" idx="2"/>
          </p:cNvCxnSpPr>
          <p:nvPr/>
        </p:nvCxnSpPr>
        <p:spPr>
          <a:xfrm flipV="1">
            <a:off x="3959932" y="191683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79912" y="2996952"/>
            <a:ext cx="360040" cy="32403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076056" y="436510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Optical </a:t>
            </a:r>
            <a:r>
              <a:rPr lang="en-GB" dirty="0" err="1" smtClean="0"/>
              <a:t>fiber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283968" y="2204864"/>
            <a:ext cx="23042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83968" y="2564904"/>
            <a:ext cx="19442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283968" y="2420888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652120" y="1772816"/>
            <a:ext cx="1152128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588224" y="13407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Stray light used for reference sensor</a:t>
            </a:r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419872" y="3617640"/>
            <a:ext cx="360040" cy="2259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139952" y="3645024"/>
            <a:ext cx="360040" cy="2259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/>
          <p:cNvCxnSpPr>
            <a:stCxn id="8" idx="3"/>
          </p:cNvCxnSpPr>
          <p:nvPr/>
        </p:nvCxnSpPr>
        <p:spPr>
          <a:xfrm flipH="1">
            <a:off x="3779912" y="2852936"/>
            <a:ext cx="1800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3"/>
          </p:cNvCxnSpPr>
          <p:nvPr/>
        </p:nvCxnSpPr>
        <p:spPr>
          <a:xfrm>
            <a:off x="3959932" y="2852936"/>
            <a:ext cx="1800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779912" y="3861048"/>
            <a:ext cx="36004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9912" y="3356992"/>
            <a:ext cx="3600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779912" y="4581128"/>
            <a:ext cx="36004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779912" y="5157192"/>
            <a:ext cx="28803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876256" y="1916832"/>
            <a:ext cx="16561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PMT/</a:t>
            </a:r>
            <a:r>
              <a:rPr lang="en-US" dirty="0" err="1" smtClean="0"/>
              <a:t>SiPM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(Conceptual)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Conce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908720"/>
            <a:ext cx="4752528" cy="3678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2328" y="1916832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Kaputschinsky PCB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79766" y="2742787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96144" y="2924944"/>
            <a:ext cx="1008112" cy="64807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2048" y="3645024"/>
            <a:ext cx="15121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Reference sensor</a:t>
            </a:r>
            <a:endParaRPr lang="en-US" dirty="0"/>
          </a:p>
        </p:txBody>
      </p:sp>
      <p:pic>
        <p:nvPicPr>
          <p:cNvPr id="14" name="Picture 13" descr="Concep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4824536" cy="30592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52320" y="4293096"/>
            <a:ext cx="144016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452320" y="5229200"/>
            <a:ext cx="14401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88024" y="3212976"/>
            <a:ext cx="13681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Reference Sensor</a:t>
            </a: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948264" y="3573016"/>
            <a:ext cx="17281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Position of LED adjustable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524328" y="4149080"/>
            <a:ext cx="0" cy="5040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84368" y="5085184"/>
            <a:ext cx="648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LED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5877272"/>
            <a:ext cx="1512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Feedthrough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12360" y="6237312"/>
            <a:ext cx="8640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Fiber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524328" y="6021288"/>
            <a:ext cx="72008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452320" y="6381328"/>
            <a:ext cx="72008" cy="476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596336" y="6381328"/>
            <a:ext cx="72008" cy="4766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endCxn id="16" idx="3"/>
          </p:cNvCxnSpPr>
          <p:nvPr/>
        </p:nvCxnSpPr>
        <p:spPr>
          <a:xfrm flipH="1">
            <a:off x="7596336" y="5229200"/>
            <a:ext cx="288032" cy="1080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4" idx="3"/>
          </p:cNvCxnSpPr>
          <p:nvPr/>
        </p:nvCxnSpPr>
        <p:spPr>
          <a:xfrm>
            <a:off x="7524328" y="5445224"/>
            <a:ext cx="72008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3"/>
            <a:endCxn id="25" idx="3"/>
          </p:cNvCxnSpPr>
          <p:nvPr/>
        </p:nvCxnSpPr>
        <p:spPr>
          <a:xfrm flipH="1">
            <a:off x="7524328" y="6345324"/>
            <a:ext cx="72008" cy="274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1"/>
          </p:cNvCxnSpPr>
          <p:nvPr/>
        </p:nvCxnSpPr>
        <p:spPr>
          <a:xfrm flipH="1">
            <a:off x="5940152" y="5337212"/>
            <a:ext cx="1512168" cy="2520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36096" y="4005064"/>
            <a:ext cx="504056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0" y="4869160"/>
            <a:ext cx="11521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Stray light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860032" y="908720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</a:t>
            </a:r>
            <a:r>
              <a:rPr lang="en-GB" sz="2000" smtClean="0"/>
              <a:t>central reference sensor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6 Kaputschinsky PCBs around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each Kaputschinsky with light cavity to guide light to reference sensor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/>
              <a:t> material: either 3D printed plastic or aluminium  </a:t>
            </a:r>
            <a:endParaRPr lang="en-GB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Proof-of-Principle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20170608_141819.jpg"/>
          <p:cNvPicPr>
            <a:picLocks noChangeAspect="1"/>
          </p:cNvPicPr>
          <p:nvPr/>
        </p:nvPicPr>
        <p:blipFill>
          <a:blip r:embed="rId2" cstate="print"/>
          <a:srcRect l="13067" r="19592"/>
          <a:stretch>
            <a:fillRect/>
          </a:stretch>
        </p:blipFill>
        <p:spPr>
          <a:xfrm>
            <a:off x="1403648" y="1052736"/>
            <a:ext cx="6480720" cy="5413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848" y="2492896"/>
            <a:ext cx="648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55776" y="3356992"/>
            <a:ext cx="72008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39952" y="1052736"/>
            <a:ext cx="29523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Powermeter</a:t>
            </a:r>
            <a:r>
              <a:rPr lang="en-US" dirty="0" smtClean="0"/>
              <a:t> (measuring light reaching </a:t>
            </a:r>
            <a:r>
              <a:rPr lang="en-US" dirty="0" err="1" smtClean="0"/>
              <a:t>feedthrough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60032" y="1700808"/>
            <a:ext cx="576064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4725144"/>
            <a:ext cx="6480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PMT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2852936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reflector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4005064"/>
            <a:ext cx="11521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Reflective tube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44208" y="4509120"/>
            <a:ext cx="11521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11960" y="3212976"/>
            <a:ext cx="21602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27984" y="3284984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403648" y="3356992"/>
          <a:ext cx="6095596" cy="325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PMT and </a:t>
            </a:r>
            <a:r>
              <a:rPr lang="en-US" dirty="0" err="1" smtClean="0"/>
              <a:t>Powermeter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96B7-DF1C-4094-B18C-20C4FD74F80B}" type="datetime1">
              <a:rPr lang="es-ES" smtClean="0"/>
              <a:pPr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Thorsten Lux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BA3E-9E80-4A08-97E8-09E046E5A1A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112474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Signal from PMT compared with signal from </a:t>
            </a:r>
            <a:r>
              <a:rPr lang="en-US" sz="2400" dirty="0" err="1" smtClean="0"/>
              <a:t>powermeter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normalized to largest signal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similar shape </a:t>
            </a:r>
            <a:r>
              <a:rPr lang="en-US" sz="1600" dirty="0" smtClean="0"/>
              <a:t>(amplitude of PMT read by eye from oscilloscope =&gt; large error)</a:t>
            </a:r>
          </a:p>
          <a:p>
            <a:endParaRPr lang="en-US" sz="2400" dirty="0" smtClean="0"/>
          </a:p>
          <a:p>
            <a:r>
              <a:rPr lang="en-US" sz="2400" dirty="0" smtClean="0"/>
              <a:t>=&gt; “stray light” detected by reference light will allow to estimate injected light to PMTs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FA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IFAE_Template</Template>
  <TotalTime>2074</TotalTime>
  <Words>810</Words>
  <Application>Microsoft Office PowerPoint</Application>
  <PresentationFormat>On-screen Show (4:3)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IFAE_Template</vt:lpstr>
      <vt:lpstr>Light Calibration System</vt:lpstr>
      <vt:lpstr>Overall Conceptual Design</vt:lpstr>
      <vt:lpstr>Components</vt:lpstr>
      <vt:lpstr>Components</vt:lpstr>
      <vt:lpstr>Black Box</vt:lpstr>
      <vt:lpstr>LED Coupling to Optical Fiber</vt:lpstr>
      <vt:lpstr>Implementation (Conceptual)</vt:lpstr>
      <vt:lpstr>Proof-of-Principle Tests</vt:lpstr>
      <vt:lpstr>Comparison PMT and Powermeter</vt:lpstr>
      <vt:lpstr>Testing various LEDs</vt:lpstr>
      <vt:lpstr>Time Structure of Light Pulse</vt:lpstr>
      <vt:lpstr>CAD Drawings from Juli</vt:lpstr>
      <vt:lpstr>CAD Drawings from Juli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thorsten</dc:creator>
  <cp:lastModifiedBy>thorsten</cp:lastModifiedBy>
  <cp:revision>51</cp:revision>
  <dcterms:created xsi:type="dcterms:W3CDTF">2017-06-08T18:45:23Z</dcterms:created>
  <dcterms:modified xsi:type="dcterms:W3CDTF">2017-06-14T16:42:04Z</dcterms:modified>
</cp:coreProperties>
</file>