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74" r:id="rId4"/>
    <p:sldId id="275" r:id="rId5"/>
    <p:sldId id="276" r:id="rId6"/>
    <p:sldId id="277" r:id="rId7"/>
    <p:sldId id="279" r:id="rId8"/>
    <p:sldId id="278" r:id="rId9"/>
    <p:sldId id="283" r:id="rId10"/>
    <p:sldId id="284" r:id="rId11"/>
    <p:sldId id="285" r:id="rId12"/>
    <p:sldId id="286" r:id="rId13"/>
    <p:sldId id="288" r:id="rId14"/>
    <p:sldId id="287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2616"/>
    <a:srgbClr val="1AF224"/>
    <a:srgbClr val="0DB50D"/>
    <a:srgbClr val="4F81BD"/>
    <a:srgbClr val="E6B9B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12" y="-1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8058-65D6-4E4A-B583-218C1A7FE8CA}" type="datetimeFigureOut">
              <a:rPr lang="en-GB" smtClean="0"/>
              <a:pPr/>
              <a:t>21/06/2017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89BD-BB7D-43B1-A7DC-E75288BAAF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8058-65D6-4E4A-B583-218C1A7FE8CA}" type="datetimeFigureOut">
              <a:rPr lang="en-GB" smtClean="0"/>
              <a:pPr/>
              <a:t>21/06/2017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89BD-BB7D-43B1-A7DC-E75288BAAF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8058-65D6-4E4A-B583-218C1A7FE8CA}" type="datetimeFigureOut">
              <a:rPr lang="en-GB" smtClean="0"/>
              <a:pPr/>
              <a:t>21/06/2017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89BD-BB7D-43B1-A7DC-E75288BAAF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8058-65D6-4E4A-B583-218C1A7FE8CA}" type="datetimeFigureOut">
              <a:rPr lang="en-GB" smtClean="0"/>
              <a:pPr/>
              <a:t>21/06/2017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89BD-BB7D-43B1-A7DC-E75288BAAF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8058-65D6-4E4A-B583-218C1A7FE8CA}" type="datetimeFigureOut">
              <a:rPr lang="en-GB" smtClean="0"/>
              <a:pPr/>
              <a:t>21/06/2017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89BD-BB7D-43B1-A7DC-E75288BAAF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8058-65D6-4E4A-B583-218C1A7FE8CA}" type="datetimeFigureOut">
              <a:rPr lang="en-GB" smtClean="0"/>
              <a:pPr/>
              <a:t>21/06/2017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89BD-BB7D-43B1-A7DC-E75288BAAF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8058-65D6-4E4A-B583-218C1A7FE8CA}" type="datetimeFigureOut">
              <a:rPr lang="en-GB" smtClean="0"/>
              <a:pPr/>
              <a:t>21/06/2017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89BD-BB7D-43B1-A7DC-E75288BAAF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8058-65D6-4E4A-B583-218C1A7FE8CA}" type="datetimeFigureOut">
              <a:rPr lang="en-GB" smtClean="0"/>
              <a:pPr/>
              <a:t>21/06/2017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89BD-BB7D-43B1-A7DC-E75288BAAF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8058-65D6-4E4A-B583-218C1A7FE8CA}" type="datetimeFigureOut">
              <a:rPr lang="en-GB" smtClean="0"/>
              <a:pPr/>
              <a:t>21/06/2017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89BD-BB7D-43B1-A7DC-E75288BAAF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8058-65D6-4E4A-B583-218C1A7FE8CA}" type="datetimeFigureOut">
              <a:rPr lang="en-GB" smtClean="0"/>
              <a:pPr/>
              <a:t>21/06/2017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89BD-BB7D-43B1-A7DC-E75288BAAF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8058-65D6-4E4A-B583-218C1A7FE8CA}" type="datetimeFigureOut">
              <a:rPr lang="en-GB" smtClean="0"/>
              <a:pPr/>
              <a:t>21/06/2017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89BD-BB7D-43B1-A7DC-E75288BAAF53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A8058-65D6-4E4A-B583-218C1A7FE8CA}" type="datetimeFigureOut">
              <a:rPr lang="en-GB" smtClean="0"/>
              <a:pPr/>
              <a:t>21/06/2017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989BD-BB7D-43B1-A7DC-E75288BAAF5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628800"/>
            <a:ext cx="8229600" cy="3312368"/>
          </a:xfrm>
        </p:spPr>
        <p:txBody>
          <a:bodyPr>
            <a:normAutofit/>
          </a:bodyPr>
          <a:lstStyle/>
          <a:p>
            <a:r>
              <a:rPr lang="en-GB" smtClean="0"/>
              <a:t>DNA Setup:</a:t>
            </a:r>
            <a:br>
              <a:rPr lang="en-GB" smtClean="0"/>
            </a:br>
            <a:r>
              <a:rPr lang="en-GB" smtClean="0"/>
              <a:t>Further </a:t>
            </a:r>
            <a:r>
              <a:rPr lang="en-GB" smtClean="0"/>
              <a:t>Progress</a:t>
            </a:r>
            <a:br>
              <a:rPr lang="en-GB" smtClean="0"/>
            </a:br>
            <a:r>
              <a:rPr lang="en-GB" smtClean="0"/>
              <a:t>16</a:t>
            </a:r>
            <a:r>
              <a:rPr lang="en-GB" baseline="30000" smtClean="0"/>
              <a:t>th</a:t>
            </a:r>
            <a:r>
              <a:rPr lang="en-GB" smtClean="0"/>
              <a:t> to 20</a:t>
            </a:r>
            <a:r>
              <a:rPr lang="en-GB" baseline="30000" smtClean="0"/>
              <a:t>th</a:t>
            </a:r>
            <a:r>
              <a:rPr lang="en-GB" smtClean="0"/>
              <a:t> of June</a:t>
            </a:r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3 different modes:</a:t>
            </a:r>
          </a:p>
          <a:p>
            <a:pPr lvl="1"/>
            <a:r>
              <a:rPr lang="en-US" sz="2000" dirty="0" smtClean="0"/>
              <a:t>Completely empty, not even the sample holder</a:t>
            </a:r>
          </a:p>
          <a:p>
            <a:pPr lvl="1"/>
            <a:r>
              <a:rPr lang="en-US" sz="2000" dirty="0" smtClean="0"/>
              <a:t>The sample holder but no sample</a:t>
            </a:r>
          </a:p>
          <a:p>
            <a:pPr lvl="1"/>
            <a:r>
              <a:rPr lang="en-US" sz="2000" dirty="0" smtClean="0"/>
              <a:t>With small sample</a:t>
            </a:r>
            <a:endParaRPr lang="en-US" sz="2000" dirty="0"/>
          </a:p>
        </p:txBody>
      </p:sp>
      <p:pic>
        <p:nvPicPr>
          <p:cNvPr id="4" name="3 Imagen" descr="20170620_113203.jpg"/>
          <p:cNvPicPr>
            <a:picLocks noChangeAspect="1"/>
          </p:cNvPicPr>
          <p:nvPr/>
        </p:nvPicPr>
        <p:blipFill>
          <a:blip r:embed="rId2" cstate="print"/>
          <a:srcRect l="31100" t="19201" r="38188" b="29000"/>
          <a:stretch>
            <a:fillRect/>
          </a:stretch>
        </p:blipFill>
        <p:spPr>
          <a:xfrm>
            <a:off x="2627784" y="3284984"/>
            <a:ext cx="3384376" cy="3210818"/>
          </a:xfrm>
          <a:prstGeom prst="rect">
            <a:avLst/>
          </a:prstGeom>
        </p:spPr>
      </p:pic>
      <p:cxnSp>
        <p:nvCxnSpPr>
          <p:cNvPr id="6" name="5 Conector recto de flecha"/>
          <p:cNvCxnSpPr/>
          <p:nvPr/>
        </p:nvCxnSpPr>
        <p:spPr>
          <a:xfrm flipV="1">
            <a:off x="1979712" y="5157192"/>
            <a:ext cx="1584176" cy="14401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 flipH="1">
            <a:off x="4572000" y="4149080"/>
            <a:ext cx="1872208" cy="21602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323528" y="4725144"/>
            <a:ext cx="1584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Roughly such a sample was used in the previous tests from slide 10 </a:t>
            </a:r>
            <a:endParaRPr lang="en-U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516216" y="3789040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 used for the current tests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7" name="6 Imagen" descr="completelyempty-195V-a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3923927" cy="2942946"/>
          </a:xfrm>
          <a:prstGeom prst="rect">
            <a:avLst/>
          </a:prstGeom>
        </p:spPr>
      </p:pic>
      <p:pic>
        <p:nvPicPr>
          <p:cNvPr id="8" name="7 Imagen" descr="holder-195V-a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124744"/>
            <a:ext cx="4187957" cy="3140968"/>
          </a:xfrm>
          <a:prstGeom prst="rect">
            <a:avLst/>
          </a:prstGeom>
        </p:spPr>
      </p:pic>
      <p:pic>
        <p:nvPicPr>
          <p:cNvPr id="9" name="8 Imagen" descr="sample-195V-av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969060"/>
            <a:ext cx="3851919" cy="2888940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2051720" y="141277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empty</a:t>
            </a:r>
            <a:endParaRPr lang="en-U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876256" y="13407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holder</a:t>
            </a:r>
            <a:endParaRPr lang="en-U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67544" y="501317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</a:t>
            </a:r>
            <a:endParaRPr lang="en-U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23528" y="1916832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Old PMT/ PMT1: positive signals</a:t>
            </a:r>
            <a:endParaRPr lang="en-US" sz="14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95536" y="3501008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NewPMT</a:t>
            </a:r>
            <a:r>
              <a:rPr lang="en-US" sz="1400" dirty="0" smtClean="0"/>
              <a:t>/ PMT2: negative signals</a:t>
            </a:r>
            <a:endParaRPr lang="en-US" sz="14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79512" y="76470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LED voltage: 19.5 V like in the past</a:t>
            </a:r>
            <a:endParaRPr lang="en-U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4355976" y="4365104"/>
            <a:ext cx="46085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S/N ratio from amplitude: </a:t>
            </a:r>
            <a:r>
              <a:rPr lang="en-US" smtClean="0"/>
              <a:t>~</a:t>
            </a:r>
            <a:r>
              <a:rPr lang="en-US" smtClean="0"/>
              <a:t>2 (LP 500 nm), 2.5-3 (LP 550 nm)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In previous tests was ~3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BUT: sample now much smaller</a:t>
            </a:r>
          </a:p>
          <a:p>
            <a:endParaRPr lang="en-US" dirty="0" smtClean="0"/>
          </a:p>
          <a:p>
            <a:pPr>
              <a:buFont typeface="Symbol"/>
              <a:buChar char="Þ"/>
            </a:pPr>
            <a:r>
              <a:rPr lang="en-US" dirty="0" smtClean="0"/>
              <a:t> System much improved and works with less minimum light compared to previous tests</a:t>
            </a:r>
          </a:p>
          <a:p>
            <a:endParaRPr lang="en-US" dirty="0" smtClean="0"/>
          </a:p>
          <a:p>
            <a:r>
              <a:rPr lang="en-US" dirty="0" smtClean="0"/>
              <a:t>Statistical analysis ongoing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New PMT detects more background light than old =&gt; due to 500 nm versus 550 nm long pass filter? =&gt; for systematic study one could swap both to verify this hypothesis </a:t>
            </a:r>
          </a:p>
          <a:p>
            <a:r>
              <a:rPr lang="en-US" sz="2400" dirty="0" smtClean="0"/>
              <a:t>Impression is that new PMT better in respect of gain but worse from timing (positive overshot after signal) </a:t>
            </a:r>
          </a:p>
          <a:p>
            <a:r>
              <a:rPr lang="en-US" sz="2400" dirty="0" smtClean="0"/>
              <a:t>In general background light strongly reduced compared to previous tests with single short pass filter at light entrance</a:t>
            </a:r>
          </a:p>
          <a:p>
            <a:r>
              <a:rPr lang="en-US" sz="2400" dirty="0" smtClean="0"/>
              <a:t>S/N ratio significantly </a:t>
            </a:r>
            <a:r>
              <a:rPr lang="en-US" sz="2400" smtClean="0"/>
              <a:t>improved </a:t>
            </a:r>
            <a:r>
              <a:rPr lang="en-US" sz="2400" smtClean="0"/>
              <a:t>accordingly</a:t>
            </a:r>
          </a:p>
          <a:p>
            <a:r>
              <a:rPr lang="en-US" sz="2400" smtClean="0"/>
              <a:t>Operating PMTs in parallel causes interference</a:t>
            </a:r>
            <a:endParaRPr lang="en-US" sz="2400" smtClean="0"/>
          </a:p>
          <a:p>
            <a:r>
              <a:rPr lang="en-US" sz="2400" smtClean="0"/>
              <a:t>Asked for new round of measurements</a:t>
            </a:r>
            <a:endParaRPr lang="en-US" sz="2400" smtClean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Possible future Improvements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1124744"/>
            <a:ext cx="5040560" cy="4713387"/>
          </a:xfrm>
        </p:spPr>
        <p:txBody>
          <a:bodyPr>
            <a:normAutofit/>
          </a:bodyPr>
          <a:lstStyle/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Optimized light sensor:</a:t>
            </a:r>
            <a:endParaRPr lang="en-GB" sz="1600" dirty="0" smtClean="0"/>
          </a:p>
          <a:p>
            <a:pPr lvl="1"/>
            <a:r>
              <a:rPr lang="en-GB" sz="1600" dirty="0" smtClean="0"/>
              <a:t>Midori Gel Green emission peaks at about 540 nm (bottom plot)</a:t>
            </a:r>
          </a:p>
          <a:p>
            <a:pPr lvl="1"/>
            <a:r>
              <a:rPr lang="en-GB" sz="1600" dirty="0" smtClean="0"/>
              <a:t>Currently used PMTs have low quantum efficiency  above 500 nm (left plot) =&gt; find sensor with high quantum efficiency plateau between 500-600 nm</a:t>
            </a:r>
          </a:p>
          <a:p>
            <a:r>
              <a:rPr lang="en-GB" sz="2000" dirty="0" smtClean="0"/>
              <a:t>Optimized long pass filter: further S/N improvement by using long pass filter between 500 and 550 nm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l="7969" t="27950" r="64272" b="14300"/>
          <a:stretch>
            <a:fillRect/>
          </a:stretch>
        </p:blipFill>
        <p:spPr bwMode="auto">
          <a:xfrm>
            <a:off x="0" y="1669995"/>
            <a:ext cx="3779912" cy="442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AutoShape 4" descr="Normalized excitation and emission spectra of GelGreen (green) and GelRed (red) in the presence of dsDNA in PBS buffer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3798" name="Picture 6" descr="Normalized excitation and emission spectra of GelGreen (green) and GelRed (red) in the presence of dsDNA in PBS buffer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437112"/>
            <a:ext cx="5147100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Noise</a:t>
            </a:r>
            <a:endParaRPr lang="en-GB"/>
          </a:p>
        </p:txBody>
      </p:sp>
      <p:pic>
        <p:nvPicPr>
          <p:cNvPr id="4" name="Picture 3" descr="20170621_1110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204864"/>
            <a:ext cx="6480720" cy="36454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1196752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mtClean="0"/>
              <a:t> from one to the next day noise in EL PMT disappeared and increased slightly in the old MAGIC PMT (could reduce it again to the previous values)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Testing the Filters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smtClean="0"/>
              <a:t>Open question: Why we have a direct signal from the LED with short- (SP) and longpass (LP) filter between LED and PMT?</a:t>
            </a:r>
          </a:p>
          <a:p>
            <a:r>
              <a:rPr lang="en-GB" sz="2400" smtClean="0"/>
              <a:t>Naively a shortpass filter of 475 nm combined with longpass filter of 500 nm should block “all” light</a:t>
            </a:r>
            <a:endParaRPr lang="en-GB" sz="24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526713"/>
            <a:ext cx="4519702" cy="290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01008"/>
            <a:ext cx="4104456" cy="291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Test Setups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904" y="1268760"/>
            <a:ext cx="4978896" cy="4320480"/>
          </a:xfrm>
        </p:spPr>
        <p:txBody>
          <a:bodyPr>
            <a:normAutofit/>
          </a:bodyPr>
          <a:lstStyle/>
          <a:p>
            <a:r>
              <a:rPr lang="en-GB" sz="2400" smtClean="0"/>
              <a:t>Direct: 800 uW</a:t>
            </a:r>
          </a:p>
          <a:p>
            <a:r>
              <a:rPr lang="en-GB" sz="2400" smtClean="0"/>
              <a:t>SP 475 nm: 536 uW</a:t>
            </a:r>
          </a:p>
          <a:p>
            <a:r>
              <a:rPr lang="en-GB" sz="2400" smtClean="0"/>
              <a:t>SP 475 nm + LP 500 nm: 0.14 uW</a:t>
            </a:r>
          </a:p>
          <a:p>
            <a:r>
              <a:rPr lang="en-GB" sz="2400" smtClean="0"/>
              <a:t>SP 475 nm + LP 500 nm + LP 550 nm: 0.22 uW</a:t>
            </a:r>
          </a:p>
          <a:p>
            <a:r>
              <a:rPr lang="en-GB" sz="2400" smtClean="0"/>
              <a:t>SP 475 nm + LP 500 nm + LP 550 nm + SP 500 nm: 0.04 uW</a:t>
            </a:r>
          </a:p>
          <a:p>
            <a:endParaRPr lang="en-GB" sz="2400" smtClean="0"/>
          </a:p>
          <a:p>
            <a:pPr>
              <a:buNone/>
            </a:pPr>
            <a:r>
              <a:rPr lang="en-GB" sz="2400" smtClean="0"/>
              <a:t>=&gt; Filter reduce light by factor 4000-20000 </a:t>
            </a:r>
          </a:p>
          <a:p>
            <a:pPr>
              <a:buNone/>
            </a:pPr>
            <a:endParaRPr lang="en-GB" sz="2400" smtClean="0"/>
          </a:p>
          <a:p>
            <a:pPr>
              <a:buNone/>
            </a:pPr>
            <a:endParaRPr lang="en-GB" sz="2400"/>
          </a:p>
        </p:txBody>
      </p:sp>
      <p:sp>
        <p:nvSpPr>
          <p:cNvPr id="6" name="Rectangle 5"/>
          <p:cNvSpPr/>
          <p:nvPr/>
        </p:nvSpPr>
        <p:spPr>
          <a:xfrm>
            <a:off x="251520" y="1412776"/>
            <a:ext cx="1080120" cy="7200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Sensor</a:t>
            </a:r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331640" y="1412776"/>
            <a:ext cx="136815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31640" y="2132856"/>
            <a:ext cx="136815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843808" y="1556792"/>
            <a:ext cx="5760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LED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51520" y="2276872"/>
            <a:ext cx="1080120" cy="7200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Sensor</a:t>
            </a:r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1331640" y="2276872"/>
            <a:ext cx="136815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31640" y="2996952"/>
            <a:ext cx="136815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43808" y="2420888"/>
            <a:ext cx="5760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LED</a:t>
            </a: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411760" y="2276872"/>
            <a:ext cx="72008" cy="7200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51520" y="3212976"/>
            <a:ext cx="1080120" cy="7200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Sensor</a:t>
            </a:r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31640" y="3212976"/>
            <a:ext cx="136815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31640" y="3933056"/>
            <a:ext cx="136815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843808" y="3356992"/>
            <a:ext cx="5760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LED</a:t>
            </a:r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2411760" y="3212976"/>
            <a:ext cx="72008" cy="7200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2195736" y="3212976"/>
            <a:ext cx="72008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251520" y="4149080"/>
            <a:ext cx="1080120" cy="7200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Sensor</a:t>
            </a:r>
            <a:endParaRPr lang="en-GB"/>
          </a:p>
        </p:txBody>
      </p:sp>
      <p:cxnSp>
        <p:nvCxnSpPr>
          <p:cNvPr id="30" name="Straight Connector 29"/>
          <p:cNvCxnSpPr/>
          <p:nvPr/>
        </p:nvCxnSpPr>
        <p:spPr>
          <a:xfrm>
            <a:off x="1331640" y="4149080"/>
            <a:ext cx="136815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31640" y="4869160"/>
            <a:ext cx="136815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843808" y="4293096"/>
            <a:ext cx="5760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LED</a:t>
            </a:r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2411760" y="4149080"/>
            <a:ext cx="7200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2195736" y="4149080"/>
            <a:ext cx="72008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1979712" y="4149080"/>
            <a:ext cx="72008" cy="7200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251520" y="5013176"/>
            <a:ext cx="1080120" cy="7200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Sensor</a:t>
            </a:r>
            <a:endParaRPr lang="en-GB"/>
          </a:p>
        </p:txBody>
      </p:sp>
      <p:cxnSp>
        <p:nvCxnSpPr>
          <p:cNvPr id="37" name="Straight Connector 36"/>
          <p:cNvCxnSpPr/>
          <p:nvPr/>
        </p:nvCxnSpPr>
        <p:spPr>
          <a:xfrm>
            <a:off x="1331640" y="5013176"/>
            <a:ext cx="136815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331640" y="5733256"/>
            <a:ext cx="136815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843808" y="5157192"/>
            <a:ext cx="5760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LED</a:t>
            </a:r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2411760" y="5013176"/>
            <a:ext cx="7200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2195736" y="5013176"/>
            <a:ext cx="72008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1979712" y="5013176"/>
            <a:ext cx="72008" cy="7200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1763688" y="5013176"/>
            <a:ext cx="72008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8244408" y="5949280"/>
            <a:ext cx="7200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6228184" y="5949280"/>
            <a:ext cx="72008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4283968" y="5949280"/>
            <a:ext cx="72008" cy="7200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2195736" y="5949280"/>
            <a:ext cx="72008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TextBox 73"/>
          <p:cNvSpPr txBox="1"/>
          <p:nvPr/>
        </p:nvSpPr>
        <p:spPr>
          <a:xfrm>
            <a:off x="323528" y="616530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SP Filter: 500 nm</a:t>
            </a:r>
            <a:endParaRPr lang="en-GB"/>
          </a:p>
        </p:txBody>
      </p:sp>
      <p:sp>
        <p:nvSpPr>
          <p:cNvPr id="75" name="TextBox 74"/>
          <p:cNvSpPr txBox="1"/>
          <p:nvPr/>
        </p:nvSpPr>
        <p:spPr>
          <a:xfrm>
            <a:off x="2483768" y="616530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LP Filter: 550 nm</a:t>
            </a:r>
            <a:endParaRPr lang="en-GB"/>
          </a:p>
        </p:txBody>
      </p:sp>
      <p:sp>
        <p:nvSpPr>
          <p:cNvPr id="76" name="TextBox 75"/>
          <p:cNvSpPr txBox="1"/>
          <p:nvPr/>
        </p:nvSpPr>
        <p:spPr>
          <a:xfrm>
            <a:off x="4427984" y="616530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LP Filter: 500 nm</a:t>
            </a:r>
            <a:endParaRPr lang="en-GB"/>
          </a:p>
        </p:txBody>
      </p:sp>
      <p:sp>
        <p:nvSpPr>
          <p:cNvPr id="78" name="TextBox 77"/>
          <p:cNvSpPr txBox="1"/>
          <p:nvPr/>
        </p:nvSpPr>
        <p:spPr>
          <a:xfrm>
            <a:off x="6444208" y="616530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SP Filter: 475 nm</a:t>
            </a:r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Results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smtClean="0"/>
              <a:t>Which wavelength has the light which passes?</a:t>
            </a:r>
          </a:p>
          <a:p>
            <a:r>
              <a:rPr lang="en-GB" sz="2400" smtClean="0"/>
              <a:t>Answer by eye: probably red! (=&gt;  &gt; 600 nm)</a:t>
            </a:r>
          </a:p>
          <a:p>
            <a:endParaRPr lang="en-GB" sz="2400" smtClean="0"/>
          </a:p>
          <a:p>
            <a:endParaRPr lang="en-GB" sz="2400" smtClean="0"/>
          </a:p>
          <a:p>
            <a:endParaRPr lang="en-GB" sz="2400" smtClean="0"/>
          </a:p>
          <a:p>
            <a:endParaRPr lang="en-GB" sz="2400" smtClean="0"/>
          </a:p>
          <a:p>
            <a:pPr>
              <a:buNone/>
            </a:pPr>
            <a:endParaRPr lang="en-GB" sz="2400" smtClean="0"/>
          </a:p>
          <a:p>
            <a:pPr>
              <a:buNone/>
            </a:pPr>
            <a:r>
              <a:rPr lang="en-GB" sz="2400" b="1" smtClean="0"/>
              <a:t>2 questions now: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smtClean="0"/>
              <a:t>What is the source of the red light when we use a blue LED?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smtClean="0"/>
              <a:t>Why is the red light not filtered out?</a:t>
            </a:r>
          </a:p>
          <a:p>
            <a:endParaRPr lang="en-GB" sz="2400"/>
          </a:p>
        </p:txBody>
      </p:sp>
      <p:pic>
        <p:nvPicPr>
          <p:cNvPr id="4" name="Picture 3" descr="20170616_1453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996952"/>
            <a:ext cx="2771800" cy="1559138"/>
          </a:xfrm>
          <a:prstGeom prst="rect">
            <a:avLst/>
          </a:prstGeom>
        </p:spPr>
      </p:pic>
      <p:pic>
        <p:nvPicPr>
          <p:cNvPr id="5" name="Picture 4" descr="20170616_1508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996952"/>
            <a:ext cx="2774437" cy="1560621"/>
          </a:xfrm>
          <a:prstGeom prst="rect">
            <a:avLst/>
          </a:prstGeom>
        </p:spPr>
      </p:pic>
      <p:pic>
        <p:nvPicPr>
          <p:cNvPr id="6" name="Picture 5" descr="20170616_1514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3028455"/>
            <a:ext cx="2760305" cy="15526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3568" y="2636912"/>
            <a:ext cx="14061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smtClean="0"/>
              <a:t>SP 475  + LP 500 </a:t>
            </a:r>
            <a:endParaRPr lang="en-GB" sz="1400"/>
          </a:p>
        </p:txBody>
      </p:sp>
      <p:sp>
        <p:nvSpPr>
          <p:cNvPr id="8" name="Rectangle 7"/>
          <p:cNvSpPr/>
          <p:nvPr/>
        </p:nvSpPr>
        <p:spPr>
          <a:xfrm>
            <a:off x="3275856" y="2636912"/>
            <a:ext cx="20986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smtClean="0"/>
              <a:t>SP 475  + LP 500  + LP 550 </a:t>
            </a:r>
            <a:endParaRPr lang="en-GB" sz="1400"/>
          </a:p>
        </p:txBody>
      </p:sp>
      <p:sp>
        <p:nvSpPr>
          <p:cNvPr id="9" name="Rectangle 8"/>
          <p:cNvSpPr/>
          <p:nvPr/>
        </p:nvSpPr>
        <p:spPr>
          <a:xfrm>
            <a:off x="6084168" y="2636912"/>
            <a:ext cx="2736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smtClean="0"/>
              <a:t>SP 475  + LP 500  + LP 550 + SP 500 </a:t>
            </a:r>
            <a:endParaRPr lang="en-GB"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Source of the red light</a:t>
            </a:r>
            <a:endParaRPr lang="en-GB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21553" t="21650" r="37694" b="9051"/>
          <a:stretch>
            <a:fillRect/>
          </a:stretch>
        </p:blipFill>
        <p:spPr bwMode="auto">
          <a:xfrm>
            <a:off x="0" y="1628800"/>
            <a:ext cx="4716016" cy="4510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0" y="2852936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smtClean="0"/>
              <a:t> Emission spectrum of LED</a:t>
            </a:r>
          </a:p>
          <a:p>
            <a:pPr>
              <a:buFont typeface="Arial" pitchFamily="34" charset="0"/>
              <a:buChar char="•"/>
            </a:pPr>
            <a:r>
              <a:rPr lang="en-GB" sz="2400" smtClean="0"/>
              <a:t> tiny emission at about 625 nm following official data sheet</a:t>
            </a:r>
          </a:p>
        </p:txBody>
      </p:sp>
      <p:sp>
        <p:nvSpPr>
          <p:cNvPr id="8" name="Oval 7"/>
          <p:cNvSpPr/>
          <p:nvPr/>
        </p:nvSpPr>
        <p:spPr>
          <a:xfrm>
            <a:off x="3851920" y="5085184"/>
            <a:ext cx="360040" cy="432048"/>
          </a:xfrm>
          <a:prstGeom prst="ellipse">
            <a:avLst/>
          </a:prstGeom>
          <a:noFill/>
          <a:ln w="57150">
            <a:solidFill>
              <a:srgbClr val="F62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Why is the red light not filtered out?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568952" cy="4525963"/>
          </a:xfrm>
        </p:spPr>
        <p:txBody>
          <a:bodyPr>
            <a:normAutofit/>
          </a:bodyPr>
          <a:lstStyle/>
          <a:p>
            <a:r>
              <a:rPr lang="en-GB" sz="2400" smtClean="0"/>
              <a:t>Curve from slide 16 misleading since ends at 570 nm</a:t>
            </a:r>
          </a:p>
          <a:p>
            <a:r>
              <a:rPr lang="en-GB" sz="2400" smtClean="0"/>
              <a:t>Plot below: SP filter works only from edge wavelength + 100 nm</a:t>
            </a:r>
          </a:p>
          <a:p>
            <a:r>
              <a:rPr lang="en-GB" sz="2400" smtClean="0"/>
              <a:t>Transpartent for higher wavelength</a:t>
            </a:r>
          </a:p>
          <a:p>
            <a:pPr>
              <a:buFont typeface="Symbol"/>
              <a:buChar char="Þ"/>
            </a:pPr>
            <a:r>
              <a:rPr lang="en-GB" sz="2400" smtClean="0"/>
              <a:t>SP 475 nm (and even SP 500) highly transparent to 625 nm </a:t>
            </a:r>
          </a:p>
          <a:p>
            <a:pPr>
              <a:buNone/>
            </a:pPr>
            <a:endParaRPr lang="en-GB" sz="2400"/>
          </a:p>
        </p:txBody>
      </p:sp>
      <p:pic>
        <p:nvPicPr>
          <p:cNvPr id="30722" name="Picture 2" descr="https://www.edmundoptics.eu/globalassets/commerce/products/7276.gif"/>
          <p:cNvPicPr>
            <a:picLocks noChangeAspect="1" noChangeArrowheads="1"/>
          </p:cNvPicPr>
          <p:nvPr/>
        </p:nvPicPr>
        <p:blipFill>
          <a:blip r:embed="rId2" cstate="print"/>
          <a:srcRect l="10063" t="1266" r="10690" b="67967"/>
          <a:stretch>
            <a:fillRect/>
          </a:stretch>
        </p:blipFill>
        <p:spPr bwMode="auto">
          <a:xfrm>
            <a:off x="1383516" y="3212976"/>
            <a:ext cx="5977069" cy="3645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Signal-to-Noise Improvements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785395"/>
          </a:xfrm>
        </p:spPr>
        <p:txBody>
          <a:bodyPr>
            <a:normAutofit/>
          </a:bodyPr>
          <a:lstStyle/>
          <a:p>
            <a:r>
              <a:rPr lang="en-GB" sz="2000" dirty="0" smtClean="0"/>
              <a:t>Problem during previous measurements:</a:t>
            </a:r>
          </a:p>
          <a:p>
            <a:pPr lvl="1"/>
            <a:r>
              <a:rPr lang="en-GB" sz="2000" dirty="0" smtClean="0"/>
              <a:t>Noise ripple has amplitude of some 10s of mV</a:t>
            </a:r>
          </a:p>
          <a:p>
            <a:pPr lvl="1"/>
            <a:r>
              <a:rPr lang="en-GB" sz="2000" dirty="0" smtClean="0"/>
              <a:t>Single photon amplitude about 1 </a:t>
            </a:r>
            <a:r>
              <a:rPr lang="en-GB" sz="2000" dirty="0" err="1" smtClean="0"/>
              <a:t>meV</a:t>
            </a:r>
            <a:endParaRPr lang="en-GB" sz="2000" dirty="0" smtClean="0"/>
          </a:p>
          <a:p>
            <a:r>
              <a:rPr lang="en-GB" sz="2000" dirty="0" smtClean="0"/>
              <a:t>Tried Solutions:</a:t>
            </a:r>
          </a:p>
          <a:p>
            <a:pPr lvl="1"/>
            <a:r>
              <a:rPr lang="en-GB" sz="1600" dirty="0" smtClean="0"/>
              <a:t>Using in addition another PMT: more gain =&gt; single photon amplitude about 7 mV </a:t>
            </a:r>
          </a:p>
          <a:p>
            <a:pPr lvl="1"/>
            <a:r>
              <a:rPr lang="en-GB" sz="1600" dirty="0" smtClean="0"/>
              <a:t>Understanding better origin of noise ripple and reduce it to minimum =&gt; successfully done: 1) old PMT now: +/-4 mV  2) new PMT: +/-2 mV</a:t>
            </a:r>
            <a:endParaRPr lang="en-GB" sz="2000" dirty="0" smtClean="0"/>
          </a:p>
          <a:p>
            <a:r>
              <a:rPr lang="en-GB" sz="2000" dirty="0" smtClean="0"/>
              <a:t>Noise ripple reduced to 2 mV (amplitude)</a:t>
            </a:r>
          </a:p>
          <a:p>
            <a:pPr>
              <a:buFont typeface="Symbol"/>
              <a:buChar char="Þ"/>
            </a:pPr>
            <a:r>
              <a:rPr lang="en-GB" sz="2000" dirty="0" smtClean="0"/>
              <a:t>Single photons can be detected</a:t>
            </a:r>
          </a:p>
          <a:p>
            <a:pPr>
              <a:buFont typeface="Symbol"/>
              <a:buChar char="Þ"/>
            </a:pPr>
            <a:endParaRPr lang="en-GB" sz="2400" dirty="0"/>
          </a:p>
        </p:txBody>
      </p:sp>
      <p:pic>
        <p:nvPicPr>
          <p:cNvPr id="4" name="Picture 3" descr="20170616_1632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824155"/>
            <a:ext cx="3615724" cy="2033845"/>
          </a:xfrm>
          <a:prstGeom prst="rect">
            <a:avLst/>
          </a:prstGeom>
        </p:spPr>
      </p:pic>
      <p:pic>
        <p:nvPicPr>
          <p:cNvPr id="5" name="Picture 4" descr="20170616_1632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855087"/>
            <a:ext cx="3560734" cy="20029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458112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 Dark count signal (== single photon) </a:t>
            </a:r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355976" y="4149080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 Kaputschinsky induced single photon (same amplitude as DC signal but overlaid by noise ripple)</a:t>
            </a:r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Tests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229600" cy="747464"/>
          </a:xfrm>
        </p:spPr>
        <p:txBody>
          <a:bodyPr>
            <a:normAutofit/>
          </a:bodyPr>
          <a:lstStyle/>
          <a:p>
            <a:r>
              <a:rPr lang="en-GB" sz="2400" dirty="0" smtClean="0"/>
              <a:t>Setup:</a:t>
            </a:r>
            <a:endParaRPr lang="en-GB" sz="2400" dirty="0"/>
          </a:p>
        </p:txBody>
      </p:sp>
      <p:sp>
        <p:nvSpPr>
          <p:cNvPr id="4" name="3 Rectángulo"/>
          <p:cNvSpPr/>
          <p:nvPr/>
        </p:nvSpPr>
        <p:spPr>
          <a:xfrm>
            <a:off x="2051720" y="3833664"/>
            <a:ext cx="1512168" cy="12961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Rectángulo"/>
          <p:cNvSpPr/>
          <p:nvPr/>
        </p:nvSpPr>
        <p:spPr>
          <a:xfrm>
            <a:off x="2627784" y="4337720"/>
            <a:ext cx="288032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6 Conector recto"/>
          <p:cNvCxnSpPr/>
          <p:nvPr/>
        </p:nvCxnSpPr>
        <p:spPr>
          <a:xfrm flipH="1">
            <a:off x="683568" y="3977680"/>
            <a:ext cx="136815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flipH="1">
            <a:off x="683568" y="5057800"/>
            <a:ext cx="136815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2267744" y="5129808"/>
            <a:ext cx="0" cy="14401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3419872" y="5129808"/>
            <a:ext cx="0" cy="144016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>
            <a:off x="2123728" y="3977680"/>
            <a:ext cx="144016" cy="100811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Rectángulo"/>
          <p:cNvSpPr/>
          <p:nvPr/>
        </p:nvSpPr>
        <p:spPr>
          <a:xfrm>
            <a:off x="1835696" y="3977680"/>
            <a:ext cx="144016" cy="10081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5 Rectángulo"/>
          <p:cNvSpPr/>
          <p:nvPr/>
        </p:nvSpPr>
        <p:spPr>
          <a:xfrm>
            <a:off x="2339752" y="3833664"/>
            <a:ext cx="1008112" cy="2160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 Rectángulo"/>
          <p:cNvSpPr/>
          <p:nvPr/>
        </p:nvSpPr>
        <p:spPr>
          <a:xfrm>
            <a:off x="2339752" y="4913784"/>
            <a:ext cx="1008112" cy="2160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7 Rectángulo"/>
          <p:cNvSpPr/>
          <p:nvPr/>
        </p:nvSpPr>
        <p:spPr>
          <a:xfrm>
            <a:off x="395536" y="4265712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Blue LED</a:t>
            </a:r>
            <a:endParaRPr lang="en-US" dirty="0"/>
          </a:p>
        </p:txBody>
      </p:sp>
      <p:sp>
        <p:nvSpPr>
          <p:cNvPr id="19" name="18 Rectángulo"/>
          <p:cNvSpPr/>
          <p:nvPr/>
        </p:nvSpPr>
        <p:spPr>
          <a:xfrm>
            <a:off x="2339752" y="5273824"/>
            <a:ext cx="1008112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PMT2</a:t>
            </a:r>
            <a:endParaRPr lang="en-US" dirty="0"/>
          </a:p>
        </p:txBody>
      </p:sp>
      <p:sp>
        <p:nvSpPr>
          <p:cNvPr id="20" name="19 Rectángulo"/>
          <p:cNvSpPr/>
          <p:nvPr/>
        </p:nvSpPr>
        <p:spPr>
          <a:xfrm>
            <a:off x="2267744" y="2321496"/>
            <a:ext cx="1008112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PMT1</a:t>
            </a:r>
            <a:endParaRPr lang="en-US" dirty="0"/>
          </a:p>
        </p:txBody>
      </p:sp>
      <p:cxnSp>
        <p:nvCxnSpPr>
          <p:cNvPr id="22" name="21 Conector recto de flecha"/>
          <p:cNvCxnSpPr>
            <a:endCxn id="15" idx="0"/>
          </p:cNvCxnSpPr>
          <p:nvPr/>
        </p:nvCxnSpPr>
        <p:spPr>
          <a:xfrm>
            <a:off x="1547664" y="3041576"/>
            <a:ext cx="360040" cy="9361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flipV="1">
            <a:off x="1331640" y="4697760"/>
            <a:ext cx="864096" cy="9361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flipH="1">
            <a:off x="3059832" y="3329608"/>
            <a:ext cx="1152128" cy="5760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 flipH="1" flipV="1">
            <a:off x="3131840" y="5057800"/>
            <a:ext cx="108012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/>
          <p:nvPr/>
        </p:nvCxnSpPr>
        <p:spPr>
          <a:xfrm flipH="1">
            <a:off x="2771800" y="4193704"/>
            <a:ext cx="1584176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CuadroTexto"/>
          <p:cNvSpPr txBox="1"/>
          <p:nvPr/>
        </p:nvSpPr>
        <p:spPr>
          <a:xfrm>
            <a:off x="323528" y="570587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Short pass filter: 475 nm</a:t>
            </a:r>
            <a:endParaRPr lang="en-US" dirty="0"/>
          </a:p>
        </p:txBody>
      </p:sp>
      <p:sp>
        <p:nvSpPr>
          <p:cNvPr id="40" name="39 CuadroTexto"/>
          <p:cNvSpPr txBox="1"/>
          <p:nvPr/>
        </p:nvSpPr>
        <p:spPr>
          <a:xfrm>
            <a:off x="467544" y="239350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Short pass filter: 500 nm</a:t>
            </a:r>
            <a:endParaRPr lang="en-US" dirty="0"/>
          </a:p>
        </p:txBody>
      </p:sp>
      <p:sp>
        <p:nvSpPr>
          <p:cNvPr id="41" name="40 CuadroTexto"/>
          <p:cNvSpPr txBox="1"/>
          <p:nvPr/>
        </p:nvSpPr>
        <p:spPr>
          <a:xfrm>
            <a:off x="4211960" y="282555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 pass filter: 550 nm</a:t>
            </a:r>
            <a:endParaRPr lang="en-US" dirty="0"/>
          </a:p>
        </p:txBody>
      </p:sp>
      <p:sp>
        <p:nvSpPr>
          <p:cNvPr id="42" name="41 CuadroTexto"/>
          <p:cNvSpPr txBox="1"/>
          <p:nvPr/>
        </p:nvSpPr>
        <p:spPr>
          <a:xfrm>
            <a:off x="4283968" y="541784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 pass filter: 500 nm</a:t>
            </a:r>
            <a:endParaRPr lang="en-US" dirty="0"/>
          </a:p>
        </p:txBody>
      </p:sp>
      <p:sp>
        <p:nvSpPr>
          <p:cNvPr id="43" name="42 CuadroTexto"/>
          <p:cNvSpPr txBox="1"/>
          <p:nvPr/>
        </p:nvSpPr>
        <p:spPr>
          <a:xfrm>
            <a:off x="4427984" y="390567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 holder</a:t>
            </a:r>
            <a:endParaRPr lang="en-US" dirty="0"/>
          </a:p>
        </p:txBody>
      </p:sp>
      <p:pic>
        <p:nvPicPr>
          <p:cNvPr id="44" name="43 Imagen" descr="20170620_1358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964043" y="2560396"/>
            <a:ext cx="5120569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Motivation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2 short pass filter behind each other to reduce light around 625 nm</a:t>
            </a:r>
          </a:p>
          <a:p>
            <a:r>
              <a:rPr lang="en-US" sz="2400" dirty="0" smtClean="0"/>
              <a:t>Testing old and new PMT in parallel</a:t>
            </a:r>
          </a:p>
          <a:p>
            <a:r>
              <a:rPr lang="en-US" sz="2400" dirty="0" smtClean="0"/>
              <a:t>500 nm long pass filter provides probably more signal but also possibly more background</a:t>
            </a:r>
          </a:p>
          <a:p>
            <a:r>
              <a:rPr lang="en-US" sz="2400" dirty="0" smtClean="0"/>
              <a:t> 550 nm long pass filter better signal to background separation</a:t>
            </a:r>
          </a:p>
          <a:p>
            <a:r>
              <a:rPr lang="en-US" sz="2400" dirty="0" smtClean="0"/>
              <a:t>Seeing spectrum of </a:t>
            </a:r>
            <a:r>
              <a:rPr lang="en-US" sz="2400" dirty="0" err="1" smtClean="0"/>
              <a:t>Mitori</a:t>
            </a:r>
            <a:r>
              <a:rPr lang="en-US" sz="2400" dirty="0" smtClean="0"/>
              <a:t> Green probably 525 nm long pass filter would have the best choice but not available at IFAE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</TotalTime>
  <Words>801</Words>
  <Application>Microsoft Office PowerPoint</Application>
  <PresentationFormat>On-screen Show (4:3)</PresentationFormat>
  <Paragraphs>111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DNA Setup: Further Progress 16th to 20th of June</vt:lpstr>
      <vt:lpstr>Testing the Filters</vt:lpstr>
      <vt:lpstr>Test Setups</vt:lpstr>
      <vt:lpstr>Results</vt:lpstr>
      <vt:lpstr>Source of the red light</vt:lpstr>
      <vt:lpstr>Why is the red light not filtered out?</vt:lpstr>
      <vt:lpstr>Signal-to-Noise Improvements</vt:lpstr>
      <vt:lpstr>New Tests</vt:lpstr>
      <vt:lpstr>Setup Motivation</vt:lpstr>
      <vt:lpstr>Measurements</vt:lpstr>
      <vt:lpstr>Results</vt:lpstr>
      <vt:lpstr>Conclusions</vt:lpstr>
      <vt:lpstr>Possible future Improvements</vt:lpstr>
      <vt:lpstr>Noise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thorsten</dc:creator>
  <cp:lastModifiedBy>thorsten</cp:lastModifiedBy>
  <cp:revision>52</cp:revision>
  <dcterms:created xsi:type="dcterms:W3CDTF">2017-05-17T19:19:21Z</dcterms:created>
  <dcterms:modified xsi:type="dcterms:W3CDTF">2017-06-21T20:34:21Z</dcterms:modified>
</cp:coreProperties>
</file>