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4" r:id="rId7"/>
    <p:sldId id="265" r:id="rId8"/>
    <p:sldId id="268" r:id="rId9"/>
    <p:sldId id="266" r:id="rId10"/>
    <p:sldId id="279" r:id="rId11"/>
    <p:sldId id="271" r:id="rId12"/>
    <p:sldId id="293" r:id="rId13"/>
    <p:sldId id="272" r:id="rId14"/>
    <p:sldId id="292" r:id="rId15"/>
    <p:sldId id="291" r:id="rId16"/>
    <p:sldId id="290" r:id="rId17"/>
    <p:sldId id="294" r:id="rId18"/>
    <p:sldId id="295" r:id="rId19"/>
    <p:sldId id="296" r:id="rId20"/>
    <p:sldId id="280" r:id="rId21"/>
    <p:sldId id="281" r:id="rId22"/>
    <p:sldId id="273" r:id="rId23"/>
    <p:sldId id="274" r:id="rId24"/>
    <p:sldId id="275" r:id="rId25"/>
    <p:sldId id="276" r:id="rId26"/>
    <p:sldId id="277" r:id="rId27"/>
    <p:sldId id="278" r:id="rId28"/>
    <p:sldId id="282" r:id="rId29"/>
    <p:sldId id="283" r:id="rId30"/>
    <p:sldId id="284" r:id="rId31"/>
    <p:sldId id="287" r:id="rId32"/>
    <p:sldId id="286" r:id="rId33"/>
    <p:sldId id="285" r:id="rId34"/>
    <p:sldId id="288" r:id="rId35"/>
    <p:sldId id="289" r:id="rId3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orsten\Google%20Drive\SynchFolder\Documents\02-ExtraProjects\DNA_Setup\DNA_0717\ConcentrationCurv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orsten\Google%20Drive\SynchFolder\Documents\03-WA105\CalibrationBox\SiPMTests_2017072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orsten\Google%20Drive\SynchFolder\Documents\03-WA105\CalibrationBox\SiPMTests_2017072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/>
          <a:lstStyle/>
          <a:p>
            <a:pPr>
              <a:defRPr sz="1400"/>
            </a:pPr>
            <a:r>
              <a:rPr lang="es-ES" sz="1400"/>
              <a:t>Measured vs provided</a:t>
            </a:r>
            <a:r>
              <a:rPr lang="es-ES" sz="1400" baseline="0"/>
              <a:t> </a:t>
            </a:r>
            <a:r>
              <a:rPr lang="es-ES" sz="1400"/>
              <a:t>Concentratio</a:t>
            </a:r>
            <a:r>
              <a:rPr lang="es-ES" sz="1400" baseline="0"/>
              <a:t>n (normalized to 1/500 value)</a:t>
            </a:r>
            <a:endParaRPr lang="es-ES" sz="1400"/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v>Factor 3.5</c:v>
          </c:tx>
          <c:spPr>
            <a:ln w="28575">
              <a:noFill/>
            </a:ln>
          </c:spPr>
          <c:trendline>
            <c:trendlineType val="log"/>
          </c:trendline>
          <c:xVal>
            <c:numRef>
              <c:f>Sheet1!$B$1:$B$3</c:f>
              <c:numCache>
                <c:formatCode>General</c:formatCode>
                <c:ptCount val="3"/>
                <c:pt idx="0">
                  <c:v>1</c:v>
                </c:pt>
                <c:pt idx="1">
                  <c:v>0.5</c:v>
                </c:pt>
                <c:pt idx="2">
                  <c:v>5.000000000000001E-2</c:v>
                </c:pt>
              </c:numCache>
            </c:numRef>
          </c:xVal>
          <c:yVal>
            <c:numRef>
              <c:f>Sheet1!$C$1:$C$3</c:f>
              <c:numCache>
                <c:formatCode>General</c:formatCode>
                <c:ptCount val="3"/>
                <c:pt idx="0">
                  <c:v>1</c:v>
                </c:pt>
                <c:pt idx="1">
                  <c:v>0.78</c:v>
                </c:pt>
                <c:pt idx="2">
                  <c:v>0.17</c:v>
                </c:pt>
              </c:numCache>
            </c:numRef>
          </c:yVal>
        </c:ser>
        <c:ser>
          <c:idx val="1"/>
          <c:order val="1"/>
          <c:tx>
            <c:v>Factor 5.3</c:v>
          </c:tx>
          <c:spPr>
            <a:ln w="28575">
              <a:noFill/>
            </a:ln>
          </c:spPr>
          <c:trendline>
            <c:trendlineType val="log"/>
          </c:trendline>
          <c:xVal>
            <c:numRef>
              <c:f>Sheet1!$B$1:$B$3</c:f>
              <c:numCache>
                <c:formatCode>General</c:formatCode>
                <c:ptCount val="3"/>
                <c:pt idx="0">
                  <c:v>1</c:v>
                </c:pt>
                <c:pt idx="1">
                  <c:v>0.5</c:v>
                </c:pt>
                <c:pt idx="2">
                  <c:v>5.000000000000001E-2</c:v>
                </c:pt>
              </c:numCache>
            </c:numRef>
          </c:xVal>
          <c:yVal>
            <c:numRef>
              <c:f>Sheet1!$D$1:$D$3</c:f>
              <c:numCache>
                <c:formatCode>General</c:formatCode>
                <c:ptCount val="3"/>
                <c:pt idx="0">
                  <c:v>1</c:v>
                </c:pt>
                <c:pt idx="1">
                  <c:v>0.78</c:v>
                </c:pt>
                <c:pt idx="2">
                  <c:v>0.11000000000000001</c:v>
                </c:pt>
              </c:numCache>
            </c:numRef>
          </c:yVal>
        </c:ser>
        <c:dLbls>
          <c:showVal val="1"/>
          <c:showCatName val="1"/>
        </c:dLbls>
        <c:axId val="66246528"/>
        <c:axId val="66396160"/>
      </c:scatterChart>
      <c:valAx>
        <c:axId val="662465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Provided</a:t>
                </a:r>
                <a:r>
                  <a:rPr lang="es-ES" baseline="0"/>
                  <a:t> concentration (normalized)</a:t>
                </a:r>
                <a:endParaRPr lang="es-ES"/>
              </a:p>
            </c:rich>
          </c:tx>
          <c:layout/>
        </c:title>
        <c:numFmt formatCode="General" sourceLinked="1"/>
        <c:tickLblPos val="nextTo"/>
        <c:crossAx val="66396160"/>
        <c:crosses val="autoZero"/>
        <c:crossBetween val="midCat"/>
      </c:valAx>
      <c:valAx>
        <c:axId val="6639616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Measured</a:t>
                </a:r>
                <a:r>
                  <a:rPr lang="es-ES" baseline="0"/>
                  <a:t> concentration (normalized)</a:t>
                </a:r>
                <a:endParaRPr lang="es-ES"/>
              </a:p>
            </c:rich>
          </c:tx>
          <c:layout/>
        </c:title>
        <c:numFmt formatCode="General" sourceLinked="1"/>
        <c:tickLblPos val="nextTo"/>
        <c:crossAx val="66246528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/>
      <c:scatterChart>
        <c:scatterStyle val="smoothMarker"/>
        <c:ser>
          <c:idx val="0"/>
          <c:order val="0"/>
          <c:xVal>
            <c:numRef>
              <c:f>Sheet1!$A$2:$A$21</c:f>
              <c:numCache>
                <c:formatCode>General</c:formatCode>
                <c:ptCount val="20"/>
                <c:pt idx="0">
                  <c:v>0</c:v>
                </c:pt>
                <c:pt idx="1">
                  <c:v>4.5</c:v>
                </c:pt>
                <c:pt idx="2">
                  <c:v>5</c:v>
                </c:pt>
                <c:pt idx="3">
                  <c:v>5.2</c:v>
                </c:pt>
                <c:pt idx="4">
                  <c:v>5.5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19.5</c:v>
                </c:pt>
              </c:numCache>
            </c:numRef>
          </c:xVal>
          <c:yVal>
            <c:numRef>
              <c:f>Sheet1!$D$2:$D$21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9.1743119266055034E-3</c:v>
                </c:pt>
                <c:pt idx="6">
                  <c:v>2.7522935779816512E-2</c:v>
                </c:pt>
                <c:pt idx="7">
                  <c:v>5.5045871559633024E-2</c:v>
                </c:pt>
                <c:pt idx="8">
                  <c:v>0.10550458715596329</c:v>
                </c:pt>
                <c:pt idx="9">
                  <c:v>0.18348623853211007</c:v>
                </c:pt>
                <c:pt idx="10">
                  <c:v>0.26605504587155965</c:v>
                </c:pt>
                <c:pt idx="11">
                  <c:v>0.37614678899082571</c:v>
                </c:pt>
                <c:pt idx="12">
                  <c:v>0.50458715596330272</c:v>
                </c:pt>
                <c:pt idx="13">
                  <c:v>0.65596330275229353</c:v>
                </c:pt>
                <c:pt idx="14">
                  <c:v>0.8165137614678899</c:v>
                </c:pt>
                <c:pt idx="15">
                  <c:v>1</c:v>
                </c:pt>
                <c:pt idx="16">
                  <c:v>1.1834862385321101</c:v>
                </c:pt>
                <c:pt idx="17">
                  <c:v>1.36697247706422</c:v>
                </c:pt>
                <c:pt idx="18">
                  <c:v>1.5229357798165135</c:v>
                </c:pt>
                <c:pt idx="19">
                  <c:v>1.5871559633027521</c:v>
                </c:pt>
              </c:numCache>
            </c:numRef>
          </c:yVal>
          <c:smooth val="1"/>
        </c:ser>
        <c:ser>
          <c:idx val="1"/>
          <c:order val="1"/>
          <c:xVal>
            <c:numRef>
              <c:f>Sheet1!$A$2:$A$21</c:f>
              <c:numCache>
                <c:formatCode>General</c:formatCode>
                <c:ptCount val="20"/>
                <c:pt idx="0">
                  <c:v>0</c:v>
                </c:pt>
                <c:pt idx="1">
                  <c:v>4.5</c:v>
                </c:pt>
                <c:pt idx="2">
                  <c:v>5</c:v>
                </c:pt>
                <c:pt idx="3">
                  <c:v>5.2</c:v>
                </c:pt>
                <c:pt idx="4">
                  <c:v>5.5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19.5</c:v>
                </c:pt>
              </c:numCache>
            </c:numRef>
          </c:xVal>
          <c:yVal>
            <c:numRef>
              <c:f>Sheet1!$H$2:$H$21</c:f>
              <c:numCache>
                <c:formatCode>General</c:formatCode>
                <c:ptCount val="20"/>
                <c:pt idx="0">
                  <c:v>0</c:v>
                </c:pt>
                <c:pt idx="1">
                  <c:v>1.0184040154215355E-3</c:v>
                </c:pt>
                <c:pt idx="2">
                  <c:v>1.1566159889430421E-2</c:v>
                </c:pt>
                <c:pt idx="3">
                  <c:v>1.1784389321306463E-2</c:v>
                </c:pt>
                <c:pt idx="4">
                  <c:v>1.9422419436968069E-2</c:v>
                </c:pt>
                <c:pt idx="5">
                  <c:v>2.1022768604059057E-2</c:v>
                </c:pt>
                <c:pt idx="6">
                  <c:v>2.4732668945951851E-2</c:v>
                </c:pt>
                <c:pt idx="7">
                  <c:v>6.976067505637594E-2</c:v>
                </c:pt>
                <c:pt idx="8">
                  <c:v>4.0008729177275042E-2</c:v>
                </c:pt>
                <c:pt idx="9">
                  <c:v>0.12737324507165201</c:v>
                </c:pt>
                <c:pt idx="10">
                  <c:v>0.22514003055212048</c:v>
                </c:pt>
                <c:pt idx="11">
                  <c:v>0.35331345020731802</c:v>
                </c:pt>
                <c:pt idx="12">
                  <c:v>0.50170946388302906</c:v>
                </c:pt>
                <c:pt idx="13">
                  <c:v>0.64683203608059958</c:v>
                </c:pt>
                <c:pt idx="14">
                  <c:v>0.825780170218957</c:v>
                </c:pt>
                <c:pt idx="15">
                  <c:v>1</c:v>
                </c:pt>
                <c:pt idx="16">
                  <c:v>1.1804029970175312</c:v>
                </c:pt>
                <c:pt idx="17">
                  <c:v>1.3509856696006404</c:v>
                </c:pt>
                <c:pt idx="18">
                  <c:v>1.5564850512839166</c:v>
                </c:pt>
                <c:pt idx="19">
                  <c:v>1.6223175965665237</c:v>
                </c:pt>
              </c:numCache>
            </c:numRef>
          </c:yVal>
          <c:smooth val="1"/>
        </c:ser>
        <c:ser>
          <c:idx val="2"/>
          <c:order val="2"/>
          <c:xVal>
            <c:numRef>
              <c:f>Sheet1!$A$2:$A$21</c:f>
              <c:numCache>
                <c:formatCode>General</c:formatCode>
                <c:ptCount val="20"/>
                <c:pt idx="0">
                  <c:v>0</c:v>
                </c:pt>
                <c:pt idx="1">
                  <c:v>4.5</c:v>
                </c:pt>
                <c:pt idx="2">
                  <c:v>5</c:v>
                </c:pt>
                <c:pt idx="3">
                  <c:v>5.2</c:v>
                </c:pt>
                <c:pt idx="4">
                  <c:v>5.5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19.5</c:v>
                </c:pt>
              </c:numCache>
            </c:numRef>
          </c:xVal>
          <c:yVal>
            <c:numRef>
              <c:f>Sheet1!$J$2:$J$21</c:f>
              <c:numCache>
                <c:formatCode>General</c:formatCode>
                <c:ptCount val="20"/>
                <c:pt idx="0">
                  <c:v>-2.5879858657243816E-4</c:v>
                </c:pt>
                <c:pt idx="1">
                  <c:v>-1.6756183745583037E-4</c:v>
                </c:pt>
                <c:pt idx="2">
                  <c:v>8.0777385159010596E-4</c:v>
                </c:pt>
                <c:pt idx="3">
                  <c:v>1.1809187279151943E-3</c:v>
                </c:pt>
                <c:pt idx="4">
                  <c:v>2.585159010600707E-3</c:v>
                </c:pt>
                <c:pt idx="5">
                  <c:v>6.4120141342756181E-3</c:v>
                </c:pt>
                <c:pt idx="6">
                  <c:v>2.5950530035335689E-2</c:v>
                </c:pt>
                <c:pt idx="7">
                  <c:v>6.1484098939929323E-2</c:v>
                </c:pt>
                <c:pt idx="8">
                  <c:v>0.11858657243816255</c:v>
                </c:pt>
                <c:pt idx="9">
                  <c:v>0.19872791519434629</c:v>
                </c:pt>
                <c:pt idx="10">
                  <c:v>0.28664310954063604</c:v>
                </c:pt>
                <c:pt idx="11">
                  <c:v>0.40699646643109544</c:v>
                </c:pt>
                <c:pt idx="12">
                  <c:v>0.5382332155477032</c:v>
                </c:pt>
                <c:pt idx="13">
                  <c:v>0.68876325088339219</c:v>
                </c:pt>
                <c:pt idx="14">
                  <c:v>0.8409893992932862</c:v>
                </c:pt>
                <c:pt idx="15">
                  <c:v>1</c:v>
                </c:pt>
                <c:pt idx="16">
                  <c:v>1.1561837455830388</c:v>
                </c:pt>
                <c:pt idx="17">
                  <c:v>1.2954063604240285</c:v>
                </c:pt>
                <c:pt idx="18">
                  <c:v>1.4056537102473499</c:v>
                </c:pt>
                <c:pt idx="19">
                  <c:v>1.4643109540636041</c:v>
                </c:pt>
              </c:numCache>
            </c:numRef>
          </c:yVal>
          <c:smooth val="1"/>
        </c:ser>
        <c:axId val="124859520"/>
        <c:axId val="124956672"/>
      </c:scatterChart>
      <c:valAx>
        <c:axId val="124859520"/>
        <c:scaling>
          <c:orientation val="minMax"/>
        </c:scaling>
        <c:axPos val="b"/>
        <c:numFmt formatCode="General" sourceLinked="1"/>
        <c:tickLblPos val="nextTo"/>
        <c:crossAx val="124956672"/>
        <c:crosses val="autoZero"/>
        <c:crossBetween val="midCat"/>
      </c:valAx>
      <c:valAx>
        <c:axId val="124956672"/>
        <c:scaling>
          <c:orientation val="minMax"/>
        </c:scaling>
        <c:axPos val="l"/>
        <c:majorGridlines/>
        <c:numFmt formatCode="General" sourceLinked="1"/>
        <c:tickLblPos val="nextTo"/>
        <c:crossAx val="124859520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/>
          <a:lstStyle/>
          <a:p>
            <a:pPr>
              <a:defRPr/>
            </a:pPr>
            <a:r>
              <a:rPr lang="es-ES"/>
              <a:t>Powermeter vs SiPM Output</a:t>
            </a:r>
          </a:p>
          <a:p>
            <a:pPr>
              <a:defRPr/>
            </a:pPr>
            <a:endParaRPr lang="es-ES"/>
          </a:p>
        </c:rich>
      </c:tx>
      <c:layout/>
    </c:title>
    <c:plotArea>
      <c:layout/>
      <c:scatterChart>
        <c:scatterStyle val="smoothMarker"/>
        <c:ser>
          <c:idx val="0"/>
          <c:order val="0"/>
          <c:tx>
            <c:v>Fast SiPM Output (Positive Integral)</c:v>
          </c:tx>
          <c:xVal>
            <c:numRef>
              <c:f>Sheet1!$D$2:$D$21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9.1743119266055034E-3</c:v>
                </c:pt>
                <c:pt idx="6">
                  <c:v>2.7522935779816512E-2</c:v>
                </c:pt>
                <c:pt idx="7">
                  <c:v>5.5045871559633024E-2</c:v>
                </c:pt>
                <c:pt idx="8">
                  <c:v>0.10550458715596329</c:v>
                </c:pt>
                <c:pt idx="9">
                  <c:v>0.18348623853211007</c:v>
                </c:pt>
                <c:pt idx="10">
                  <c:v>0.26605504587155965</c:v>
                </c:pt>
                <c:pt idx="11">
                  <c:v>0.37614678899082571</c:v>
                </c:pt>
                <c:pt idx="12">
                  <c:v>0.50458715596330272</c:v>
                </c:pt>
                <c:pt idx="13">
                  <c:v>0.65596330275229353</c:v>
                </c:pt>
                <c:pt idx="14">
                  <c:v>0.8165137614678899</c:v>
                </c:pt>
                <c:pt idx="15">
                  <c:v>1</c:v>
                </c:pt>
                <c:pt idx="16">
                  <c:v>1.1834862385321101</c:v>
                </c:pt>
                <c:pt idx="17">
                  <c:v>1.36697247706422</c:v>
                </c:pt>
                <c:pt idx="18">
                  <c:v>1.5229357798165135</c:v>
                </c:pt>
                <c:pt idx="19">
                  <c:v>1.5871559633027521</c:v>
                </c:pt>
              </c:numCache>
            </c:numRef>
          </c:xVal>
          <c:yVal>
            <c:numRef>
              <c:f>Sheet1!$H$2:$H$21</c:f>
              <c:numCache>
                <c:formatCode>General</c:formatCode>
                <c:ptCount val="20"/>
                <c:pt idx="0">
                  <c:v>0</c:v>
                </c:pt>
                <c:pt idx="1">
                  <c:v>1.0184040154215355E-3</c:v>
                </c:pt>
                <c:pt idx="2">
                  <c:v>1.1566159889430421E-2</c:v>
                </c:pt>
                <c:pt idx="3">
                  <c:v>1.1784389321306463E-2</c:v>
                </c:pt>
                <c:pt idx="4">
                  <c:v>1.9422419436968069E-2</c:v>
                </c:pt>
                <c:pt idx="5">
                  <c:v>2.1022768604059057E-2</c:v>
                </c:pt>
                <c:pt idx="6">
                  <c:v>2.4732668945951851E-2</c:v>
                </c:pt>
                <c:pt idx="7">
                  <c:v>6.976067505637594E-2</c:v>
                </c:pt>
                <c:pt idx="8">
                  <c:v>4.0008729177275042E-2</c:v>
                </c:pt>
                <c:pt idx="9">
                  <c:v>0.12737324507165201</c:v>
                </c:pt>
                <c:pt idx="10">
                  <c:v>0.22514003055212048</c:v>
                </c:pt>
                <c:pt idx="11">
                  <c:v>0.35331345020731802</c:v>
                </c:pt>
                <c:pt idx="12">
                  <c:v>0.50170946388302906</c:v>
                </c:pt>
                <c:pt idx="13">
                  <c:v>0.64683203608059958</c:v>
                </c:pt>
                <c:pt idx="14">
                  <c:v>0.825780170218957</c:v>
                </c:pt>
                <c:pt idx="15">
                  <c:v>1</c:v>
                </c:pt>
                <c:pt idx="16">
                  <c:v>1.1804029970175312</c:v>
                </c:pt>
                <c:pt idx="17">
                  <c:v>1.3509856696006404</c:v>
                </c:pt>
                <c:pt idx="18">
                  <c:v>1.5564850512839166</c:v>
                </c:pt>
                <c:pt idx="19">
                  <c:v>1.6223175965665237</c:v>
                </c:pt>
              </c:numCache>
            </c:numRef>
          </c:yVal>
          <c:smooth val="1"/>
        </c:ser>
        <c:ser>
          <c:idx val="1"/>
          <c:order val="1"/>
          <c:tx>
            <c:v>Slow SiPM Output</c:v>
          </c:tx>
          <c:xVal>
            <c:numRef>
              <c:f>Sheet1!$D$2:$D$21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9.1743119266055034E-3</c:v>
                </c:pt>
                <c:pt idx="6">
                  <c:v>2.7522935779816512E-2</c:v>
                </c:pt>
                <c:pt idx="7">
                  <c:v>5.5045871559633024E-2</c:v>
                </c:pt>
                <c:pt idx="8">
                  <c:v>0.10550458715596329</c:v>
                </c:pt>
                <c:pt idx="9">
                  <c:v>0.18348623853211007</c:v>
                </c:pt>
                <c:pt idx="10">
                  <c:v>0.26605504587155965</c:v>
                </c:pt>
                <c:pt idx="11">
                  <c:v>0.37614678899082571</c:v>
                </c:pt>
                <c:pt idx="12">
                  <c:v>0.50458715596330272</c:v>
                </c:pt>
                <c:pt idx="13">
                  <c:v>0.65596330275229353</c:v>
                </c:pt>
                <c:pt idx="14">
                  <c:v>0.8165137614678899</c:v>
                </c:pt>
                <c:pt idx="15">
                  <c:v>1</c:v>
                </c:pt>
                <c:pt idx="16">
                  <c:v>1.1834862385321101</c:v>
                </c:pt>
                <c:pt idx="17">
                  <c:v>1.36697247706422</c:v>
                </c:pt>
                <c:pt idx="18">
                  <c:v>1.5229357798165135</c:v>
                </c:pt>
                <c:pt idx="19">
                  <c:v>1.5871559633027521</c:v>
                </c:pt>
              </c:numCache>
            </c:numRef>
          </c:xVal>
          <c:yVal>
            <c:numRef>
              <c:f>Sheet1!$J$2:$J$21</c:f>
              <c:numCache>
                <c:formatCode>General</c:formatCode>
                <c:ptCount val="20"/>
                <c:pt idx="0">
                  <c:v>-2.5879858657243816E-4</c:v>
                </c:pt>
                <c:pt idx="1">
                  <c:v>-1.6756183745583037E-4</c:v>
                </c:pt>
                <c:pt idx="2">
                  <c:v>8.0777385159010596E-4</c:v>
                </c:pt>
                <c:pt idx="3">
                  <c:v>1.1809187279151943E-3</c:v>
                </c:pt>
                <c:pt idx="4">
                  <c:v>2.585159010600707E-3</c:v>
                </c:pt>
                <c:pt idx="5">
                  <c:v>6.4120141342756181E-3</c:v>
                </c:pt>
                <c:pt idx="6">
                  <c:v>2.5950530035335689E-2</c:v>
                </c:pt>
                <c:pt idx="7">
                  <c:v>6.1484098939929323E-2</c:v>
                </c:pt>
                <c:pt idx="8">
                  <c:v>0.11858657243816255</c:v>
                </c:pt>
                <c:pt idx="9">
                  <c:v>0.19872791519434629</c:v>
                </c:pt>
                <c:pt idx="10">
                  <c:v>0.28664310954063604</c:v>
                </c:pt>
                <c:pt idx="11">
                  <c:v>0.40699646643109544</c:v>
                </c:pt>
                <c:pt idx="12">
                  <c:v>0.5382332155477032</c:v>
                </c:pt>
                <c:pt idx="13">
                  <c:v>0.68876325088339219</c:v>
                </c:pt>
                <c:pt idx="14">
                  <c:v>0.8409893992932862</c:v>
                </c:pt>
                <c:pt idx="15">
                  <c:v>1</c:v>
                </c:pt>
                <c:pt idx="16">
                  <c:v>1.1561837455830388</c:v>
                </c:pt>
                <c:pt idx="17">
                  <c:v>1.2954063604240285</c:v>
                </c:pt>
                <c:pt idx="18">
                  <c:v>1.4056537102473499</c:v>
                </c:pt>
                <c:pt idx="19">
                  <c:v>1.4643109540636041</c:v>
                </c:pt>
              </c:numCache>
            </c:numRef>
          </c:yVal>
          <c:smooth val="1"/>
        </c:ser>
        <c:ser>
          <c:idx val="2"/>
          <c:order val="2"/>
          <c:tx>
            <c:v>Linear</c:v>
          </c:tx>
          <c:xVal>
            <c:numRef>
              <c:f>Sheet1!$D$2:$D$21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9.1743119266055034E-3</c:v>
                </c:pt>
                <c:pt idx="6">
                  <c:v>2.7522935779816512E-2</c:v>
                </c:pt>
                <c:pt idx="7">
                  <c:v>5.5045871559633024E-2</c:v>
                </c:pt>
                <c:pt idx="8">
                  <c:v>0.10550458715596329</c:v>
                </c:pt>
                <c:pt idx="9">
                  <c:v>0.18348623853211007</c:v>
                </c:pt>
                <c:pt idx="10">
                  <c:v>0.26605504587155965</c:v>
                </c:pt>
                <c:pt idx="11">
                  <c:v>0.37614678899082571</c:v>
                </c:pt>
                <c:pt idx="12">
                  <c:v>0.50458715596330272</c:v>
                </c:pt>
                <c:pt idx="13">
                  <c:v>0.65596330275229353</c:v>
                </c:pt>
                <c:pt idx="14">
                  <c:v>0.8165137614678899</c:v>
                </c:pt>
                <c:pt idx="15">
                  <c:v>1</c:v>
                </c:pt>
                <c:pt idx="16">
                  <c:v>1.1834862385321101</c:v>
                </c:pt>
                <c:pt idx="17">
                  <c:v>1.36697247706422</c:v>
                </c:pt>
                <c:pt idx="18">
                  <c:v>1.5229357798165135</c:v>
                </c:pt>
                <c:pt idx="19">
                  <c:v>1.5871559633027521</c:v>
                </c:pt>
              </c:numCache>
            </c:numRef>
          </c:xVal>
          <c:yVal>
            <c:numRef>
              <c:f>Sheet1!$D$2:$D$21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9.1743119266055034E-3</c:v>
                </c:pt>
                <c:pt idx="6">
                  <c:v>2.7522935779816512E-2</c:v>
                </c:pt>
                <c:pt idx="7">
                  <c:v>5.5045871559633024E-2</c:v>
                </c:pt>
                <c:pt idx="8">
                  <c:v>0.10550458715596329</c:v>
                </c:pt>
                <c:pt idx="9">
                  <c:v>0.18348623853211007</c:v>
                </c:pt>
                <c:pt idx="10">
                  <c:v>0.26605504587155965</c:v>
                </c:pt>
                <c:pt idx="11">
                  <c:v>0.37614678899082571</c:v>
                </c:pt>
                <c:pt idx="12">
                  <c:v>0.50458715596330272</c:v>
                </c:pt>
                <c:pt idx="13">
                  <c:v>0.65596330275229353</c:v>
                </c:pt>
                <c:pt idx="14">
                  <c:v>0.8165137614678899</c:v>
                </c:pt>
                <c:pt idx="15">
                  <c:v>1</c:v>
                </c:pt>
                <c:pt idx="16">
                  <c:v>1.1834862385321101</c:v>
                </c:pt>
                <c:pt idx="17">
                  <c:v>1.36697247706422</c:v>
                </c:pt>
                <c:pt idx="18">
                  <c:v>1.5229357798165135</c:v>
                </c:pt>
                <c:pt idx="19">
                  <c:v>1.5871559633027521</c:v>
                </c:pt>
              </c:numCache>
            </c:numRef>
          </c:yVal>
          <c:smooth val="1"/>
        </c:ser>
        <c:axId val="131516288"/>
        <c:axId val="135539328"/>
      </c:scatterChart>
      <c:valAx>
        <c:axId val="131516288"/>
        <c:scaling>
          <c:orientation val="minMax"/>
          <c:min val="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Powermeter [normalized to value at 16 V]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35539328"/>
        <c:crosses val="autoZero"/>
        <c:crossBetween val="midCat"/>
      </c:valAx>
      <c:valAx>
        <c:axId val="135539328"/>
        <c:scaling>
          <c:orientation val="minMax"/>
          <c:min val="0"/>
        </c:scaling>
        <c:axPos val="l"/>
        <c:majorGridlines>
          <c:spPr>
            <a:ln cap="sq"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SiPM Output [normalized to</a:t>
                </a:r>
                <a:r>
                  <a:rPr lang="es-ES" baseline="0"/>
                  <a:t> value at 16 V]</a:t>
                </a:r>
                <a:endParaRPr lang="es-ES"/>
              </a:p>
            </c:rich>
          </c:tx>
          <c:layout/>
        </c:title>
        <c:numFmt formatCode="General" sourceLinked="0"/>
        <c:majorTickMark val="none"/>
        <c:tickLblPos val="nextTo"/>
        <c:crossAx val="131516288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A307B-8B3E-4A69-8F21-3E98CDAB29C6}" type="datetimeFigureOut">
              <a:rPr lang="en-GB" smtClean="0"/>
              <a:pPr/>
              <a:t>26/07/2017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94AB2-FEA2-4199-BF0E-90EDB07340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A307B-8B3E-4A69-8F21-3E98CDAB29C6}" type="datetimeFigureOut">
              <a:rPr lang="en-GB" smtClean="0"/>
              <a:pPr/>
              <a:t>26/07/2017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94AB2-FEA2-4199-BF0E-90EDB07340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A307B-8B3E-4A69-8F21-3E98CDAB29C6}" type="datetimeFigureOut">
              <a:rPr lang="en-GB" smtClean="0"/>
              <a:pPr/>
              <a:t>26/07/2017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94AB2-FEA2-4199-BF0E-90EDB07340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A307B-8B3E-4A69-8F21-3E98CDAB29C6}" type="datetimeFigureOut">
              <a:rPr lang="en-GB" smtClean="0"/>
              <a:pPr/>
              <a:t>26/07/2017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94AB2-FEA2-4199-BF0E-90EDB07340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A307B-8B3E-4A69-8F21-3E98CDAB29C6}" type="datetimeFigureOut">
              <a:rPr lang="en-GB" smtClean="0"/>
              <a:pPr/>
              <a:t>26/07/2017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94AB2-FEA2-4199-BF0E-90EDB07340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A307B-8B3E-4A69-8F21-3E98CDAB29C6}" type="datetimeFigureOut">
              <a:rPr lang="en-GB" smtClean="0"/>
              <a:pPr/>
              <a:t>26/07/2017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94AB2-FEA2-4199-BF0E-90EDB07340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A307B-8B3E-4A69-8F21-3E98CDAB29C6}" type="datetimeFigureOut">
              <a:rPr lang="en-GB" smtClean="0"/>
              <a:pPr/>
              <a:t>26/07/2017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94AB2-FEA2-4199-BF0E-90EDB07340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A307B-8B3E-4A69-8F21-3E98CDAB29C6}" type="datetimeFigureOut">
              <a:rPr lang="en-GB" smtClean="0"/>
              <a:pPr/>
              <a:t>26/07/2017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94AB2-FEA2-4199-BF0E-90EDB07340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A307B-8B3E-4A69-8F21-3E98CDAB29C6}" type="datetimeFigureOut">
              <a:rPr lang="en-GB" smtClean="0"/>
              <a:pPr/>
              <a:t>26/07/2017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94AB2-FEA2-4199-BF0E-90EDB07340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A307B-8B3E-4A69-8F21-3E98CDAB29C6}" type="datetimeFigureOut">
              <a:rPr lang="en-GB" smtClean="0"/>
              <a:pPr/>
              <a:t>26/07/2017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94AB2-FEA2-4199-BF0E-90EDB07340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A307B-8B3E-4A69-8F21-3E98CDAB29C6}" type="datetimeFigureOut">
              <a:rPr lang="en-GB" smtClean="0"/>
              <a:pPr/>
              <a:t>26/07/2017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94AB2-FEA2-4199-BF0E-90EDB07340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A307B-8B3E-4A69-8F21-3E98CDAB29C6}" type="datetimeFigureOut">
              <a:rPr lang="en-GB" smtClean="0"/>
              <a:pPr/>
              <a:t>26/07/2017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94AB2-FEA2-4199-BF0E-90EDB07340B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1899642"/>
          </a:xfrm>
        </p:spPr>
        <p:txBody>
          <a:bodyPr/>
          <a:lstStyle/>
          <a:p>
            <a:r>
              <a:rPr lang="en-GB" smtClean="0"/>
              <a:t>DNA Setup</a:t>
            </a:r>
            <a:endParaRPr lang="en-GB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1899642"/>
          </a:xfrm>
        </p:spPr>
        <p:txBody>
          <a:bodyPr/>
          <a:lstStyle/>
          <a:p>
            <a:r>
              <a:rPr lang="en-GB" smtClean="0"/>
              <a:t>WA105 Light Calibration</a:t>
            </a:r>
            <a:endParaRPr lang="en-GB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 happened until now?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/>
          <a:lstStyle/>
          <a:p>
            <a:r>
              <a:rPr lang="en-GB" smtClean="0"/>
              <a:t>Black box has arrived</a:t>
            </a:r>
          </a:p>
          <a:p>
            <a:r>
              <a:rPr lang="en-GB" smtClean="0"/>
              <a:t>Light cavity printed and cleaned from rests at workshop</a:t>
            </a:r>
          </a:p>
          <a:p>
            <a:r>
              <a:rPr lang="en-GB" smtClean="0"/>
              <a:t>New Kaputschinsky PCB designed, tested and production of 20 PCBs ordered</a:t>
            </a:r>
          </a:p>
          <a:p>
            <a:r>
              <a:rPr lang="en-GB" smtClean="0"/>
              <a:t>“Full” setup tested with powermeter and SiPM/PMT</a:t>
            </a:r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/>
          </a:bodyPr>
          <a:lstStyle/>
          <a:p>
            <a:r>
              <a:rPr lang="en-US" smtClean="0"/>
              <a:t>Implementation (Conceptual)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96B7-DF1C-4094-B18C-20C4FD74F80B}" type="datetime1">
              <a:rPr lang="es-ES" smtClean="0"/>
              <a:pPr/>
              <a:t>26/07/2017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Thorsten Lux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BA3E-9E80-4A08-97E8-09E046E5A1A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 descr="Concep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908720"/>
            <a:ext cx="4752528" cy="36784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52328" y="1916832"/>
            <a:ext cx="151216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/>
              <a:t>Kaputschinsky PCB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079766" y="2742787"/>
            <a:ext cx="504056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296144" y="2924944"/>
            <a:ext cx="1008112" cy="648072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2048" y="3645024"/>
            <a:ext cx="151216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/>
              <a:t>Reference sensor</a:t>
            </a:r>
            <a:endParaRPr lang="en-US" dirty="0"/>
          </a:p>
        </p:txBody>
      </p:sp>
      <p:pic>
        <p:nvPicPr>
          <p:cNvPr id="14" name="Picture 13" descr="Concept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429000"/>
            <a:ext cx="4824536" cy="305927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452320" y="4293096"/>
            <a:ext cx="144016" cy="9361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7452320" y="5229200"/>
            <a:ext cx="144016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788024" y="3212976"/>
            <a:ext cx="136815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Reference Sensor</a:t>
            </a:r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6948264" y="3573016"/>
            <a:ext cx="172819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/>
              <a:t>Position of LED adjustable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7524328" y="4149080"/>
            <a:ext cx="0" cy="50405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884368" y="5085184"/>
            <a:ext cx="64807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/>
              <a:t>LED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796136" y="5877272"/>
            <a:ext cx="151216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/>
              <a:t>Feedthrough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812360" y="6237312"/>
            <a:ext cx="86409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/>
              <a:t>Fiber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524328" y="6021288"/>
            <a:ext cx="72008" cy="64807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7452320" y="6381328"/>
            <a:ext cx="72008" cy="4766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7596336" y="6381328"/>
            <a:ext cx="72008" cy="4766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Arrow Connector 27"/>
          <p:cNvCxnSpPr>
            <a:endCxn id="16" idx="3"/>
          </p:cNvCxnSpPr>
          <p:nvPr/>
        </p:nvCxnSpPr>
        <p:spPr>
          <a:xfrm flipH="1">
            <a:off x="7596336" y="5229200"/>
            <a:ext cx="288032" cy="10801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6" idx="2"/>
            <a:endCxn id="24" idx="3"/>
          </p:cNvCxnSpPr>
          <p:nvPr/>
        </p:nvCxnSpPr>
        <p:spPr>
          <a:xfrm>
            <a:off x="7524328" y="5445224"/>
            <a:ext cx="72008" cy="900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4" idx="3"/>
            <a:endCxn id="25" idx="3"/>
          </p:cNvCxnSpPr>
          <p:nvPr/>
        </p:nvCxnSpPr>
        <p:spPr>
          <a:xfrm flipH="1">
            <a:off x="7524328" y="6345324"/>
            <a:ext cx="72008" cy="2743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6" idx="1"/>
          </p:cNvCxnSpPr>
          <p:nvPr/>
        </p:nvCxnSpPr>
        <p:spPr>
          <a:xfrm flipH="1">
            <a:off x="5940152" y="5337212"/>
            <a:ext cx="1512168" cy="2520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5436096" y="4005064"/>
            <a:ext cx="504056" cy="15841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572000" y="4869160"/>
            <a:ext cx="11521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/>
              <a:t>Stray light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860032" y="908720"/>
            <a:ext cx="38884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mtClean="0"/>
              <a:t> </a:t>
            </a:r>
            <a:r>
              <a:rPr lang="en-GB" sz="2000" smtClean="0"/>
              <a:t>central reference sensor</a:t>
            </a:r>
          </a:p>
          <a:p>
            <a:pPr>
              <a:buFont typeface="Arial" pitchFamily="34" charset="0"/>
              <a:buChar char="•"/>
            </a:pPr>
            <a:r>
              <a:rPr lang="en-GB" sz="2000" smtClean="0"/>
              <a:t> 6 Kaputschinsky PCBs around</a:t>
            </a:r>
          </a:p>
          <a:p>
            <a:pPr>
              <a:buFont typeface="Arial" pitchFamily="34" charset="0"/>
              <a:buChar char="•"/>
            </a:pPr>
            <a:r>
              <a:rPr lang="en-GB" sz="2000" smtClean="0"/>
              <a:t> each Kaputschinsky with light cavity to guide light to reference sensor</a:t>
            </a:r>
          </a:p>
          <a:p>
            <a:pPr>
              <a:buFont typeface="Arial" pitchFamily="34" charset="0"/>
              <a:buChar char="•"/>
            </a:pPr>
            <a:r>
              <a:rPr lang="en-GB" sz="2000" smtClean="0"/>
              <a:t> material: either 3D printed plastic or aluminium  </a:t>
            </a:r>
            <a:endParaRPr lang="en-GB" sz="2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Now Reality</a:t>
            </a:r>
            <a:endParaRPr lang="en-GB"/>
          </a:p>
        </p:txBody>
      </p:sp>
      <p:pic>
        <p:nvPicPr>
          <p:cNvPr id="4" name="Content Placeholder 4" descr="20170714_1737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4005064"/>
            <a:ext cx="4608511" cy="2592288"/>
          </a:xfrm>
        </p:spPr>
      </p:pic>
      <p:pic>
        <p:nvPicPr>
          <p:cNvPr id="5" name="Picture 4" descr="20170717_154707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rcRect l="25199" r="25189"/>
          <a:stretch>
            <a:fillRect/>
          </a:stretch>
        </p:blipFill>
        <p:spPr>
          <a:xfrm>
            <a:off x="0" y="1196751"/>
            <a:ext cx="4211960" cy="47755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55976" y="1340768"/>
            <a:ext cx="453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smtClean="0"/>
              <a:t> first tests with old Kaputschinsky + MAGIC PMT</a:t>
            </a:r>
          </a:p>
          <a:p>
            <a:pPr>
              <a:buFont typeface="Arial" pitchFamily="34" charset="0"/>
              <a:buChar char="•"/>
            </a:pPr>
            <a:r>
              <a:rPr lang="en-GB" sz="2400" smtClean="0"/>
              <a:t> </a:t>
            </a:r>
            <a:r>
              <a:rPr lang="en-GB" sz="2400" smtClean="0"/>
              <a:t>worked perfectly with large PMT signal and large output power</a:t>
            </a:r>
            <a:endParaRPr lang="en-GB"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More Detailed Characterization</a:t>
            </a:r>
            <a:endParaRPr lang="en-GB"/>
          </a:p>
        </p:txBody>
      </p:sp>
      <p:sp>
        <p:nvSpPr>
          <p:cNvPr id="29698" name="AutoShape 2" descr="20170714_1737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Content Placeholder 6" descr="DSC_0333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3735046" cy="2100963"/>
          </a:xfrm>
        </p:spPr>
      </p:pic>
      <p:pic>
        <p:nvPicPr>
          <p:cNvPr id="8" name="Picture 7" descr="20151130-IMGP67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3789040"/>
            <a:ext cx="2304256" cy="28326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27984" y="1556792"/>
            <a:ext cx="41044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smtClean="0"/>
              <a:t> new Kaputschinsky PCB prototype used =&gt; smaller, less power (1/3), bit narrower pulse, larger noise ripple with PMT, some saturation at high LED bias voltage</a:t>
            </a:r>
          </a:p>
          <a:p>
            <a:pPr>
              <a:buFont typeface="Arial" pitchFamily="34" charset="0"/>
              <a:buChar char="•"/>
            </a:pPr>
            <a:r>
              <a:rPr lang="en-GB" sz="2400" smtClean="0"/>
              <a:t> </a:t>
            </a:r>
            <a:r>
              <a:rPr lang="en-GB" sz="2400" smtClean="0"/>
              <a:t>Sensle SiPM instead of PMT =&gt; no noise ripple, 2 outputs: fast and slow, powered by standard LV power supply</a:t>
            </a:r>
          </a:p>
          <a:p>
            <a:endParaRPr lang="en-GB"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Measuring All Positions</a:t>
            </a:r>
            <a:endParaRPr lang="en-GB"/>
          </a:p>
        </p:txBody>
      </p:sp>
      <p:pic>
        <p:nvPicPr>
          <p:cNvPr id="4" name="Content Placeholder 3" descr="DSC_03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2545854" cy="4525963"/>
          </a:xfrm>
        </p:spPr>
      </p:pic>
      <p:sp>
        <p:nvSpPr>
          <p:cNvPr id="5" name="TextBox 4"/>
          <p:cNvSpPr txBox="1"/>
          <p:nvPr/>
        </p:nvSpPr>
        <p:spPr>
          <a:xfrm>
            <a:off x="3419872" y="1700808"/>
            <a:ext cx="51125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smtClean="0"/>
              <a:t> tested Kaputschinsky in all 6 positions and measured power entering fiber with powermeter</a:t>
            </a:r>
          </a:p>
          <a:p>
            <a:pPr>
              <a:buFont typeface="Arial" pitchFamily="34" charset="0"/>
              <a:buChar char="•"/>
            </a:pPr>
            <a:r>
              <a:rPr lang="en-GB" sz="2400" smtClean="0"/>
              <a:t> </a:t>
            </a:r>
            <a:r>
              <a:rPr lang="en-GB" sz="2400" smtClean="0"/>
              <a:t>large variations from position to position: ~2 factor</a:t>
            </a:r>
          </a:p>
          <a:p>
            <a:pPr>
              <a:buFont typeface="Arial" pitchFamily="34" charset="0"/>
              <a:buChar char="•"/>
            </a:pPr>
            <a:r>
              <a:rPr lang="en-GB" sz="2400" smtClean="0"/>
              <a:t> </a:t>
            </a:r>
            <a:r>
              <a:rPr lang="en-GB" sz="2400" smtClean="0"/>
              <a:t>Tested same position several times: roughly the same</a:t>
            </a:r>
          </a:p>
          <a:p>
            <a:pPr>
              <a:buFont typeface="Arial" pitchFamily="34" charset="0"/>
              <a:buChar char="•"/>
            </a:pPr>
            <a:endParaRPr lang="en-GB" sz="2400" smtClean="0"/>
          </a:p>
          <a:p>
            <a:r>
              <a:rPr lang="en-GB" sz="2400" smtClean="0"/>
              <a:t>=&gt; Sensitive to placing of Kaputschinsky PCB but might be better with final PCBs and long LEDs (by mistake legs of these was cut) </a:t>
            </a:r>
            <a:endParaRPr lang="en-GB"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Results</a:t>
            </a:r>
            <a:endParaRPr lang="en-GB"/>
          </a:p>
        </p:txBody>
      </p:sp>
      <p:pic>
        <p:nvPicPr>
          <p:cNvPr id="6" name="Picture 5" descr="OverlayPulses_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8840"/>
            <a:ext cx="4392488" cy="4243870"/>
          </a:xfrm>
          <a:prstGeom prst="rect">
            <a:avLst/>
          </a:prstGeom>
        </p:spPr>
      </p:pic>
      <p:pic>
        <p:nvPicPr>
          <p:cNvPr id="8" name="Picture 7" descr="Integral_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700808"/>
            <a:ext cx="4536504" cy="438301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Results</a:t>
            </a:r>
            <a:endParaRPr lang="en-GB"/>
          </a:p>
        </p:txBody>
      </p:sp>
      <p:graphicFrame>
        <p:nvGraphicFramePr>
          <p:cNvPr id="9" name="Chart 8"/>
          <p:cNvGraphicFramePr>
            <a:graphicFrameLocks noGrp="1"/>
          </p:cNvGraphicFramePr>
          <p:nvPr/>
        </p:nvGraphicFramePr>
        <p:xfrm>
          <a:off x="611560" y="1340768"/>
          <a:ext cx="8111820" cy="513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Results</a:t>
            </a:r>
            <a:endParaRPr lang="en-GB"/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395536" y="1340768"/>
          <a:ext cx="8039812" cy="5058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Status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smtClean="0"/>
              <a:t>Light cavity works in all positions</a:t>
            </a:r>
          </a:p>
          <a:p>
            <a:r>
              <a:rPr lang="en-GB" sz="2400" smtClean="0"/>
              <a:t>New Kaputschinsky PCBs ordered (although not so good as mine XD)</a:t>
            </a:r>
          </a:p>
          <a:p>
            <a:r>
              <a:rPr lang="en-GB" sz="2400" smtClean="0"/>
              <a:t>Lot of light for reference sensor (in fact too much almost for SiPM/PMT but not enough for powermeter)</a:t>
            </a:r>
          </a:p>
          <a:p>
            <a:r>
              <a:rPr lang="en-GB" sz="2400" smtClean="0"/>
              <a:t>Some non-linearities in the system </a:t>
            </a:r>
          </a:p>
          <a:p>
            <a:r>
              <a:rPr lang="en-GB" sz="2400" smtClean="0"/>
              <a:t>Each Kaputschinsky will have to be characterized in-sitiu during the installation process</a:t>
            </a:r>
          </a:p>
          <a:p>
            <a:r>
              <a:rPr lang="en-GB" sz="2400" smtClean="0"/>
              <a:t>Next steps: BeagleBoard to control Kaputs + readout ADC, central PCB design to distribute voltages + SiPM, simple DAQ</a:t>
            </a:r>
          </a:p>
          <a:p>
            <a:endParaRPr lang="en-GB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Visit 11.07.2017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smtClean="0"/>
              <a:t>Marc and Ruta passed by for other series of test</a:t>
            </a:r>
          </a:p>
          <a:p>
            <a:r>
              <a:rPr lang="en-GB" sz="2000" smtClean="0"/>
              <a:t>Improved setup compared to previous test (much lower noise, everything more compact)</a:t>
            </a:r>
          </a:p>
          <a:p>
            <a:r>
              <a:rPr lang="en-GB" sz="2000" smtClean="0"/>
              <a:t>Various samples (1 mL): pure DNA, pure water, pure scintillator, several DNA + small fraction of scintillator</a:t>
            </a:r>
          </a:p>
          <a:p>
            <a:r>
              <a:rPr lang="en-GB" sz="2000" smtClean="0"/>
              <a:t>Goals:</a:t>
            </a:r>
          </a:p>
          <a:p>
            <a:pPr lvl="1"/>
            <a:r>
              <a:rPr lang="en-GB" sz="2000" smtClean="0"/>
              <a:t>Some electronics test (no signal filter vs 100 MHz filter)</a:t>
            </a:r>
          </a:p>
          <a:p>
            <a:pPr lvl="1"/>
            <a:r>
              <a:rPr lang="en-GB" sz="2000" smtClean="0"/>
              <a:t>Minimum fraction of scintillator detectable (commercial device DNA + 1/2000 addition of scintillator)</a:t>
            </a:r>
            <a:endParaRPr lang="en-GB" sz="2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1899642"/>
          </a:xfrm>
        </p:spPr>
        <p:txBody>
          <a:bodyPr/>
          <a:lstStyle/>
          <a:p>
            <a:r>
              <a:rPr lang="en-GB" smtClean="0"/>
              <a:t>T2K TPC Upgrade: Mechanics</a:t>
            </a:r>
            <a:endParaRPr lang="en-GB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 happened?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Got in contact with Emilio Radicioni (Bari) to evaluate collaboration in field cage design of new TPC prototype</a:t>
            </a:r>
          </a:p>
          <a:p>
            <a:r>
              <a:rPr lang="en-GB" smtClean="0"/>
              <a:t>Bari, Padua and IFAE</a:t>
            </a:r>
          </a:p>
          <a:p>
            <a:r>
              <a:rPr lang="en-GB" smtClean="0"/>
              <a:t>Kick-off meeting in Padua 13.07.2017</a:t>
            </a:r>
            <a:endParaRPr lang="en-GB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03648" y="764704"/>
            <a:ext cx="7498080" cy="9224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effectLst/>
              </a:rPr>
              <a:t>The baseline design for the 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upgraded ND280 </a:t>
            </a:r>
            <a:br>
              <a:rPr lang="en-US" dirty="0">
                <a:effectLst/>
              </a:rPr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700808"/>
            <a:ext cx="7531862" cy="40352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1640" y="5805264"/>
            <a:ext cx="3888432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800" dirty="0" smtClean="0"/>
              <a:t>4 new Horizontal TPCs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441250" y="630932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Design still under optimization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461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60648"/>
            <a:ext cx="7461400" cy="536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492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HTPC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556792"/>
            <a:ext cx="7024219" cy="47876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696" y="645333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From Marco </a:t>
            </a:r>
            <a:r>
              <a:rPr lang="en-US" dirty="0" err="1" smtClean="0"/>
              <a:t>Zito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496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“old” T2K field-cages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125" y="942164"/>
            <a:ext cx="4500883" cy="531162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create panels from </a:t>
            </a:r>
            <a:r>
              <a:rPr lang="en-US" dirty="0" err="1" smtClean="0"/>
              <a:t>rohacell</a:t>
            </a:r>
            <a:r>
              <a:rPr lang="en-US" dirty="0"/>
              <a:t> </a:t>
            </a:r>
            <a:r>
              <a:rPr lang="en-US" dirty="0" smtClean="0"/>
              <a:t>+ Cu-clad G10 foils and G10 bars</a:t>
            </a:r>
          </a:p>
          <a:p>
            <a:r>
              <a:rPr lang="en-US" dirty="0" smtClean="0"/>
              <a:t>cut field-shaping strips by milling the Cu surface</a:t>
            </a:r>
          </a:p>
          <a:p>
            <a:pPr lvl="1"/>
            <a:r>
              <a:rPr lang="en-US" dirty="0" smtClean="0"/>
              <a:t>only 1 strip layer </a:t>
            </a:r>
            <a:r>
              <a:rPr lang="en-US" dirty="0" smtClean="0">
                <a:sym typeface="Wingdings"/>
              </a:rPr>
              <a:t> larger volume wasted because of distorted field</a:t>
            </a:r>
          </a:p>
          <a:p>
            <a:pPr lvl="1"/>
            <a:r>
              <a:rPr lang="en-US" dirty="0" smtClean="0">
                <a:sym typeface="Wingdings"/>
              </a:rPr>
              <a:t>... but easy construction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908719"/>
            <a:ext cx="3818756" cy="598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883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125" y="942164"/>
            <a:ext cx="4428875" cy="5311622"/>
          </a:xfrm>
        </p:spPr>
        <p:txBody>
          <a:bodyPr/>
          <a:lstStyle/>
          <a:p>
            <a:r>
              <a:rPr lang="en-US" dirty="0" smtClean="0"/>
              <a:t>dual gas volumes</a:t>
            </a:r>
          </a:p>
          <a:p>
            <a:pPr lvl="1"/>
            <a:r>
              <a:rPr lang="en-US" dirty="0" smtClean="0"/>
              <a:t>outer: CO</a:t>
            </a:r>
            <a:r>
              <a:rPr lang="en-US" baseline="-25000" dirty="0" smtClean="0"/>
              <a:t>2</a:t>
            </a:r>
            <a:r>
              <a:rPr lang="en-US" dirty="0" smtClean="0"/>
              <a:t> for insulation</a:t>
            </a:r>
          </a:p>
          <a:p>
            <a:pPr lvl="1"/>
            <a:r>
              <a:rPr lang="en-US" dirty="0" smtClean="0"/>
              <a:t>inner: active</a:t>
            </a:r>
          </a:p>
          <a:p>
            <a:pPr lvl="1"/>
            <a:r>
              <a:rPr lang="en-US" dirty="0" smtClean="0"/>
              <a:t>inner field-cage panels must not</a:t>
            </a:r>
          </a:p>
          <a:p>
            <a:pPr lvl="2"/>
            <a:r>
              <a:rPr lang="en-US" dirty="0" smtClean="0"/>
              <a:t>degrade the E field</a:t>
            </a:r>
          </a:p>
          <a:p>
            <a:pPr lvl="2"/>
            <a:r>
              <a:rPr lang="en-US" dirty="0" smtClean="0"/>
              <a:t>provide gas </a:t>
            </a:r>
            <a:r>
              <a:rPr lang="en-US" dirty="0" err="1" smtClean="0"/>
              <a:t>tighness</a:t>
            </a:r>
            <a:endParaRPr lang="en-US" dirty="0" smtClean="0"/>
          </a:p>
          <a:p>
            <a:pPr lvl="2"/>
            <a:r>
              <a:rPr lang="en-US" dirty="0" smtClean="0"/>
              <a:t>stand overpressure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836712"/>
            <a:ext cx="3454400" cy="2781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87604" y="3416300"/>
            <a:ext cx="243840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983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“new” field-cages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no outer volume</a:t>
            </a:r>
          </a:p>
          <a:p>
            <a:pPr lvl="1"/>
            <a:r>
              <a:rPr lang="en-US" dirty="0" smtClean="0"/>
              <a:t>Electrostatic insulation</a:t>
            </a:r>
          </a:p>
          <a:p>
            <a:pPr lvl="1"/>
            <a:r>
              <a:rPr lang="en-US" dirty="0" smtClean="0"/>
              <a:t>gas tightness</a:t>
            </a:r>
          </a:p>
          <a:p>
            <a:pPr lvl="1"/>
            <a:r>
              <a:rPr lang="en-US" dirty="0" smtClean="0"/>
              <a:t>overpressure</a:t>
            </a:r>
          </a:p>
          <a:p>
            <a:r>
              <a:rPr lang="en-US" dirty="0" smtClean="0"/>
              <a:t>minimal wasted volume</a:t>
            </a:r>
          </a:p>
          <a:p>
            <a:pPr lvl="1"/>
            <a:r>
              <a:rPr lang="en-US" dirty="0" smtClean="0"/>
              <a:t>thin</a:t>
            </a:r>
          </a:p>
          <a:p>
            <a:pPr lvl="1"/>
            <a:r>
              <a:rPr lang="en-US" dirty="0" smtClean="0"/>
              <a:t>light</a:t>
            </a:r>
          </a:p>
          <a:p>
            <a:pPr lvl="1"/>
            <a:r>
              <a:rPr lang="en-US" dirty="0" smtClean="0"/>
              <a:t>multiple strip layers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light + thin + overpressure + own weight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 panel deformation  E-field dis-uniformity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816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6578" y="1916832"/>
            <a:ext cx="4547469" cy="21129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4005064"/>
            <a:ext cx="4025900" cy="2374900"/>
          </a:xfrm>
          <a:prstGeom prst="rect">
            <a:avLst/>
          </a:prstGeom>
        </p:spPr>
      </p:pic>
      <p:pic>
        <p:nvPicPr>
          <p:cNvPr id="5" name="Picture 4" descr="DSCN113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56176" y="2348880"/>
            <a:ext cx="2404097" cy="1803073"/>
          </a:xfrm>
          <a:prstGeom prst="rect">
            <a:avLst/>
          </a:prstGeom>
        </p:spPr>
      </p:pic>
      <p:pic>
        <p:nvPicPr>
          <p:cNvPr id="6" name="Picture 5" descr="DSCN1267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012160" y="4221088"/>
            <a:ext cx="2615478" cy="19594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75656" y="836712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Aleph / ILC scheme:</a:t>
            </a:r>
          </a:p>
          <a:p>
            <a:r>
              <a:rPr lang="en-US" dirty="0" smtClean="0"/>
              <a:t>Strip layers glued / embedded in the mechanical structure (typically: composite materials)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52120" y="764704"/>
            <a:ext cx="3491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HARP scheme:</a:t>
            </a:r>
          </a:p>
          <a:p>
            <a:r>
              <a:rPr lang="en-US" dirty="0" smtClean="0"/>
              <a:t>One strip layer is glued to the mechanical structure, additional layers as </a:t>
            </a:r>
            <a:r>
              <a:rPr lang="en-US" dirty="0" err="1" smtClean="0"/>
              <a:t>mylar</a:t>
            </a:r>
            <a:r>
              <a:rPr lang="en-US" dirty="0" smtClean="0"/>
              <a:t> strips stretched on light supports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663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stage?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043608" y="5085184"/>
            <a:ext cx="4536504" cy="1512168"/>
          </a:xfrm>
        </p:spPr>
        <p:txBody>
          <a:bodyPr>
            <a:normAutofit/>
          </a:bodyPr>
          <a:lstStyle/>
          <a:p>
            <a:pPr lvl="1"/>
            <a:r>
              <a:rPr lang="en-US" sz="2000" dirty="0" smtClean="0"/>
              <a:t>A</a:t>
            </a:r>
            <a:r>
              <a:rPr lang="en-US" sz="2000" dirty="0"/>
              <a:t>x</a:t>
            </a:r>
            <a:r>
              <a:rPr lang="en-US" sz="2000" dirty="0" smtClean="0"/>
              <a:t>Bx100cm</a:t>
            </a:r>
            <a:endParaRPr lang="en-US" sz="2000" dirty="0"/>
          </a:p>
          <a:p>
            <a:pPr lvl="1"/>
            <a:r>
              <a:rPr lang="en-US" sz="2000" dirty="0" smtClean="0"/>
              <a:t>Can host 2 </a:t>
            </a:r>
            <a:r>
              <a:rPr lang="en-US" sz="2000" dirty="0"/>
              <a:t>MM </a:t>
            </a:r>
            <a:r>
              <a:rPr lang="en-US" sz="2000" dirty="0" smtClean="0"/>
              <a:t>chambers </a:t>
            </a:r>
            <a:endParaRPr lang="en-US" sz="2000" dirty="0"/>
          </a:p>
          <a:p>
            <a:pPr lvl="1"/>
            <a:r>
              <a:rPr lang="en-US" sz="2000" dirty="0"/>
              <a:t>Realistic drift </a:t>
            </a:r>
            <a:r>
              <a:rPr lang="en-US" sz="2000" dirty="0" smtClean="0"/>
              <a:t>length</a:t>
            </a:r>
          </a:p>
          <a:p>
            <a:pPr lvl="1"/>
            <a:r>
              <a:rPr lang="en-US" sz="2000" dirty="0" smtClean="0"/>
              <a:t>Integration tests @ CERN (?)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3" name="Cube 2"/>
          <p:cNvSpPr/>
          <p:nvPr/>
        </p:nvSpPr>
        <p:spPr>
          <a:xfrm>
            <a:off x="1547664" y="1772816"/>
            <a:ext cx="2952328" cy="2160240"/>
          </a:xfrm>
          <a:prstGeom prst="cube">
            <a:avLst/>
          </a:prstGeom>
          <a:noFill/>
          <a:ln w="28575" cmpd="sng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547664" y="4365104"/>
            <a:ext cx="2448272" cy="0"/>
          </a:xfrm>
          <a:prstGeom prst="straightConnector1">
            <a:avLst/>
          </a:prstGeom>
          <a:ln>
            <a:solidFill>
              <a:srgbClr val="00009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051720" y="450912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100 cm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932040" y="1772816"/>
            <a:ext cx="0" cy="1728192"/>
          </a:xfrm>
          <a:prstGeom prst="straightConnector1">
            <a:avLst/>
          </a:prstGeom>
          <a:ln>
            <a:solidFill>
              <a:srgbClr val="00009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44008" y="234888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</a:t>
            </a:r>
            <a:r>
              <a:rPr lang="en-US" dirty="0" smtClean="0"/>
              <a:t>=2 modules 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283968" y="3573016"/>
            <a:ext cx="648072" cy="648072"/>
          </a:xfrm>
          <a:prstGeom prst="straightConnector1">
            <a:avLst/>
          </a:prstGeom>
          <a:ln>
            <a:solidFill>
              <a:srgbClr val="00009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27984" y="4005064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</a:t>
            </a:r>
            <a:r>
              <a:rPr lang="en-US" dirty="0" smtClean="0"/>
              <a:t>=1 module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52120" y="980728"/>
            <a:ext cx="30963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 BE DISCUSSED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Prototype with final technical choices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Smaller size but large enough to fit 2 readout modules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To be used as verification of the construction technique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And also useful for integration tests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Timeline: 10/2018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68497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Setup</a:t>
            </a:r>
            <a:endParaRPr lang="en-GB" dirty="0"/>
          </a:p>
        </p:txBody>
      </p:sp>
      <p:sp>
        <p:nvSpPr>
          <p:cNvPr id="4" name="3 Rectángulo"/>
          <p:cNvSpPr/>
          <p:nvPr/>
        </p:nvSpPr>
        <p:spPr>
          <a:xfrm>
            <a:off x="1979712" y="2924944"/>
            <a:ext cx="1512168" cy="12961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 Rectángulo"/>
          <p:cNvSpPr/>
          <p:nvPr/>
        </p:nvSpPr>
        <p:spPr>
          <a:xfrm>
            <a:off x="2555776" y="3429000"/>
            <a:ext cx="288032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6 Conector recto"/>
          <p:cNvCxnSpPr/>
          <p:nvPr/>
        </p:nvCxnSpPr>
        <p:spPr>
          <a:xfrm flipH="1">
            <a:off x="611560" y="3068960"/>
            <a:ext cx="136815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 flipH="1">
            <a:off x="611560" y="4149080"/>
            <a:ext cx="136815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2195736" y="4221088"/>
            <a:ext cx="0" cy="144016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3347864" y="4221088"/>
            <a:ext cx="0" cy="144016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"/>
          <p:cNvSpPr/>
          <p:nvPr/>
        </p:nvSpPr>
        <p:spPr>
          <a:xfrm>
            <a:off x="2051720" y="3068960"/>
            <a:ext cx="144016" cy="100811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Rectángulo"/>
          <p:cNvSpPr/>
          <p:nvPr/>
        </p:nvSpPr>
        <p:spPr>
          <a:xfrm>
            <a:off x="1763688" y="3068960"/>
            <a:ext cx="144016" cy="100811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15 Rectángulo"/>
          <p:cNvSpPr/>
          <p:nvPr/>
        </p:nvSpPr>
        <p:spPr>
          <a:xfrm>
            <a:off x="2267744" y="2924944"/>
            <a:ext cx="1008112" cy="2160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6 Rectángulo"/>
          <p:cNvSpPr/>
          <p:nvPr/>
        </p:nvSpPr>
        <p:spPr>
          <a:xfrm>
            <a:off x="2267744" y="4005064"/>
            <a:ext cx="1008112" cy="2160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17 Rectángulo"/>
          <p:cNvSpPr/>
          <p:nvPr/>
        </p:nvSpPr>
        <p:spPr>
          <a:xfrm>
            <a:off x="323528" y="3356992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Blue LED</a:t>
            </a:r>
            <a:endParaRPr lang="en-US" dirty="0"/>
          </a:p>
        </p:txBody>
      </p:sp>
      <p:sp>
        <p:nvSpPr>
          <p:cNvPr id="19" name="18 Rectángulo"/>
          <p:cNvSpPr/>
          <p:nvPr/>
        </p:nvSpPr>
        <p:spPr>
          <a:xfrm>
            <a:off x="2267744" y="4365104"/>
            <a:ext cx="1008112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EL PMT</a:t>
            </a:r>
            <a:endParaRPr lang="en-US" dirty="0"/>
          </a:p>
        </p:txBody>
      </p:sp>
      <p:sp>
        <p:nvSpPr>
          <p:cNvPr id="20" name="19 Rectángulo"/>
          <p:cNvSpPr/>
          <p:nvPr/>
        </p:nvSpPr>
        <p:spPr>
          <a:xfrm>
            <a:off x="2195736" y="1412776"/>
            <a:ext cx="100811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MAGIC PMT</a:t>
            </a:r>
            <a:endParaRPr lang="en-US" dirty="0"/>
          </a:p>
        </p:txBody>
      </p:sp>
      <p:cxnSp>
        <p:nvCxnSpPr>
          <p:cNvPr id="22" name="21 Conector recto de flecha"/>
          <p:cNvCxnSpPr>
            <a:endCxn id="15" idx="0"/>
          </p:cNvCxnSpPr>
          <p:nvPr/>
        </p:nvCxnSpPr>
        <p:spPr>
          <a:xfrm>
            <a:off x="1475656" y="2132856"/>
            <a:ext cx="360040" cy="9361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 flipV="1">
            <a:off x="1259632" y="3789040"/>
            <a:ext cx="864096" cy="9361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 flipH="1">
            <a:off x="2987824" y="2420888"/>
            <a:ext cx="1152128" cy="5760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 flipH="1" flipV="1">
            <a:off x="3059832" y="4149080"/>
            <a:ext cx="1080120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/>
          <p:nvPr/>
        </p:nvCxnSpPr>
        <p:spPr>
          <a:xfrm flipH="1">
            <a:off x="2699792" y="3284984"/>
            <a:ext cx="1584176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8 CuadroTexto"/>
          <p:cNvSpPr txBox="1"/>
          <p:nvPr/>
        </p:nvSpPr>
        <p:spPr>
          <a:xfrm>
            <a:off x="251520" y="479715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Short pass filter: 475 nm</a:t>
            </a:r>
            <a:endParaRPr lang="en-US" dirty="0"/>
          </a:p>
        </p:txBody>
      </p:sp>
      <p:sp>
        <p:nvSpPr>
          <p:cNvPr id="40" name="39 CuadroTexto"/>
          <p:cNvSpPr txBox="1"/>
          <p:nvPr/>
        </p:nvSpPr>
        <p:spPr>
          <a:xfrm>
            <a:off x="395536" y="148478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Short pass filter: 500 nm</a:t>
            </a:r>
            <a:endParaRPr lang="en-US" dirty="0"/>
          </a:p>
        </p:txBody>
      </p:sp>
      <p:sp>
        <p:nvSpPr>
          <p:cNvPr id="41" name="40 CuadroTexto"/>
          <p:cNvSpPr txBox="1"/>
          <p:nvPr/>
        </p:nvSpPr>
        <p:spPr>
          <a:xfrm>
            <a:off x="4139952" y="191683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Long pass filter</a:t>
            </a:r>
            <a:r>
              <a:rPr lang="en-US" smtClean="0"/>
              <a:t>: 500 </a:t>
            </a:r>
            <a:r>
              <a:rPr lang="en-US" dirty="0" smtClean="0"/>
              <a:t>nm</a:t>
            </a:r>
            <a:endParaRPr lang="en-US" dirty="0"/>
          </a:p>
        </p:txBody>
      </p:sp>
      <p:sp>
        <p:nvSpPr>
          <p:cNvPr id="42" name="41 CuadroTexto"/>
          <p:cNvSpPr txBox="1"/>
          <p:nvPr/>
        </p:nvSpPr>
        <p:spPr>
          <a:xfrm>
            <a:off x="4211960" y="450912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Long pass filter</a:t>
            </a:r>
            <a:r>
              <a:rPr lang="en-US" smtClean="0"/>
              <a:t>: 550 </a:t>
            </a:r>
            <a:r>
              <a:rPr lang="en-US" dirty="0" smtClean="0"/>
              <a:t>nm</a:t>
            </a:r>
            <a:endParaRPr lang="en-US" dirty="0"/>
          </a:p>
        </p:txBody>
      </p:sp>
      <p:sp>
        <p:nvSpPr>
          <p:cNvPr id="43" name="42 CuadroTexto"/>
          <p:cNvSpPr txBox="1"/>
          <p:nvPr/>
        </p:nvSpPr>
        <p:spPr>
          <a:xfrm>
            <a:off x="4355976" y="299695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 holder</a:t>
            </a:r>
            <a:endParaRPr lang="en-US" dirty="0"/>
          </a:p>
        </p:txBody>
      </p:sp>
      <p:pic>
        <p:nvPicPr>
          <p:cNvPr id="44" name="43 Imagen" descr="20170620_1358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964043" y="2560396"/>
            <a:ext cx="5120569" cy="2880320"/>
          </a:xfrm>
          <a:prstGeom prst="rect">
            <a:avLst/>
          </a:prstGeom>
        </p:spPr>
      </p:pic>
      <p:sp>
        <p:nvSpPr>
          <p:cNvPr id="30" name="14 Rectángulo"/>
          <p:cNvSpPr/>
          <p:nvPr/>
        </p:nvSpPr>
        <p:spPr>
          <a:xfrm>
            <a:off x="1547664" y="3068960"/>
            <a:ext cx="144016" cy="10081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21 Conector recto de flecha"/>
          <p:cNvCxnSpPr/>
          <p:nvPr/>
        </p:nvCxnSpPr>
        <p:spPr>
          <a:xfrm>
            <a:off x="1331640" y="2852936"/>
            <a:ext cx="288032" cy="5760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9 CuadroTexto"/>
          <p:cNvSpPr txBox="1"/>
          <p:nvPr/>
        </p:nvSpPr>
        <p:spPr>
          <a:xfrm>
            <a:off x="0" y="220486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Short pass filter</a:t>
            </a:r>
            <a:r>
              <a:rPr lang="en-US" smtClean="0"/>
              <a:t>: 550 </a:t>
            </a:r>
            <a:r>
              <a:rPr lang="en-US" dirty="0" smtClean="0"/>
              <a:t>nm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IFAE Contribution (amont other)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Panel deformation</a:t>
            </a:r>
          </a:p>
          <a:p>
            <a:pPr lvl="1"/>
            <a:r>
              <a:rPr lang="en-US" sz="2000" dirty="0" smtClean="0"/>
              <a:t>perform calculations for gravity- and overpressure-induced deformations</a:t>
            </a:r>
          </a:p>
          <a:p>
            <a:pPr lvl="2"/>
            <a:r>
              <a:rPr lang="en-US" sz="2000" dirty="0" smtClean="0"/>
              <a:t>top and bottom TPCs not symmetrical </a:t>
            </a:r>
            <a:r>
              <a:rPr lang="en-US" sz="2000" dirty="0" err="1" smtClean="0"/>
              <a:t>w.r.t</a:t>
            </a:r>
            <a:r>
              <a:rPr lang="en-US" sz="2000" dirty="0" smtClean="0"/>
              <a:t>. gravity deformations</a:t>
            </a:r>
          </a:p>
          <a:p>
            <a:pPr lvl="2"/>
            <a:r>
              <a:rPr lang="en-US" sz="2000" dirty="0" smtClean="0"/>
              <a:t>do initial calculations for ILC-style structure</a:t>
            </a:r>
          </a:p>
          <a:p>
            <a:pPr lvl="2"/>
            <a:r>
              <a:rPr lang="en-US" sz="2000" dirty="0" smtClean="0"/>
              <a:t>carbon fiber is attractive for the possibility of orienting fibers in a favorable way but difficult to evaluate by end of July</a:t>
            </a:r>
          </a:p>
          <a:p>
            <a:pPr lvl="2"/>
            <a:r>
              <a:rPr lang="en-US" sz="2000" dirty="0" smtClean="0"/>
              <a:t>pre-compressed panels?</a:t>
            </a:r>
          </a:p>
          <a:p>
            <a:pPr lvl="1"/>
            <a:r>
              <a:rPr lang="en-US" sz="2000" dirty="0" smtClean="0"/>
              <a:t>Regarding carbon fiber: ask to simulate in G4 what is the advantage of thinner (but more dense) panels VS thicker (honeycomb-like) ones.</a:t>
            </a:r>
          </a:p>
          <a:p>
            <a:pPr lvl="1"/>
            <a:r>
              <a:rPr lang="en-US" sz="2000" dirty="0" smtClean="0"/>
              <a:t>2 options: 5 and 10 mbar overpressure, for the moment. Not clear if more will be needed or if – on the contrary – is irrelevant.	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5733256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smtClean="0"/>
              <a:t>Juli started to work on this: first results beginning of October!</a:t>
            </a:r>
            <a:endParaRPr lang="en-GB" sz="2400" b="1"/>
          </a:p>
        </p:txBody>
      </p:sp>
    </p:spTree>
    <p:extLst>
      <p:ext uri="{BB962C8B-B14F-4D97-AF65-F5344CB8AC3E}">
        <p14:creationId xmlns:p14="http://schemas.microsoft.com/office/powerpoint/2010/main" xmlns="" val="16183504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hape 620"/>
          <p:cNvSpPr/>
          <p:nvPr/>
        </p:nvSpPr>
        <p:spPr>
          <a:xfrm>
            <a:off x="1638375" y="61523"/>
            <a:ext cx="6811146" cy="65612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0091" tIns="20091" rIns="20091" bIns="20091" anchor="ctr">
            <a:spAutoFit/>
          </a:bodyPr>
          <a:lstStyle>
            <a:lvl1pPr>
              <a:defRPr sz="4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s-ES_tradnl" dirty="0"/>
              <a:t>3</a:t>
            </a:r>
            <a:r>
              <a:rPr lang="es-ES_tradnl" dirty="0" smtClean="0"/>
              <a:t>. COMPOSITES </a:t>
            </a:r>
            <a:r>
              <a:rPr lang="es-ES_tradnl" sz="1400" dirty="0" smtClean="0"/>
              <a:t>SIMULATION</a:t>
            </a:r>
            <a:r>
              <a:rPr lang="es-ES_tradnl" dirty="0" smtClean="0"/>
              <a:t> PLAN</a:t>
            </a:r>
            <a:endParaRPr dirty="0"/>
          </a:p>
        </p:txBody>
      </p:sp>
      <p:grpSp>
        <p:nvGrpSpPr>
          <p:cNvPr id="3" name="Group 626"/>
          <p:cNvGrpSpPr/>
          <p:nvPr/>
        </p:nvGrpSpPr>
        <p:grpSpPr>
          <a:xfrm>
            <a:off x="-198256" y="36626"/>
            <a:ext cx="9564324" cy="6834420"/>
            <a:chOff x="0" y="0"/>
            <a:chExt cx="13602592" cy="9720062"/>
          </a:xfrm>
        </p:grpSpPr>
        <p:pic>
          <p:nvPicPr>
            <p:cNvPr id="621" name="Banner_ok.ai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r="83899"/>
            <a:stretch>
              <a:fillRect/>
            </a:stretch>
          </p:blipFill>
          <p:spPr>
            <a:xfrm>
              <a:off x="507946" y="0"/>
              <a:ext cx="1596205" cy="931059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622" name="pasted-image.pdf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 flipH="1">
              <a:off x="0" y="655731"/>
              <a:ext cx="13602593" cy="1475665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grpSp>
          <p:nvGrpSpPr>
            <p:cNvPr id="4" name="Group 625"/>
            <p:cNvGrpSpPr/>
            <p:nvPr/>
          </p:nvGrpSpPr>
          <p:grpSpPr>
            <a:xfrm>
              <a:off x="281963" y="8468715"/>
              <a:ext cx="13028878" cy="1251348"/>
              <a:chOff x="0" y="0"/>
              <a:chExt cx="13028877" cy="1251347"/>
            </a:xfrm>
          </p:grpSpPr>
          <p:sp>
            <p:nvSpPr>
              <p:cNvPr id="623" name="Shape 623"/>
              <p:cNvSpPr/>
              <p:nvPr/>
            </p:nvSpPr>
            <p:spPr>
              <a:xfrm>
                <a:off x="7950200" y="516863"/>
                <a:ext cx="5078678" cy="734485"/>
              </a:xfrm>
              <a:prstGeom prst="rect">
                <a:avLst/>
              </a:prstGeom>
              <a:solidFill>
                <a:srgbClr val="FFFFFF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>
                  <a:defRPr sz="2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pic>
            <p:nvPicPr>
              <p:cNvPr id="624" name="Banner_ok.ai"/>
              <p:cNvPicPr>
                <a:picLocks noChangeAspect="1"/>
              </p:cNvPicPr>
              <p:nvPr/>
            </p:nvPicPr>
            <p:blipFill>
              <a:blip r:embed="rId4" cstate="print">
                <a:alphaModFix amt="30000"/>
                <a:extLst/>
              </a:blip>
              <a:srcRect t="87360"/>
              <a:stretch>
                <a:fillRect/>
              </a:stretch>
            </p:blipFill>
            <p:spPr>
              <a:xfrm>
                <a:off x="0" y="0"/>
                <a:ext cx="13004800" cy="1232794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</p:grpSp>
      </p:grpSp>
      <p:sp>
        <p:nvSpPr>
          <p:cNvPr id="2" name="CuadroTexto 1"/>
          <p:cNvSpPr txBox="1"/>
          <p:nvPr/>
        </p:nvSpPr>
        <p:spPr>
          <a:xfrm>
            <a:off x="158894" y="1428685"/>
            <a:ext cx="8257560" cy="82540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0091" tIns="20091" rIns="20091" bIns="20091" numCol="1" spcCol="26788" rtlCol="0" anchor="ctr">
            <a:spAutoFit/>
          </a:bodyPr>
          <a:lstStyle/>
          <a:p>
            <a:pPr defTabSz="410751" hangingPunct="0"/>
            <a:r>
              <a:rPr lang="es-ES_tradnl" sz="1700" dirty="0" smtClean="0">
                <a:solidFill>
                  <a:srgbClr val="000000"/>
                </a:solidFill>
                <a:sym typeface="Helvetica Light"/>
              </a:rPr>
              <a:t>- IFAE CAE SIMULATION EXPERTISE IN: SOLIDWORKS &amp; PATRAN/NASTRAN </a:t>
            </a:r>
          </a:p>
          <a:p>
            <a:pPr defTabSz="410751" hangingPunct="0"/>
            <a:r>
              <a:rPr lang="es-ES_tradnl" sz="1700" dirty="0" smtClean="0">
                <a:solidFill>
                  <a:srgbClr val="000000"/>
                </a:solidFill>
                <a:sym typeface="Helvetica Light"/>
              </a:rPr>
              <a:t>- PATRAN/NASTRAN </a:t>
            </a:r>
            <a:r>
              <a:rPr lang="es-ES_tradnl" sz="1700" dirty="0" err="1" smtClean="0">
                <a:solidFill>
                  <a:srgbClr val="000000"/>
                </a:solidFill>
                <a:sym typeface="Helvetica Light"/>
              </a:rPr>
              <a:t>is</a:t>
            </a:r>
            <a:r>
              <a:rPr lang="es-ES_tradnl" sz="1700" dirty="0" smtClean="0">
                <a:solidFill>
                  <a:srgbClr val="000000"/>
                </a:solidFill>
                <a:sym typeface="Helvetica Light"/>
              </a:rPr>
              <a:t> a more </a:t>
            </a:r>
            <a:r>
              <a:rPr lang="es-ES_tradnl" sz="1700" dirty="0" err="1" smtClean="0">
                <a:solidFill>
                  <a:srgbClr val="000000"/>
                </a:solidFill>
                <a:sym typeface="Helvetica Light"/>
              </a:rPr>
              <a:t>reliable</a:t>
            </a:r>
            <a:r>
              <a:rPr lang="es-ES_tradnl" sz="1700" dirty="0" smtClean="0">
                <a:solidFill>
                  <a:srgbClr val="000000"/>
                </a:solidFill>
                <a:sym typeface="Helvetica Light"/>
              </a:rPr>
              <a:t> software </a:t>
            </a:r>
            <a:r>
              <a:rPr lang="es-ES_tradnl" sz="1700" dirty="0" err="1" smtClean="0">
                <a:solidFill>
                  <a:srgbClr val="000000"/>
                </a:solidFill>
                <a:sym typeface="Helvetica Light"/>
              </a:rPr>
              <a:t>for</a:t>
            </a:r>
            <a:r>
              <a:rPr lang="es-ES_tradnl" sz="1700" dirty="0" smtClean="0">
                <a:solidFill>
                  <a:srgbClr val="000000"/>
                </a:solidFill>
                <a:sym typeface="Helvetica Light"/>
              </a:rPr>
              <a:t> </a:t>
            </a:r>
            <a:r>
              <a:rPr lang="es-ES_tradnl" sz="1700" dirty="0" err="1" smtClean="0">
                <a:solidFill>
                  <a:srgbClr val="000000"/>
                </a:solidFill>
                <a:sym typeface="Helvetica Light"/>
              </a:rPr>
              <a:t>structural</a:t>
            </a:r>
            <a:r>
              <a:rPr lang="es-ES_tradnl" sz="1700" dirty="0" smtClean="0">
                <a:solidFill>
                  <a:srgbClr val="000000"/>
                </a:solidFill>
                <a:sym typeface="Helvetica Light"/>
              </a:rPr>
              <a:t> </a:t>
            </a:r>
            <a:r>
              <a:rPr lang="es-ES_tradnl" sz="1700" dirty="0" err="1" smtClean="0">
                <a:solidFill>
                  <a:srgbClr val="000000"/>
                </a:solidFill>
                <a:sym typeface="Helvetica Light"/>
              </a:rPr>
              <a:t>analysis</a:t>
            </a:r>
            <a:r>
              <a:rPr lang="es-ES_tradnl" sz="1700" dirty="0" smtClean="0">
                <a:solidFill>
                  <a:srgbClr val="000000"/>
                </a:solidFill>
                <a:sym typeface="Helvetica Light"/>
              </a:rPr>
              <a:t>.</a:t>
            </a:r>
          </a:p>
          <a:p>
            <a:pPr defTabSz="410751" hangingPunct="0"/>
            <a:r>
              <a:rPr lang="es-ES_tradnl" sz="1700" dirty="0" smtClean="0"/>
              <a:t>- </a:t>
            </a:r>
            <a:r>
              <a:rPr lang="es-ES_tradnl" sz="1700" dirty="0" err="1" smtClean="0"/>
              <a:t>Supports</a:t>
            </a:r>
            <a:r>
              <a:rPr lang="es-ES_tradnl" sz="1700" dirty="0" smtClean="0"/>
              <a:t> </a:t>
            </a:r>
            <a:r>
              <a:rPr lang="es-ES_tradnl" sz="1700" dirty="0" err="1" smtClean="0"/>
              <a:t>composite</a:t>
            </a:r>
            <a:r>
              <a:rPr lang="es-ES_tradnl" sz="1700" dirty="0" smtClean="0"/>
              <a:t> material </a:t>
            </a:r>
            <a:r>
              <a:rPr lang="es-ES_tradnl" sz="1700" dirty="0" err="1" smtClean="0"/>
              <a:t>modeling</a:t>
            </a:r>
            <a:r>
              <a:rPr lang="es-ES_tradnl" sz="1700" dirty="0" smtClean="0"/>
              <a:t> to </a:t>
            </a:r>
            <a:r>
              <a:rPr lang="es-ES_tradnl" sz="1700" dirty="0" err="1" smtClean="0"/>
              <a:t>perform</a:t>
            </a:r>
            <a:r>
              <a:rPr lang="es-ES_tradnl" sz="1700" dirty="0" smtClean="0"/>
              <a:t> a </a:t>
            </a:r>
            <a:r>
              <a:rPr lang="es-ES_tradnl" sz="1700" dirty="0" err="1" smtClean="0"/>
              <a:t>variety</a:t>
            </a:r>
            <a:r>
              <a:rPr lang="es-ES_tradnl" sz="1700" dirty="0" smtClean="0"/>
              <a:t> of </a:t>
            </a:r>
            <a:r>
              <a:rPr lang="es-ES_tradnl" sz="1700" dirty="0" err="1" smtClean="0"/>
              <a:t>analyses</a:t>
            </a:r>
            <a:r>
              <a:rPr lang="es-ES_tradnl" sz="1700" dirty="0" smtClean="0"/>
              <a:t>.</a:t>
            </a:r>
            <a:endParaRPr lang="en-GB" sz="170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58894" y="2309961"/>
            <a:ext cx="8449325" cy="82540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0091" tIns="20091" rIns="20091" bIns="20091" numCol="1" spcCol="26788" rtlCol="0" anchor="ctr">
            <a:spAutoFit/>
          </a:bodyPr>
          <a:lstStyle/>
          <a:p>
            <a:pPr marL="241093" indent="-241093" defTabSz="410751" hangingPunct="0">
              <a:buFontTx/>
              <a:buChar char="-"/>
            </a:pPr>
            <a:r>
              <a:rPr lang="es-ES_tradnl" sz="1700" dirty="0" err="1" smtClean="0">
                <a:solidFill>
                  <a:srgbClr val="000000"/>
                </a:solidFill>
                <a:sym typeface="Helvetica Light"/>
              </a:rPr>
              <a:t>An</a:t>
            </a:r>
            <a:r>
              <a:rPr lang="es-ES_tradnl" sz="1700" dirty="0" smtClean="0">
                <a:solidFill>
                  <a:srgbClr val="000000"/>
                </a:solidFill>
                <a:sym typeface="Helvetica Light"/>
              </a:rPr>
              <a:t> </a:t>
            </a:r>
            <a:r>
              <a:rPr lang="es-ES_tradnl" sz="1700" dirty="0" err="1" smtClean="0">
                <a:solidFill>
                  <a:srgbClr val="000000"/>
                </a:solidFill>
                <a:sym typeface="Helvetica Light"/>
              </a:rPr>
              <a:t>advanced</a:t>
            </a:r>
            <a:r>
              <a:rPr lang="es-ES_tradnl" sz="1700" dirty="0" smtClean="0"/>
              <a:t> training </a:t>
            </a:r>
            <a:r>
              <a:rPr lang="es-ES_tradnl" sz="1700" dirty="0" err="1" smtClean="0"/>
              <a:t>course</a:t>
            </a:r>
            <a:r>
              <a:rPr lang="es-ES_tradnl" sz="1700" dirty="0" smtClean="0"/>
              <a:t> in PATRAN/NASTRAN </a:t>
            </a:r>
            <a:r>
              <a:rPr lang="es-ES_tradnl" sz="1700" dirty="0" err="1" smtClean="0"/>
              <a:t>composites</a:t>
            </a:r>
            <a:r>
              <a:rPr lang="es-ES_tradnl" sz="1700" dirty="0" smtClean="0"/>
              <a:t> </a:t>
            </a:r>
            <a:r>
              <a:rPr lang="es-ES_tradnl" sz="1700" dirty="0" err="1" smtClean="0"/>
              <a:t>is</a:t>
            </a:r>
            <a:r>
              <a:rPr lang="es-ES_tradnl" sz="1700" dirty="0" smtClean="0"/>
              <a:t> </a:t>
            </a:r>
            <a:r>
              <a:rPr lang="es-ES_tradnl" sz="1700" dirty="0" err="1" smtClean="0"/>
              <a:t>scheduled</a:t>
            </a:r>
            <a:r>
              <a:rPr lang="es-ES_tradnl" sz="1700" dirty="0" smtClean="0"/>
              <a:t> </a:t>
            </a:r>
            <a:r>
              <a:rPr lang="es-ES_tradnl" sz="1700" dirty="0" err="1" smtClean="0"/>
              <a:t>for</a:t>
            </a:r>
            <a:r>
              <a:rPr lang="es-ES_tradnl" sz="1700" dirty="0" smtClean="0"/>
              <a:t> September’17 at IFAE.</a:t>
            </a:r>
          </a:p>
          <a:p>
            <a:pPr marL="241093" indent="-241093" defTabSz="410751" hangingPunct="0">
              <a:buFontTx/>
              <a:buChar char="-"/>
            </a:pPr>
            <a:r>
              <a:rPr lang="es-ES_tradnl" sz="1700" dirty="0" err="1" smtClean="0">
                <a:solidFill>
                  <a:srgbClr val="000000"/>
                </a:solidFill>
                <a:sym typeface="Helvetica Light"/>
              </a:rPr>
              <a:t>First</a:t>
            </a:r>
            <a:r>
              <a:rPr lang="es-ES_tradnl" sz="1700" dirty="0" smtClean="0">
                <a:solidFill>
                  <a:srgbClr val="000000"/>
                </a:solidFill>
                <a:sym typeface="Helvetica Light"/>
              </a:rPr>
              <a:t> </a:t>
            </a:r>
            <a:r>
              <a:rPr lang="es-ES_tradnl" sz="1700" dirty="0" err="1" smtClean="0">
                <a:solidFill>
                  <a:srgbClr val="000000"/>
                </a:solidFill>
                <a:sym typeface="Helvetica Light"/>
              </a:rPr>
              <a:t>simulations</a:t>
            </a:r>
            <a:r>
              <a:rPr lang="es-ES_tradnl" sz="1700" dirty="0" smtClean="0">
                <a:solidFill>
                  <a:srgbClr val="000000"/>
                </a:solidFill>
                <a:sym typeface="Helvetica Light"/>
              </a:rPr>
              <a:t> are </a:t>
            </a:r>
            <a:r>
              <a:rPr lang="es-ES_tradnl" sz="1700" dirty="0" err="1" smtClean="0">
                <a:solidFill>
                  <a:srgbClr val="000000"/>
                </a:solidFill>
                <a:sym typeface="Helvetica Light"/>
              </a:rPr>
              <a:t>planned</a:t>
            </a:r>
            <a:r>
              <a:rPr lang="es-ES_tradnl" sz="1700" dirty="0" smtClean="0">
                <a:solidFill>
                  <a:srgbClr val="000000"/>
                </a:solidFill>
                <a:sym typeface="Helvetica Light"/>
              </a:rPr>
              <a:t> </a:t>
            </a:r>
            <a:r>
              <a:rPr lang="es-ES_tradnl" sz="1700" dirty="0" err="1" smtClean="0">
                <a:solidFill>
                  <a:srgbClr val="000000"/>
                </a:solidFill>
                <a:sym typeface="Helvetica Light"/>
              </a:rPr>
              <a:t>by</a:t>
            </a:r>
            <a:r>
              <a:rPr lang="es-ES_tradnl" sz="1700" dirty="0" smtClean="0">
                <a:solidFill>
                  <a:srgbClr val="000000"/>
                </a:solidFill>
                <a:sym typeface="Helvetica Light"/>
              </a:rPr>
              <a:t> </a:t>
            </a:r>
            <a:r>
              <a:rPr lang="es-ES_tradnl" sz="1700" dirty="0" err="1" smtClean="0">
                <a:solidFill>
                  <a:srgbClr val="000000"/>
                </a:solidFill>
                <a:sym typeface="Helvetica Light"/>
              </a:rPr>
              <a:t>early</a:t>
            </a:r>
            <a:r>
              <a:rPr lang="es-ES_tradnl" sz="1700" dirty="0" smtClean="0">
                <a:solidFill>
                  <a:srgbClr val="000000"/>
                </a:solidFill>
                <a:sym typeface="Helvetica Light"/>
              </a:rPr>
              <a:t> October’17.</a:t>
            </a:r>
            <a:endParaRPr lang="en-GB" sz="1700" dirty="0">
              <a:solidFill>
                <a:srgbClr val="000000"/>
              </a:solidFill>
              <a:sym typeface="Helvetica Light"/>
            </a:endParaRPr>
          </a:p>
        </p:txBody>
      </p:sp>
      <p:pic>
        <p:nvPicPr>
          <p:cNvPr id="14" name="Picture 2" descr="Resultat d'imatges de patran nastra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451" t="14330"/>
          <a:stretch/>
        </p:blipFill>
        <p:spPr bwMode="auto">
          <a:xfrm>
            <a:off x="1711421" y="4055851"/>
            <a:ext cx="1634620" cy="149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Resultat d'imatges de patran nastra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474" t="13331"/>
          <a:stretch/>
        </p:blipFill>
        <p:spPr bwMode="auto">
          <a:xfrm>
            <a:off x="2800843" y="4462887"/>
            <a:ext cx="1633829" cy="151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Resultat d'imatges de solidworks simulation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5924" b="1919"/>
          <a:stretch/>
        </p:blipFill>
        <p:spPr bwMode="auto">
          <a:xfrm>
            <a:off x="5377096" y="4041149"/>
            <a:ext cx="2117004" cy="131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915816" y="3429000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smtClean="0"/>
              <a:t>COURSE PAID BY SO MONEY! </a:t>
            </a:r>
            <a:endParaRPr lang="en-GB" sz="2800" b="1"/>
          </a:p>
        </p:txBody>
      </p:sp>
    </p:spTree>
    <p:extLst>
      <p:ext uri="{BB962C8B-B14F-4D97-AF65-F5344CB8AC3E}">
        <p14:creationId xmlns:p14="http://schemas.microsoft.com/office/powerpoint/2010/main" xmlns="" val="4118445526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Since Padua Meeting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smtClean="0"/>
              <a:t>Juli provided cost estimation for Italian call (40 kEuro)</a:t>
            </a:r>
          </a:p>
          <a:p>
            <a:endParaRPr lang="en-GB" sz="2400" smtClean="0"/>
          </a:p>
          <a:p>
            <a:endParaRPr lang="en-GB" sz="2400" smtClean="0"/>
          </a:p>
          <a:p>
            <a:endParaRPr lang="en-GB" sz="2400" smtClean="0"/>
          </a:p>
          <a:p>
            <a:endParaRPr lang="en-GB" sz="2400" smtClean="0"/>
          </a:p>
          <a:p>
            <a:endParaRPr lang="en-GB" sz="2400" smtClean="0"/>
          </a:p>
          <a:p>
            <a:endParaRPr lang="en-GB" sz="2400" smtClean="0"/>
          </a:p>
          <a:p>
            <a:r>
              <a:rPr lang="en-GB" sz="2400" smtClean="0"/>
              <a:t>Meeting in September (at CERN) with MM and end cap guys to ensure integration for prototype</a:t>
            </a:r>
            <a:endParaRPr lang="en-GB" sz="2400"/>
          </a:p>
        </p:txBody>
      </p:sp>
      <p:pic>
        <p:nvPicPr>
          <p:cNvPr id="4" name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132856"/>
            <a:ext cx="7482621" cy="233065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Status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/>
          <a:p>
            <a:r>
              <a:rPr lang="en-GB" sz="2400" smtClean="0"/>
              <a:t>Finally starting to move and with good momentum</a:t>
            </a:r>
          </a:p>
          <a:p>
            <a:r>
              <a:rPr lang="en-GB" sz="2400" smtClean="0"/>
              <a:t>Agreed on basic concept for FC structure</a:t>
            </a:r>
          </a:p>
          <a:p>
            <a:r>
              <a:rPr lang="en-GB" sz="2400" smtClean="0"/>
              <a:t>Strong preferences for HARP FC if possible</a:t>
            </a:r>
          </a:p>
          <a:p>
            <a:r>
              <a:rPr lang="en-GB" sz="2400" smtClean="0"/>
              <a:t>IFAE contribution:</a:t>
            </a:r>
          </a:p>
          <a:p>
            <a:pPr lvl="1"/>
            <a:r>
              <a:rPr lang="en-GB" sz="2000" smtClean="0"/>
              <a:t>Juli: mechanical simulations</a:t>
            </a:r>
          </a:p>
          <a:p>
            <a:pPr lvl="1"/>
            <a:r>
              <a:rPr lang="en-GB" sz="2000" smtClean="0"/>
              <a:t>Possible tests at APPLUS of samples</a:t>
            </a:r>
          </a:p>
          <a:p>
            <a:pPr lvl="1"/>
            <a:r>
              <a:rPr lang="en-GB" sz="2000" smtClean="0"/>
              <a:t>Silvestro probably going to join the efforts from the simulation point of view</a:t>
            </a:r>
          </a:p>
          <a:p>
            <a:pPr lvl="1"/>
            <a:r>
              <a:rPr lang="en-GB" sz="2000" smtClean="0"/>
              <a:t>If double sided copper coated Kapton is needed for FC, Joan might help the design (asked already LabCircuit if they could produce these)</a:t>
            </a:r>
          </a:p>
          <a:p>
            <a:pPr lvl="1"/>
            <a:r>
              <a:rPr lang="en-GB" sz="2000" smtClean="0"/>
              <a:t>Participate in part production in first half of 2018</a:t>
            </a:r>
          </a:p>
          <a:p>
            <a:r>
              <a:rPr lang="en-GB" sz="2400" smtClean="0"/>
              <a:t>Design should be ready end 2017/beginning 2018 latest</a:t>
            </a:r>
          </a:p>
          <a:p>
            <a:r>
              <a:rPr lang="en-GB" sz="2400" smtClean="0"/>
              <a:t>Prototype: Mid 2018 </a:t>
            </a:r>
            <a:endParaRPr lang="en-GB" sz="24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1899642"/>
          </a:xfrm>
        </p:spPr>
        <p:txBody>
          <a:bodyPr/>
          <a:lstStyle/>
          <a:p>
            <a:r>
              <a:rPr lang="en-GB" smtClean="0"/>
              <a:t>Other Stuff</a:t>
            </a:r>
            <a:endParaRPr lang="en-GB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Rest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WA105: stayed 4 days at CIEMAT for R&amp;D projects (another time) + PMT handling </a:t>
            </a:r>
          </a:p>
          <a:p>
            <a:r>
              <a:rPr lang="en-GB" smtClean="0"/>
              <a:t> WA105: 1</a:t>
            </a:r>
            <a:r>
              <a:rPr lang="en-GB" baseline="30000" smtClean="0"/>
              <a:t>st</a:t>
            </a:r>
            <a:r>
              <a:rPr lang="en-GB" smtClean="0"/>
              <a:t> PMT for testing arrives today at CERN =&gt; Fits it in coating device with cable?</a:t>
            </a:r>
          </a:p>
          <a:p>
            <a:r>
              <a:rPr lang="en-GB" smtClean="0"/>
              <a:t>DUNE: IFAE signed up for Photo Detection System of DP Far Detector =&gt; have to propose Consortium leader until Monday</a:t>
            </a:r>
          </a:p>
          <a:p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40966"/>
          </a:xfrm>
        </p:spPr>
        <p:txBody>
          <a:bodyPr/>
          <a:lstStyle/>
          <a:p>
            <a:r>
              <a:rPr lang="en-GB" smtClean="0"/>
              <a:t>DNA+1/10000 vs DNA</a:t>
            </a:r>
            <a:endParaRPr lang="en-GB"/>
          </a:p>
        </p:txBody>
      </p:sp>
      <p:pic>
        <p:nvPicPr>
          <p:cNvPr id="4" name="Picture 3" descr="6_15_no_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420888"/>
            <a:ext cx="4280559" cy="4146456"/>
          </a:xfrm>
          <a:prstGeom prst="rect">
            <a:avLst/>
          </a:prstGeom>
        </p:spPr>
      </p:pic>
      <p:pic>
        <p:nvPicPr>
          <p:cNvPr id="5" name="Picture 4" descr="7_16_filter_ou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7324" y="2420888"/>
            <a:ext cx="4296676" cy="41620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1640" y="47251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Region 2</a:t>
            </a:r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971600" y="515719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Region 1</a:t>
            </a:r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627784" y="47251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Region 3</a:t>
            </a:r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835696" y="5013176"/>
            <a:ext cx="36004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3528" y="980728"/>
            <a:ext cx="4176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Red: pure DNA</a:t>
            </a:r>
          </a:p>
          <a:p>
            <a:r>
              <a:rPr lang="en-GB" smtClean="0"/>
              <a:t>Blue: DNA + 1/10000 scintillator</a:t>
            </a:r>
          </a:p>
          <a:p>
            <a:r>
              <a:rPr lang="en-GB" smtClean="0"/>
              <a:t>Left: No filter</a:t>
            </a:r>
          </a:p>
          <a:p>
            <a:r>
              <a:rPr lang="en-GB" smtClean="0"/>
              <a:t>Right: 100 MHz digital filter</a:t>
            </a:r>
          </a:p>
          <a:p>
            <a:r>
              <a:rPr lang="en-GB" smtClean="0"/>
              <a:t>Average waveforms over 5000 events each</a:t>
            </a:r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148064" y="980728"/>
            <a:ext cx="3672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Still simple integral analysis</a:t>
            </a:r>
          </a:p>
          <a:p>
            <a:r>
              <a:rPr lang="en-GB" smtClean="0"/>
              <a:t>Clear difference visible in both PMTs:</a:t>
            </a:r>
          </a:p>
          <a:p>
            <a:pPr>
              <a:buFont typeface="Arial" pitchFamily="34" charset="0"/>
              <a:buChar char="•"/>
            </a:pPr>
            <a:r>
              <a:rPr lang="en-GB"/>
              <a:t> </a:t>
            </a:r>
            <a:r>
              <a:rPr lang="en-GB" smtClean="0"/>
              <a:t>signal above 550 nm with scinitllator</a:t>
            </a:r>
          </a:p>
          <a:p>
            <a:pPr>
              <a:buFont typeface="Arial" pitchFamily="34" charset="0"/>
              <a:buChar char="•"/>
            </a:pPr>
            <a:r>
              <a:rPr lang="en-GB"/>
              <a:t> </a:t>
            </a:r>
            <a:r>
              <a:rPr lang="en-GB" smtClean="0"/>
              <a:t>signal longer with MAGIC PMT</a:t>
            </a:r>
          </a:p>
          <a:p>
            <a:endParaRPr lang="en-GB" smtClean="0"/>
          </a:p>
          <a:p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627784" y="335699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550+ nm</a:t>
            </a:r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2627784" y="544522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500+ nm</a:t>
            </a:r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40966"/>
          </a:xfrm>
        </p:spPr>
        <p:txBody>
          <a:bodyPr/>
          <a:lstStyle/>
          <a:p>
            <a:r>
              <a:rPr lang="en-GB" smtClean="0"/>
              <a:t>DNA+1/10000 vs DNA</a:t>
            </a:r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251520" y="1196752"/>
            <a:ext cx="388843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mtClean="0"/>
              <a:t>No Filter</a:t>
            </a:r>
          </a:p>
          <a:p>
            <a:endParaRPr lang="en-GB" smtClean="0"/>
          </a:p>
          <a:p>
            <a:r>
              <a:rPr lang="en-GB" smtClean="0"/>
              <a:t>550+ nm (EL PMT):</a:t>
            </a:r>
            <a:endParaRPr lang="en-GB"/>
          </a:p>
          <a:p>
            <a:pPr>
              <a:buFont typeface="Arial" pitchFamily="34" charset="0"/>
              <a:buChar char="•"/>
            </a:pPr>
            <a:r>
              <a:rPr lang="en-GB" sz="1600"/>
              <a:t> </a:t>
            </a:r>
            <a:r>
              <a:rPr lang="en-GB" sz="1600" smtClean="0"/>
              <a:t>Ratio region </a:t>
            </a:r>
            <a:r>
              <a:rPr lang="en-GB" sz="1200" smtClean="0"/>
              <a:t>1 (Signal to background): </a:t>
            </a:r>
            <a:r>
              <a:rPr lang="en-GB" sz="1600" smtClean="0"/>
              <a:t>1.00341 </a:t>
            </a:r>
          </a:p>
          <a:p>
            <a:pPr>
              <a:buFont typeface="Arial" pitchFamily="34" charset="0"/>
              <a:buChar char="•"/>
            </a:pPr>
            <a:r>
              <a:rPr lang="en-GB" sz="1600"/>
              <a:t> </a:t>
            </a:r>
            <a:r>
              <a:rPr lang="en-GB" sz="1600" smtClean="0"/>
              <a:t>Region 2: 13.5768</a:t>
            </a:r>
          </a:p>
          <a:p>
            <a:pPr>
              <a:buFont typeface="Arial" pitchFamily="34" charset="0"/>
              <a:buChar char="•"/>
            </a:pPr>
            <a:r>
              <a:rPr lang="en-GB" sz="1600"/>
              <a:t> </a:t>
            </a:r>
            <a:r>
              <a:rPr lang="en-GB" sz="1600" smtClean="0"/>
              <a:t>Region 3:  -21.9035 </a:t>
            </a:r>
            <a:r>
              <a:rPr lang="en-GB" sz="1000" smtClean="0"/>
              <a:t>(problematic due to overshoot)</a:t>
            </a:r>
          </a:p>
          <a:p>
            <a:endParaRPr lang="en-GB" sz="1600" smtClean="0"/>
          </a:p>
          <a:p>
            <a:r>
              <a:rPr lang="en-GB" sz="1600" smtClean="0"/>
              <a:t>500+ nm (MAGIC PMT):</a:t>
            </a:r>
            <a:endParaRPr lang="en-GB" sz="1600"/>
          </a:p>
          <a:p>
            <a:pPr>
              <a:buFont typeface="Arial" pitchFamily="34" charset="0"/>
              <a:buChar char="•"/>
            </a:pPr>
            <a:r>
              <a:rPr lang="en-GB" sz="1600" smtClean="0"/>
              <a:t> Region 1: 1.78613 </a:t>
            </a:r>
            <a:r>
              <a:rPr lang="en-GB" sz="1000" smtClean="0"/>
              <a:t>(both integrals close to 0)</a:t>
            </a:r>
          </a:p>
          <a:p>
            <a:pPr>
              <a:buFont typeface="Arial" pitchFamily="34" charset="0"/>
              <a:buChar char="•"/>
            </a:pPr>
            <a:r>
              <a:rPr lang="en-GB" sz="1600" smtClean="0"/>
              <a:t> Region 2: 2.28086</a:t>
            </a:r>
          </a:p>
          <a:p>
            <a:pPr>
              <a:buFont typeface="Arial" pitchFamily="34" charset="0"/>
              <a:buChar char="•"/>
            </a:pPr>
            <a:r>
              <a:rPr lang="en-GB" sz="1600"/>
              <a:t> </a:t>
            </a:r>
            <a:r>
              <a:rPr lang="en-GB" sz="1600" smtClean="0"/>
              <a:t>Region 3: 27.5077</a:t>
            </a:r>
          </a:p>
          <a:p>
            <a:pPr>
              <a:buFont typeface="Arial" pitchFamily="34" charset="0"/>
              <a:buChar char="•"/>
            </a:pPr>
            <a:endParaRPr lang="en-GB" sz="1600" smtClean="0"/>
          </a:p>
          <a:p>
            <a:pPr>
              <a:buFont typeface="Arial" pitchFamily="34" charset="0"/>
              <a:buChar char="•"/>
            </a:pPr>
            <a:endParaRPr lang="en-GB" sz="1600" smtClean="0"/>
          </a:p>
          <a:p>
            <a:r>
              <a:rPr lang="en-GB" sz="1600" smtClean="0"/>
              <a:t>Ratio of both PMT signals defined as:</a:t>
            </a:r>
          </a:p>
          <a:p>
            <a:r>
              <a:rPr lang="en-GB" sz="1600" smtClean="0"/>
              <a:t>R= (Int2_MAGIC+Int3_MAGIC)/(Int2_EL)</a:t>
            </a:r>
          </a:p>
          <a:p>
            <a:endParaRPr lang="en-GB" sz="1600"/>
          </a:p>
          <a:p>
            <a:r>
              <a:rPr lang="en-GB" sz="1600" smtClean="0"/>
              <a:t>Pure DNA: 44.4</a:t>
            </a:r>
          </a:p>
          <a:p>
            <a:r>
              <a:rPr lang="en-GB" sz="1600" smtClean="0"/>
              <a:t>DNA + 1/10000 scintillator: 8.2</a:t>
            </a:r>
            <a:endParaRPr lang="en-GB" sz="1600"/>
          </a:p>
          <a:p>
            <a:endParaRPr lang="en-GB" sz="1600"/>
          </a:p>
        </p:txBody>
      </p:sp>
      <p:sp>
        <p:nvSpPr>
          <p:cNvPr id="17" name="TextBox 16"/>
          <p:cNvSpPr txBox="1"/>
          <p:nvPr/>
        </p:nvSpPr>
        <p:spPr>
          <a:xfrm>
            <a:off x="4355976" y="1196752"/>
            <a:ext cx="446449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mtClean="0"/>
              <a:t>100 MHz Filter</a:t>
            </a:r>
          </a:p>
          <a:p>
            <a:endParaRPr lang="en-GB" smtClean="0"/>
          </a:p>
          <a:p>
            <a:r>
              <a:rPr lang="en-GB" sz="1600" smtClean="0"/>
              <a:t>550+ nm (EL PMT):</a:t>
            </a:r>
          </a:p>
          <a:p>
            <a:pPr>
              <a:buFont typeface="Arial" pitchFamily="34" charset="0"/>
              <a:buChar char="•"/>
            </a:pPr>
            <a:r>
              <a:rPr lang="en-GB" sz="1600" smtClean="0"/>
              <a:t> Region 1: 1.05805 </a:t>
            </a:r>
          </a:p>
          <a:p>
            <a:pPr>
              <a:buFont typeface="Arial" pitchFamily="34" charset="0"/>
              <a:buChar char="•"/>
            </a:pPr>
            <a:r>
              <a:rPr lang="en-GB" sz="1600" smtClean="0"/>
              <a:t> Region 2: 14.2617</a:t>
            </a:r>
          </a:p>
          <a:p>
            <a:pPr>
              <a:buFont typeface="Arial" pitchFamily="34" charset="0"/>
              <a:buChar char="•"/>
            </a:pPr>
            <a:r>
              <a:rPr lang="en-GB" sz="1600" smtClean="0"/>
              <a:t> Region 3:  -27.3453</a:t>
            </a:r>
          </a:p>
          <a:p>
            <a:endParaRPr lang="en-GB" sz="1600" smtClean="0"/>
          </a:p>
          <a:p>
            <a:r>
              <a:rPr lang="en-GB" sz="1600" smtClean="0"/>
              <a:t>500+ nm (MAGIC PMT):</a:t>
            </a:r>
          </a:p>
          <a:p>
            <a:pPr>
              <a:buFont typeface="Arial" pitchFamily="34" charset="0"/>
              <a:buChar char="•"/>
            </a:pPr>
            <a:r>
              <a:rPr lang="en-GB" sz="1600" smtClean="0"/>
              <a:t> Region 1: 0.89875</a:t>
            </a:r>
          </a:p>
          <a:p>
            <a:pPr>
              <a:buFont typeface="Arial" pitchFamily="34" charset="0"/>
              <a:buChar char="•"/>
            </a:pPr>
            <a:r>
              <a:rPr lang="en-GB" sz="1600" smtClean="0"/>
              <a:t> Region 2: 2.31177</a:t>
            </a:r>
          </a:p>
          <a:p>
            <a:pPr>
              <a:buFont typeface="Arial" pitchFamily="34" charset="0"/>
              <a:buChar char="•"/>
            </a:pPr>
            <a:r>
              <a:rPr lang="en-GB" sz="1600" smtClean="0"/>
              <a:t> Region 3: 19.5243</a:t>
            </a:r>
          </a:p>
          <a:p>
            <a:pPr>
              <a:buFont typeface="Arial" pitchFamily="34" charset="0"/>
              <a:buChar char="•"/>
            </a:pPr>
            <a:endParaRPr lang="en-GB" sz="1600" smtClean="0"/>
          </a:p>
          <a:p>
            <a:pPr>
              <a:buFont typeface="Arial" pitchFamily="34" charset="0"/>
              <a:buChar char="•"/>
            </a:pPr>
            <a:endParaRPr lang="en-GB" sz="1600" smtClean="0"/>
          </a:p>
          <a:p>
            <a:r>
              <a:rPr lang="en-GB" sz="1600" smtClean="0"/>
              <a:t>Ratio of both PMT signals:</a:t>
            </a:r>
          </a:p>
          <a:p>
            <a:endParaRPr lang="en-GB" sz="1600"/>
          </a:p>
          <a:p>
            <a:r>
              <a:rPr lang="en-GB" sz="1600" smtClean="0"/>
              <a:t>Pure DNA: 47.3</a:t>
            </a:r>
          </a:p>
          <a:p>
            <a:r>
              <a:rPr lang="en-GB" sz="1600" smtClean="0"/>
              <a:t>DNA + 1/10000 scintillator: 8.8</a:t>
            </a:r>
          </a:p>
          <a:p>
            <a:endParaRPr lang="en-GB"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40966"/>
          </a:xfrm>
        </p:spPr>
        <p:txBody>
          <a:bodyPr/>
          <a:lstStyle/>
          <a:p>
            <a:r>
              <a:rPr lang="en-GB" smtClean="0"/>
              <a:t>Scintillator vs DNA+1/10000</a:t>
            </a:r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323528" y="980729"/>
            <a:ext cx="4320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Red: pure scintillator</a:t>
            </a:r>
          </a:p>
          <a:p>
            <a:r>
              <a:rPr lang="en-GB" smtClean="0"/>
              <a:t>Blue: DNA+1/10000 Scintillator</a:t>
            </a:r>
          </a:p>
          <a:p>
            <a:endParaRPr lang="en-GB"/>
          </a:p>
          <a:p>
            <a:r>
              <a:rPr lang="en-GB" smtClean="0"/>
              <a:t>Overall more light with pure scintillator</a:t>
            </a:r>
          </a:p>
          <a:p>
            <a:endParaRPr lang="en-GB"/>
          </a:p>
          <a:p>
            <a:r>
              <a:rPr lang="en-GB" smtClean="0"/>
              <a:t>But more light in region 3 for dilution</a:t>
            </a:r>
          </a:p>
          <a:p>
            <a:endParaRPr lang="en-GB" smtClean="0"/>
          </a:p>
        </p:txBody>
      </p:sp>
      <p:sp>
        <p:nvSpPr>
          <p:cNvPr id="13" name="TextBox 12"/>
          <p:cNvSpPr txBox="1"/>
          <p:nvPr/>
        </p:nvSpPr>
        <p:spPr>
          <a:xfrm>
            <a:off x="4860032" y="1124744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Can be observed with both PMTs with and without filter</a:t>
            </a:r>
          </a:p>
          <a:p>
            <a:endParaRPr lang="en-GB"/>
          </a:p>
          <a:p>
            <a:endParaRPr lang="en-GB"/>
          </a:p>
        </p:txBody>
      </p:sp>
      <p:pic>
        <p:nvPicPr>
          <p:cNvPr id="9" name="Picture 8" descr="6_5_n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924944"/>
            <a:ext cx="3888432" cy="3766614"/>
          </a:xfrm>
          <a:prstGeom prst="rect">
            <a:avLst/>
          </a:prstGeom>
        </p:spPr>
      </p:pic>
      <p:pic>
        <p:nvPicPr>
          <p:cNvPr id="10" name="Picture 9" descr="7_4_fil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767392"/>
            <a:ext cx="4222903" cy="409060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40966"/>
          </a:xfrm>
        </p:spPr>
        <p:txBody>
          <a:bodyPr/>
          <a:lstStyle/>
          <a:p>
            <a:r>
              <a:rPr lang="en-GB" smtClean="0"/>
              <a:t>Scintillator vs DNA+1/10000</a:t>
            </a:r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251520" y="1196752"/>
            <a:ext cx="388843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mtClean="0"/>
              <a:t>No Filter</a:t>
            </a:r>
          </a:p>
          <a:p>
            <a:endParaRPr lang="en-GB" smtClean="0"/>
          </a:p>
          <a:p>
            <a:r>
              <a:rPr lang="en-GB" smtClean="0"/>
              <a:t>550+ nm (EL PMT):</a:t>
            </a:r>
            <a:endParaRPr lang="en-GB"/>
          </a:p>
          <a:p>
            <a:pPr>
              <a:buFont typeface="Arial" pitchFamily="34" charset="0"/>
              <a:buChar char="•"/>
            </a:pPr>
            <a:r>
              <a:rPr lang="en-GB" sz="1600"/>
              <a:t> </a:t>
            </a:r>
            <a:r>
              <a:rPr lang="en-GB" sz="1600" smtClean="0"/>
              <a:t>Ratio region </a:t>
            </a:r>
            <a:r>
              <a:rPr lang="en-GB" sz="1200" smtClean="0"/>
              <a:t>1 (Signal to background): </a:t>
            </a:r>
            <a:r>
              <a:rPr lang="en-GB" sz="1600" smtClean="0"/>
              <a:t>1.23835 </a:t>
            </a:r>
          </a:p>
          <a:p>
            <a:pPr>
              <a:buFont typeface="Arial" pitchFamily="34" charset="0"/>
              <a:buChar char="•"/>
            </a:pPr>
            <a:r>
              <a:rPr lang="en-GB" sz="1600"/>
              <a:t> </a:t>
            </a:r>
            <a:r>
              <a:rPr lang="en-GB" sz="1600" smtClean="0"/>
              <a:t>Region 2: 0.242027</a:t>
            </a:r>
          </a:p>
          <a:p>
            <a:pPr>
              <a:buFont typeface="Arial" pitchFamily="34" charset="0"/>
              <a:buChar char="•"/>
            </a:pPr>
            <a:r>
              <a:rPr lang="en-GB" sz="1600"/>
              <a:t> </a:t>
            </a:r>
            <a:r>
              <a:rPr lang="en-GB" sz="1600" smtClean="0"/>
              <a:t>Region 3:  0.235367 </a:t>
            </a:r>
            <a:r>
              <a:rPr lang="en-GB" sz="1000" smtClean="0"/>
              <a:t>(problematic due to overshoot)</a:t>
            </a:r>
          </a:p>
          <a:p>
            <a:endParaRPr lang="en-GB" sz="1600" smtClean="0"/>
          </a:p>
          <a:p>
            <a:r>
              <a:rPr lang="en-GB" sz="1600" smtClean="0"/>
              <a:t>500+ nm (MAGIC PMT):</a:t>
            </a:r>
            <a:endParaRPr lang="en-GB" sz="1600"/>
          </a:p>
          <a:p>
            <a:pPr>
              <a:buFont typeface="Arial" pitchFamily="34" charset="0"/>
              <a:buChar char="•"/>
            </a:pPr>
            <a:r>
              <a:rPr lang="en-GB" sz="1600" smtClean="0"/>
              <a:t> Region 1: 1.28463 </a:t>
            </a:r>
            <a:r>
              <a:rPr lang="en-GB" sz="1000" smtClean="0"/>
              <a:t>(both integrals close to 0)</a:t>
            </a:r>
          </a:p>
          <a:p>
            <a:pPr>
              <a:buFont typeface="Arial" pitchFamily="34" charset="0"/>
              <a:buChar char="•"/>
            </a:pPr>
            <a:r>
              <a:rPr lang="en-GB" sz="1600" smtClean="0"/>
              <a:t> Region 2: 0.527026</a:t>
            </a:r>
          </a:p>
          <a:p>
            <a:pPr>
              <a:buFont typeface="Arial" pitchFamily="34" charset="0"/>
              <a:buChar char="•"/>
            </a:pPr>
            <a:r>
              <a:rPr lang="en-GB" sz="1600"/>
              <a:t> </a:t>
            </a:r>
            <a:r>
              <a:rPr lang="en-GB" sz="1600" smtClean="0"/>
              <a:t>Region 3: 2.749470</a:t>
            </a:r>
          </a:p>
          <a:p>
            <a:pPr>
              <a:buFont typeface="Arial" pitchFamily="34" charset="0"/>
              <a:buChar char="•"/>
            </a:pPr>
            <a:endParaRPr lang="en-GB" sz="1600" smtClean="0"/>
          </a:p>
          <a:p>
            <a:pPr>
              <a:buFont typeface="Arial" pitchFamily="34" charset="0"/>
              <a:buChar char="•"/>
            </a:pPr>
            <a:endParaRPr lang="en-GB" sz="1600" smtClean="0"/>
          </a:p>
          <a:p>
            <a:r>
              <a:rPr lang="en-GB" sz="1600" smtClean="0"/>
              <a:t>Ratio of both PMT signals:</a:t>
            </a:r>
          </a:p>
          <a:p>
            <a:endParaRPr lang="en-GB" sz="1600"/>
          </a:p>
          <a:p>
            <a:r>
              <a:rPr lang="en-GB" sz="1600" smtClean="0"/>
              <a:t>DNA+1/10000: 8.2</a:t>
            </a:r>
          </a:p>
          <a:p>
            <a:r>
              <a:rPr lang="en-GB" sz="1600" smtClean="0"/>
              <a:t>Pure scintillator: 3.45</a:t>
            </a:r>
            <a:endParaRPr lang="en-GB" sz="1600"/>
          </a:p>
          <a:p>
            <a:endParaRPr lang="en-GB" sz="1600"/>
          </a:p>
        </p:txBody>
      </p:sp>
      <p:sp>
        <p:nvSpPr>
          <p:cNvPr id="17" name="TextBox 16"/>
          <p:cNvSpPr txBox="1"/>
          <p:nvPr/>
        </p:nvSpPr>
        <p:spPr>
          <a:xfrm>
            <a:off x="4355976" y="1196752"/>
            <a:ext cx="446449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mtClean="0"/>
              <a:t>100 MHz Filter</a:t>
            </a:r>
          </a:p>
          <a:p>
            <a:endParaRPr lang="en-GB" smtClean="0"/>
          </a:p>
          <a:p>
            <a:r>
              <a:rPr lang="en-GB" sz="1600" smtClean="0"/>
              <a:t>550+ nm (EL PMT):</a:t>
            </a:r>
          </a:p>
          <a:p>
            <a:pPr>
              <a:buFont typeface="Arial" pitchFamily="34" charset="0"/>
              <a:buChar char="•"/>
            </a:pPr>
            <a:r>
              <a:rPr lang="en-GB" sz="1600" smtClean="0"/>
              <a:t> Region 1: 10.6996 </a:t>
            </a:r>
          </a:p>
          <a:p>
            <a:pPr>
              <a:buFont typeface="Arial" pitchFamily="34" charset="0"/>
              <a:buChar char="•"/>
            </a:pPr>
            <a:r>
              <a:rPr lang="en-GB" sz="1600" smtClean="0"/>
              <a:t> Region 2: 0.246137</a:t>
            </a:r>
          </a:p>
          <a:p>
            <a:pPr>
              <a:buFont typeface="Arial" pitchFamily="34" charset="0"/>
              <a:buChar char="•"/>
            </a:pPr>
            <a:r>
              <a:rPr lang="en-GB" sz="1600" smtClean="0"/>
              <a:t> Region 3:  0.255705</a:t>
            </a:r>
          </a:p>
          <a:p>
            <a:endParaRPr lang="en-GB" sz="1600" smtClean="0"/>
          </a:p>
          <a:p>
            <a:r>
              <a:rPr lang="en-GB" sz="1600" smtClean="0"/>
              <a:t>500+ nm (MAGIC PMT):</a:t>
            </a:r>
          </a:p>
          <a:p>
            <a:pPr>
              <a:buFont typeface="Arial" pitchFamily="34" charset="0"/>
              <a:buChar char="•"/>
            </a:pPr>
            <a:r>
              <a:rPr lang="en-GB" sz="1600" smtClean="0"/>
              <a:t> Region 1: 0.530792</a:t>
            </a:r>
          </a:p>
          <a:p>
            <a:pPr>
              <a:buFont typeface="Arial" pitchFamily="34" charset="0"/>
              <a:buChar char="•"/>
            </a:pPr>
            <a:r>
              <a:rPr lang="en-GB" sz="1600" smtClean="0"/>
              <a:t> Region 2: 0.53307</a:t>
            </a:r>
          </a:p>
          <a:p>
            <a:pPr>
              <a:buFont typeface="Arial" pitchFamily="34" charset="0"/>
              <a:buChar char="•"/>
            </a:pPr>
            <a:r>
              <a:rPr lang="en-GB" sz="1600" smtClean="0"/>
              <a:t> Region 3: 2.29346</a:t>
            </a:r>
          </a:p>
          <a:p>
            <a:pPr>
              <a:buFont typeface="Arial" pitchFamily="34" charset="0"/>
              <a:buChar char="•"/>
            </a:pPr>
            <a:endParaRPr lang="en-GB" sz="1600" smtClean="0"/>
          </a:p>
          <a:p>
            <a:pPr>
              <a:buFont typeface="Arial" pitchFamily="34" charset="0"/>
              <a:buChar char="•"/>
            </a:pPr>
            <a:endParaRPr lang="en-GB" sz="1600" smtClean="0"/>
          </a:p>
          <a:p>
            <a:r>
              <a:rPr lang="en-GB" sz="1600" smtClean="0"/>
              <a:t>Ratio of both PMT signals:</a:t>
            </a:r>
          </a:p>
          <a:p>
            <a:endParaRPr lang="en-GB" sz="1600"/>
          </a:p>
          <a:p>
            <a:r>
              <a:rPr lang="en-GB" sz="1600" smtClean="0"/>
              <a:t>DNA+1/10000: 8.8</a:t>
            </a:r>
          </a:p>
          <a:p>
            <a:r>
              <a:rPr lang="en-GB" sz="1600" smtClean="0"/>
              <a:t>Pure scintillator: 3.6</a:t>
            </a:r>
          </a:p>
          <a:p>
            <a:endParaRPr lang="en-GB"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40966"/>
          </a:xfrm>
        </p:spPr>
        <p:txBody>
          <a:bodyPr/>
          <a:lstStyle/>
          <a:p>
            <a:r>
              <a:rPr lang="en-GB" smtClean="0"/>
              <a:t>Concentration Extrapolation</a:t>
            </a:r>
            <a:endParaRPr lang="en-GB"/>
          </a:p>
        </p:txBody>
      </p:sp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899592" y="2492896"/>
          <a:ext cx="6950885" cy="425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7544" y="980728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mtClean="0"/>
              <a:t> DNA+1/10000 extrapolated with factor from previous slide to DNA+1/1000 and DNA+1/500 data</a:t>
            </a:r>
          </a:p>
          <a:p>
            <a:pPr>
              <a:buFont typeface="Arial" pitchFamily="34" charset="0"/>
              <a:buChar char="•"/>
            </a:pPr>
            <a:r>
              <a:rPr lang="en-GB" smtClean="0"/>
              <a:t> Result is obviously not linear at all</a:t>
            </a:r>
          </a:p>
          <a:p>
            <a:pPr>
              <a:buFont typeface="Arial" pitchFamily="34" charset="0"/>
              <a:buChar char="•"/>
            </a:pPr>
            <a:r>
              <a:rPr lang="en-GB" smtClean="0"/>
              <a:t> more points would be necessary to find equation describing curve</a:t>
            </a:r>
          </a:p>
          <a:p>
            <a:pPr>
              <a:buFont typeface="Arial" pitchFamily="34" charset="0"/>
              <a:buChar char="•"/>
            </a:pPr>
            <a:r>
              <a:rPr lang="en-GB" smtClean="0"/>
              <a:t> trendline for the moment is logarithmic (without physics motivation)</a:t>
            </a:r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36712"/>
          </a:xfrm>
        </p:spPr>
        <p:txBody>
          <a:bodyPr/>
          <a:lstStyle/>
          <a:p>
            <a:r>
              <a:rPr lang="en-GB" smtClean="0"/>
              <a:t>Status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949280"/>
          </a:xfrm>
        </p:spPr>
        <p:txBody>
          <a:bodyPr>
            <a:normAutofit/>
          </a:bodyPr>
          <a:lstStyle/>
          <a:p>
            <a:r>
              <a:rPr lang="en-GB" sz="2000" smtClean="0"/>
              <a:t>Analysis still primitive but results strong indication that 1/10000 can be easily </a:t>
            </a:r>
            <a:r>
              <a:rPr lang="en-GB" sz="2000" smtClean="0"/>
              <a:t>detected =&gt; plans for August</a:t>
            </a:r>
            <a:endParaRPr lang="en-GB" sz="2000" smtClean="0"/>
          </a:p>
          <a:p>
            <a:r>
              <a:rPr lang="en-GB" sz="2000" smtClean="0"/>
              <a:t>Light yield not linear with concentration</a:t>
            </a:r>
          </a:p>
          <a:p>
            <a:r>
              <a:rPr lang="en-GB" sz="2000" smtClean="0"/>
              <a:t>Digital filter helps the eye but does not bring improvement, more likely is worsening the ratio result in the 3</a:t>
            </a:r>
            <a:r>
              <a:rPr lang="en-GB" sz="2000" baseline="30000" smtClean="0"/>
              <a:t>rd</a:t>
            </a:r>
            <a:r>
              <a:rPr lang="en-GB" sz="2000" smtClean="0"/>
              <a:t> region</a:t>
            </a:r>
          </a:p>
          <a:p>
            <a:r>
              <a:rPr lang="en-GB" sz="2000" smtClean="0"/>
              <a:t>Open question afterwards was: </a:t>
            </a:r>
            <a:r>
              <a:rPr lang="en-GB" sz="2000" smtClean="0"/>
              <a:t>What is the background? Pure DNA or pure scintillator</a:t>
            </a:r>
            <a:r>
              <a:rPr lang="en-GB" sz="2000" smtClean="0"/>
              <a:t>? =&gt; None of these as I learned since then but </a:t>
            </a:r>
          </a:p>
          <a:p>
            <a:endParaRPr lang="en-GB" sz="2000" smtClean="0"/>
          </a:p>
          <a:p>
            <a:endParaRPr lang="en-GB" sz="2000" smtClean="0"/>
          </a:p>
          <a:p>
            <a:endParaRPr lang="en-GB" sz="2000" smtClean="0"/>
          </a:p>
          <a:p>
            <a:endParaRPr lang="en-GB" sz="2000" smtClean="0"/>
          </a:p>
          <a:p>
            <a:r>
              <a:rPr lang="en-GB" sz="2000" smtClean="0"/>
              <a:t>We </a:t>
            </a:r>
            <a:r>
              <a:rPr lang="en-GB" sz="2000" smtClean="0"/>
              <a:t>need to understand better the sample preparation procedure, especially for the real case </a:t>
            </a:r>
            <a:r>
              <a:rPr lang="en-GB" sz="2000" smtClean="0"/>
              <a:t>=&gt; crash course in September (already learned not broken DNA but free DNA and increase compared to normal levels is relevant)</a:t>
            </a:r>
          </a:p>
          <a:p>
            <a:r>
              <a:rPr lang="en-GB" sz="2000" smtClean="0"/>
              <a:t>More tests in autumn with full set of samples =&gt; will need to buy cube from Thorlabs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771800" y="3284984"/>
          <a:ext cx="2755900" cy="1320165"/>
        </p:xfrm>
        <a:graphic>
          <a:graphicData uri="http://schemas.openxmlformats.org/drawingml/2006/table">
            <a:tbl>
              <a:tblPr/>
              <a:tblGrid>
                <a:gridCol w="1092200"/>
                <a:gridCol w="901700"/>
                <a:gridCol w="762000"/>
              </a:tblGrid>
              <a:tr h="190500">
                <a:tc>
                  <a:txBody>
                    <a:bodyPr/>
                    <a:lstStyle/>
                    <a:p>
                      <a:endParaRPr lang="es-ES">
                        <a:latin typeface="arial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</a:rPr>
                        <a:t>Sample 1</a:t>
                      </a:r>
                      <a:endParaRPr lang="es-ES">
                        <a:latin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</a:rPr>
                        <a:t>Sample 2</a:t>
                      </a:r>
                      <a:endParaRPr lang="es-ES">
                        <a:latin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endParaRPr lang="es-ES">
                        <a:latin typeface="arial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</a:rPr>
                        <a:t>DNA+1/10000</a:t>
                      </a:r>
                      <a:endParaRPr lang="es-ES">
                        <a:latin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</a:rPr>
                        <a:t>1/10000</a:t>
                      </a:r>
                      <a:endParaRPr lang="es-ES">
                        <a:latin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</a:rPr>
                        <a:t>DNA, mL</a:t>
                      </a:r>
                      <a:endParaRPr lang="es-ES">
                        <a:latin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</a:rPr>
                        <a:t>0,2</a:t>
                      </a:r>
                      <a:endParaRPr lang="es-ES">
                        <a:latin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s-ES">
                        <a:latin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</a:rPr>
                        <a:t>Scintillator, mL</a:t>
                      </a:r>
                      <a:endParaRPr lang="es-ES">
                        <a:latin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</a:rPr>
                        <a:t>0,0001</a:t>
                      </a:r>
                      <a:endParaRPr lang="es-ES">
                        <a:latin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</a:rPr>
                        <a:t>0,0001</a:t>
                      </a:r>
                      <a:endParaRPr lang="es-ES">
                        <a:latin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</a:rPr>
                        <a:t>Buffer, mL</a:t>
                      </a:r>
                      <a:endParaRPr lang="es-ES">
                        <a:latin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</a:rPr>
                        <a:t>0,7999</a:t>
                      </a:r>
                      <a:endParaRPr lang="es-ES">
                        <a:latin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</a:rPr>
                        <a:t>0,9999</a:t>
                      </a:r>
                      <a:endParaRPr lang="es-ES">
                        <a:latin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</a:rPr>
                        <a:t>Total volume, mL</a:t>
                      </a:r>
                      <a:endParaRPr lang="es-ES">
                        <a:latin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ES">
                        <a:latin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ES">
                        <a:latin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1720</Words>
  <Application>Microsoft Office PowerPoint</Application>
  <PresentationFormat>On-screen Show (4:3)</PresentationFormat>
  <Paragraphs>288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DNA Setup</vt:lpstr>
      <vt:lpstr>Visit 11.07.2017</vt:lpstr>
      <vt:lpstr>Setup</vt:lpstr>
      <vt:lpstr>DNA+1/10000 vs DNA</vt:lpstr>
      <vt:lpstr>DNA+1/10000 vs DNA</vt:lpstr>
      <vt:lpstr>Scintillator vs DNA+1/10000</vt:lpstr>
      <vt:lpstr>Scintillator vs DNA+1/10000</vt:lpstr>
      <vt:lpstr>Concentration Extrapolation</vt:lpstr>
      <vt:lpstr>Status</vt:lpstr>
      <vt:lpstr>WA105 Light Calibration</vt:lpstr>
      <vt:lpstr>What happened until now?</vt:lpstr>
      <vt:lpstr>Implementation (Conceptual)</vt:lpstr>
      <vt:lpstr>Now Reality</vt:lpstr>
      <vt:lpstr>More Detailed Characterization</vt:lpstr>
      <vt:lpstr>Measuring All Positions</vt:lpstr>
      <vt:lpstr>Results</vt:lpstr>
      <vt:lpstr>Results</vt:lpstr>
      <vt:lpstr>Results</vt:lpstr>
      <vt:lpstr>Status</vt:lpstr>
      <vt:lpstr>T2K TPC Upgrade: Mechanics</vt:lpstr>
      <vt:lpstr>What happened?</vt:lpstr>
      <vt:lpstr>The baseline design for the  upgraded ND280  </vt:lpstr>
      <vt:lpstr>Slide 23</vt:lpstr>
      <vt:lpstr>HTPC</vt:lpstr>
      <vt:lpstr>“old” T2K field-cages</vt:lpstr>
      <vt:lpstr>Slide 26</vt:lpstr>
      <vt:lpstr>“new” field-cages</vt:lpstr>
      <vt:lpstr>Slide 28</vt:lpstr>
      <vt:lpstr>First stage?</vt:lpstr>
      <vt:lpstr>IFAE Contribution (amont other)</vt:lpstr>
      <vt:lpstr>Slide 31</vt:lpstr>
      <vt:lpstr>Since Padua Meeting</vt:lpstr>
      <vt:lpstr>Status</vt:lpstr>
      <vt:lpstr>Other Stuff</vt:lpstr>
      <vt:lpstr>Rest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thorsten</dc:creator>
  <cp:lastModifiedBy>thorsten</cp:lastModifiedBy>
  <cp:revision>51</cp:revision>
  <dcterms:created xsi:type="dcterms:W3CDTF">2017-07-15T18:41:26Z</dcterms:created>
  <dcterms:modified xsi:type="dcterms:W3CDTF">2017-07-26T20:40:21Z</dcterms:modified>
</cp:coreProperties>
</file>