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4" r:id="rId6"/>
    <p:sldId id="265" r:id="rId7"/>
    <p:sldId id="261" r:id="rId8"/>
    <p:sldId id="262" r:id="rId9"/>
    <p:sldId id="263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orsten\Google%20Drive\SynchFolder\Documents\03-WA105\CalibrationBox\SiPMTests_2017072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/>
            </a:pPr>
            <a:r>
              <a:rPr lang="es-ES"/>
              <a:t>Powermeter vs SiPM Output</a:t>
            </a:r>
          </a:p>
          <a:p>
            <a:pPr>
              <a:defRPr/>
            </a:pPr>
            <a:endParaRPr lang="es-ES"/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v>Fast SiPM Output (Positive Integral)</c:v>
          </c:tx>
          <c:xVal>
            <c:numRef>
              <c:f>Sheet1!$D$2:$D$21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9.1743119266055034E-3</c:v>
                </c:pt>
                <c:pt idx="6">
                  <c:v>2.7522935779816557E-2</c:v>
                </c:pt>
                <c:pt idx="7">
                  <c:v>5.5045871559633031E-2</c:v>
                </c:pt>
                <c:pt idx="8">
                  <c:v>0.10550458715596328</c:v>
                </c:pt>
                <c:pt idx="9">
                  <c:v>0.18348623853211052</c:v>
                </c:pt>
                <c:pt idx="10">
                  <c:v>0.26605504587155965</c:v>
                </c:pt>
                <c:pt idx="11">
                  <c:v>0.37614678899082626</c:v>
                </c:pt>
                <c:pt idx="12">
                  <c:v>0.50458715596330195</c:v>
                </c:pt>
                <c:pt idx="13">
                  <c:v>0.65596330275229353</c:v>
                </c:pt>
                <c:pt idx="14">
                  <c:v>0.81651376146788957</c:v>
                </c:pt>
                <c:pt idx="15">
                  <c:v>1</c:v>
                </c:pt>
                <c:pt idx="16">
                  <c:v>1.1834862385321099</c:v>
                </c:pt>
                <c:pt idx="17">
                  <c:v>1.36697247706422</c:v>
                </c:pt>
                <c:pt idx="18">
                  <c:v>1.5229357798165148</c:v>
                </c:pt>
                <c:pt idx="19">
                  <c:v>1.5871559633027541</c:v>
                </c:pt>
              </c:numCache>
            </c:numRef>
          </c:xVal>
          <c:yVal>
            <c:numRef>
              <c:f>Sheet1!$H$2:$H$21</c:f>
              <c:numCache>
                <c:formatCode>General</c:formatCode>
                <c:ptCount val="20"/>
                <c:pt idx="0">
                  <c:v>0</c:v>
                </c:pt>
                <c:pt idx="1">
                  <c:v>1.0184040154215361E-3</c:v>
                </c:pt>
                <c:pt idx="2">
                  <c:v>1.1566159889430449E-2</c:v>
                </c:pt>
                <c:pt idx="3">
                  <c:v>1.1784389321306477E-2</c:v>
                </c:pt>
                <c:pt idx="4">
                  <c:v>1.9422419436968107E-2</c:v>
                </c:pt>
                <c:pt idx="5">
                  <c:v>2.1022768604059088E-2</c:v>
                </c:pt>
                <c:pt idx="6">
                  <c:v>2.4732668945951847E-2</c:v>
                </c:pt>
                <c:pt idx="7">
                  <c:v>6.9760675056376065E-2</c:v>
                </c:pt>
                <c:pt idx="8">
                  <c:v>4.0008729177275063E-2</c:v>
                </c:pt>
                <c:pt idx="9">
                  <c:v>0.12737324507165187</c:v>
                </c:pt>
                <c:pt idx="10">
                  <c:v>0.22514003055212087</c:v>
                </c:pt>
                <c:pt idx="11">
                  <c:v>0.35331345020731802</c:v>
                </c:pt>
                <c:pt idx="12">
                  <c:v>0.50170946388302962</c:v>
                </c:pt>
                <c:pt idx="13">
                  <c:v>0.6468320360806008</c:v>
                </c:pt>
                <c:pt idx="14">
                  <c:v>0.825780170218957</c:v>
                </c:pt>
                <c:pt idx="15">
                  <c:v>1</c:v>
                </c:pt>
                <c:pt idx="16">
                  <c:v>1.180402997017532</c:v>
                </c:pt>
                <c:pt idx="17">
                  <c:v>1.3509856696006417</c:v>
                </c:pt>
                <c:pt idx="18">
                  <c:v>1.5564850512839179</c:v>
                </c:pt>
                <c:pt idx="19">
                  <c:v>1.6223175965665264</c:v>
                </c:pt>
              </c:numCache>
            </c:numRef>
          </c:yVal>
          <c:smooth val="1"/>
        </c:ser>
        <c:ser>
          <c:idx val="1"/>
          <c:order val="1"/>
          <c:tx>
            <c:v>Slow SiPM Output</c:v>
          </c:tx>
          <c:xVal>
            <c:numRef>
              <c:f>Sheet1!$D$2:$D$21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9.1743119266055034E-3</c:v>
                </c:pt>
                <c:pt idx="6">
                  <c:v>2.7522935779816557E-2</c:v>
                </c:pt>
                <c:pt idx="7">
                  <c:v>5.5045871559633031E-2</c:v>
                </c:pt>
                <c:pt idx="8">
                  <c:v>0.10550458715596328</c:v>
                </c:pt>
                <c:pt idx="9">
                  <c:v>0.18348623853211052</c:v>
                </c:pt>
                <c:pt idx="10">
                  <c:v>0.26605504587155965</c:v>
                </c:pt>
                <c:pt idx="11">
                  <c:v>0.37614678899082626</c:v>
                </c:pt>
                <c:pt idx="12">
                  <c:v>0.50458715596330195</c:v>
                </c:pt>
                <c:pt idx="13">
                  <c:v>0.65596330275229353</c:v>
                </c:pt>
                <c:pt idx="14">
                  <c:v>0.81651376146788957</c:v>
                </c:pt>
                <c:pt idx="15">
                  <c:v>1</c:v>
                </c:pt>
                <c:pt idx="16">
                  <c:v>1.1834862385321099</c:v>
                </c:pt>
                <c:pt idx="17">
                  <c:v>1.36697247706422</c:v>
                </c:pt>
                <c:pt idx="18">
                  <c:v>1.5229357798165148</c:v>
                </c:pt>
                <c:pt idx="19">
                  <c:v>1.5871559633027541</c:v>
                </c:pt>
              </c:numCache>
            </c:numRef>
          </c:xVal>
          <c:yVal>
            <c:numRef>
              <c:f>Sheet1!$J$2:$J$21</c:f>
              <c:numCache>
                <c:formatCode>General</c:formatCode>
                <c:ptCount val="20"/>
                <c:pt idx="0">
                  <c:v>-2.5879858657243876E-4</c:v>
                </c:pt>
                <c:pt idx="1">
                  <c:v>-1.6756183745583075E-4</c:v>
                </c:pt>
                <c:pt idx="2">
                  <c:v>8.0777385159010835E-4</c:v>
                </c:pt>
                <c:pt idx="3">
                  <c:v>1.1809187279151956E-3</c:v>
                </c:pt>
                <c:pt idx="4">
                  <c:v>2.5851590106007092E-3</c:v>
                </c:pt>
                <c:pt idx="5">
                  <c:v>6.412014134275619E-3</c:v>
                </c:pt>
                <c:pt idx="6">
                  <c:v>2.5950530035335668E-2</c:v>
                </c:pt>
                <c:pt idx="7">
                  <c:v>6.1484098939929378E-2</c:v>
                </c:pt>
                <c:pt idx="8">
                  <c:v>0.11858657243816269</c:v>
                </c:pt>
                <c:pt idx="9">
                  <c:v>0.19872791519434638</c:v>
                </c:pt>
                <c:pt idx="10">
                  <c:v>0.28664310954063604</c:v>
                </c:pt>
                <c:pt idx="11">
                  <c:v>0.40699646643109544</c:v>
                </c:pt>
                <c:pt idx="12">
                  <c:v>0.5382332155477032</c:v>
                </c:pt>
                <c:pt idx="13">
                  <c:v>0.68876325088339274</c:v>
                </c:pt>
                <c:pt idx="14">
                  <c:v>0.84098939929328664</c:v>
                </c:pt>
                <c:pt idx="15">
                  <c:v>1</c:v>
                </c:pt>
                <c:pt idx="16">
                  <c:v>1.1561837455830402</c:v>
                </c:pt>
                <c:pt idx="17">
                  <c:v>1.2954063604240278</c:v>
                </c:pt>
                <c:pt idx="18">
                  <c:v>1.4056537102473485</c:v>
                </c:pt>
                <c:pt idx="19">
                  <c:v>1.4643109540636041</c:v>
                </c:pt>
              </c:numCache>
            </c:numRef>
          </c:yVal>
          <c:smooth val="1"/>
        </c:ser>
        <c:ser>
          <c:idx val="2"/>
          <c:order val="2"/>
          <c:tx>
            <c:v>Linear</c:v>
          </c:tx>
          <c:spPr>
            <a:ln>
              <a:prstDash val="sysDot"/>
            </a:ln>
          </c:spPr>
          <c:marker>
            <c:symbol val="none"/>
          </c:marker>
          <c:xVal>
            <c:numRef>
              <c:f>Sheet1!$D$2:$D$21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9.1743119266055034E-3</c:v>
                </c:pt>
                <c:pt idx="6">
                  <c:v>2.7522935779816557E-2</c:v>
                </c:pt>
                <c:pt idx="7">
                  <c:v>5.5045871559633031E-2</c:v>
                </c:pt>
                <c:pt idx="8">
                  <c:v>0.10550458715596328</c:v>
                </c:pt>
                <c:pt idx="9">
                  <c:v>0.18348623853211052</c:v>
                </c:pt>
                <c:pt idx="10">
                  <c:v>0.26605504587155965</c:v>
                </c:pt>
                <c:pt idx="11">
                  <c:v>0.37614678899082626</c:v>
                </c:pt>
                <c:pt idx="12">
                  <c:v>0.50458715596330195</c:v>
                </c:pt>
                <c:pt idx="13">
                  <c:v>0.65596330275229353</c:v>
                </c:pt>
                <c:pt idx="14">
                  <c:v>0.81651376146788957</c:v>
                </c:pt>
                <c:pt idx="15">
                  <c:v>1</c:v>
                </c:pt>
                <c:pt idx="16">
                  <c:v>1.1834862385321099</c:v>
                </c:pt>
                <c:pt idx="17">
                  <c:v>1.36697247706422</c:v>
                </c:pt>
                <c:pt idx="18">
                  <c:v>1.5229357798165148</c:v>
                </c:pt>
                <c:pt idx="19">
                  <c:v>1.5871559633027541</c:v>
                </c:pt>
              </c:numCache>
            </c:numRef>
          </c:xVal>
          <c:yVal>
            <c:numRef>
              <c:f>Sheet1!$D$2:$D$21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9.1743119266055034E-3</c:v>
                </c:pt>
                <c:pt idx="6">
                  <c:v>2.7522935779816557E-2</c:v>
                </c:pt>
                <c:pt idx="7">
                  <c:v>5.5045871559633031E-2</c:v>
                </c:pt>
                <c:pt idx="8">
                  <c:v>0.10550458715596328</c:v>
                </c:pt>
                <c:pt idx="9">
                  <c:v>0.18348623853211052</c:v>
                </c:pt>
                <c:pt idx="10">
                  <c:v>0.26605504587155965</c:v>
                </c:pt>
                <c:pt idx="11">
                  <c:v>0.37614678899082626</c:v>
                </c:pt>
                <c:pt idx="12">
                  <c:v>0.50458715596330195</c:v>
                </c:pt>
                <c:pt idx="13">
                  <c:v>0.65596330275229353</c:v>
                </c:pt>
                <c:pt idx="14">
                  <c:v>0.81651376146788957</c:v>
                </c:pt>
                <c:pt idx="15">
                  <c:v>1</c:v>
                </c:pt>
                <c:pt idx="16">
                  <c:v>1.1834862385321099</c:v>
                </c:pt>
                <c:pt idx="17">
                  <c:v>1.36697247706422</c:v>
                </c:pt>
                <c:pt idx="18">
                  <c:v>1.5229357798165148</c:v>
                </c:pt>
                <c:pt idx="19">
                  <c:v>1.5871559633027541</c:v>
                </c:pt>
              </c:numCache>
            </c:numRef>
          </c:yVal>
          <c:smooth val="1"/>
        </c:ser>
        <c:axId val="68164608"/>
        <c:axId val="68167168"/>
      </c:scatterChart>
      <c:valAx>
        <c:axId val="68164608"/>
        <c:scaling>
          <c:orientation val="minMax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 dirty="0" err="1"/>
                  <a:t>Powermeter</a:t>
                </a:r>
                <a:r>
                  <a:rPr lang="es-ES" dirty="0"/>
                  <a:t> [</a:t>
                </a:r>
                <a:r>
                  <a:rPr lang="es-ES" dirty="0" err="1"/>
                  <a:t>normalized</a:t>
                </a:r>
                <a:r>
                  <a:rPr lang="es-ES" dirty="0"/>
                  <a:t> </a:t>
                </a:r>
                <a:r>
                  <a:rPr lang="es-ES" dirty="0" err="1"/>
                  <a:t>to</a:t>
                </a:r>
                <a:r>
                  <a:rPr lang="es-ES" dirty="0"/>
                  <a:t> </a:t>
                </a:r>
                <a:r>
                  <a:rPr lang="es-ES" dirty="0" err="1"/>
                  <a:t>value</a:t>
                </a:r>
                <a:r>
                  <a:rPr lang="es-ES" dirty="0"/>
                  <a:t> at 16 V]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68167168"/>
        <c:crosses val="autoZero"/>
        <c:crossBetween val="midCat"/>
      </c:valAx>
      <c:valAx>
        <c:axId val="68167168"/>
        <c:scaling>
          <c:orientation val="minMax"/>
          <c:min val="0"/>
        </c:scaling>
        <c:axPos val="l"/>
        <c:majorGridlines>
          <c:spPr>
            <a:ln cap="sq"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SiPM Output [normalized to</a:t>
                </a:r>
                <a:r>
                  <a:rPr lang="es-ES" baseline="0"/>
                  <a:t> value at 16 V]</a:t>
                </a:r>
                <a:endParaRPr lang="es-ES"/>
              </a:p>
            </c:rich>
          </c:tx>
          <c:layout/>
        </c:title>
        <c:numFmt formatCode="General" sourceLinked="0"/>
        <c:majorTickMark val="none"/>
        <c:tickLblPos val="nextTo"/>
        <c:crossAx val="68164608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AA3A-3C6C-4E62-A651-CB028E87CC82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F3E0-E423-40CE-9725-780FCE7364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AA3A-3C6C-4E62-A651-CB028E87CC82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F3E0-E423-40CE-9725-780FCE7364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AA3A-3C6C-4E62-A651-CB028E87CC82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F3E0-E423-40CE-9725-780FCE7364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AA3A-3C6C-4E62-A651-CB028E87CC82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F3E0-E423-40CE-9725-780FCE7364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AA3A-3C6C-4E62-A651-CB028E87CC82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F3E0-E423-40CE-9725-780FCE7364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AA3A-3C6C-4E62-A651-CB028E87CC82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F3E0-E423-40CE-9725-780FCE7364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AA3A-3C6C-4E62-A651-CB028E87CC82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F3E0-E423-40CE-9725-780FCE7364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AA3A-3C6C-4E62-A651-CB028E87CC82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F3E0-E423-40CE-9725-780FCE7364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AA3A-3C6C-4E62-A651-CB028E87CC82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F3E0-E423-40CE-9725-780FCE7364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AA3A-3C6C-4E62-A651-CB028E87CC82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F3E0-E423-40CE-9725-780FCE7364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AA3A-3C6C-4E62-A651-CB028E87CC82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3F3E0-E423-40CE-9725-780FCE7364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BAA3A-3C6C-4E62-A651-CB028E87CC82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3F3E0-E423-40CE-9725-780FCE7364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9632" y="2708920"/>
            <a:ext cx="43204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07704" y="2708920"/>
            <a:ext cx="540060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283968" y="2708920"/>
            <a:ext cx="0" cy="504056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59632" y="2276872"/>
            <a:ext cx="3024336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07704" y="191683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Radius disco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067944" y="3212976"/>
            <a:ext cx="432048" cy="64807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15816" y="3140968"/>
            <a:ext cx="1296144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355976" y="3140968"/>
            <a:ext cx="144016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915816" y="3212977"/>
            <a:ext cx="432048" cy="8640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64088" y="3212976"/>
            <a:ext cx="432048" cy="8640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3528" y="4077072"/>
            <a:ext cx="7632848" cy="2160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502989" y="3778370"/>
            <a:ext cx="1440611" cy="198407"/>
          </a:xfrm>
          <a:custGeom>
            <a:avLst/>
            <a:gdLst>
              <a:gd name="connsiteX0" fmla="*/ 0 w 1440611"/>
              <a:gd name="connsiteY0" fmla="*/ 0 h 198407"/>
              <a:gd name="connsiteX1" fmla="*/ 86264 w 1440611"/>
              <a:gd name="connsiteY1" fmla="*/ 25879 h 198407"/>
              <a:gd name="connsiteX2" fmla="*/ 129396 w 1440611"/>
              <a:gd name="connsiteY2" fmla="*/ 51758 h 198407"/>
              <a:gd name="connsiteX3" fmla="*/ 215660 w 1440611"/>
              <a:gd name="connsiteY3" fmla="*/ 77638 h 198407"/>
              <a:gd name="connsiteX4" fmla="*/ 276045 w 1440611"/>
              <a:gd name="connsiteY4" fmla="*/ 103517 h 198407"/>
              <a:gd name="connsiteX5" fmla="*/ 310551 w 1440611"/>
              <a:gd name="connsiteY5" fmla="*/ 129396 h 198407"/>
              <a:gd name="connsiteX6" fmla="*/ 345056 w 1440611"/>
              <a:gd name="connsiteY6" fmla="*/ 138022 h 198407"/>
              <a:gd name="connsiteX7" fmla="*/ 396815 w 1440611"/>
              <a:gd name="connsiteY7" fmla="*/ 155275 h 198407"/>
              <a:gd name="connsiteX8" fmla="*/ 491705 w 1440611"/>
              <a:gd name="connsiteY8" fmla="*/ 181155 h 198407"/>
              <a:gd name="connsiteX9" fmla="*/ 526211 w 1440611"/>
              <a:gd name="connsiteY9" fmla="*/ 198407 h 198407"/>
              <a:gd name="connsiteX10" fmla="*/ 1078302 w 1440611"/>
              <a:gd name="connsiteY10" fmla="*/ 189781 h 198407"/>
              <a:gd name="connsiteX11" fmla="*/ 1121434 w 1440611"/>
              <a:gd name="connsiteY11" fmla="*/ 181155 h 198407"/>
              <a:gd name="connsiteX12" fmla="*/ 1311215 w 1440611"/>
              <a:gd name="connsiteY12" fmla="*/ 155275 h 198407"/>
              <a:gd name="connsiteX13" fmla="*/ 1440611 w 1440611"/>
              <a:gd name="connsiteY13" fmla="*/ 138022 h 19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0611" h="198407">
                <a:moveTo>
                  <a:pt x="0" y="0"/>
                </a:moveTo>
                <a:cubicBezTo>
                  <a:pt x="28755" y="8626"/>
                  <a:pt x="58390" y="14730"/>
                  <a:pt x="86264" y="25879"/>
                </a:cubicBezTo>
                <a:cubicBezTo>
                  <a:pt x="101831" y="32106"/>
                  <a:pt x="114132" y="44820"/>
                  <a:pt x="129396" y="51758"/>
                </a:cubicBezTo>
                <a:cubicBezTo>
                  <a:pt x="155064" y="63425"/>
                  <a:pt x="187853" y="70686"/>
                  <a:pt x="215660" y="77638"/>
                </a:cubicBezTo>
                <a:cubicBezTo>
                  <a:pt x="309863" y="140437"/>
                  <a:pt x="164629" y="47809"/>
                  <a:pt x="276045" y="103517"/>
                </a:cubicBezTo>
                <a:cubicBezTo>
                  <a:pt x="288905" y="109947"/>
                  <a:pt x="297691" y="122966"/>
                  <a:pt x="310551" y="129396"/>
                </a:cubicBezTo>
                <a:cubicBezTo>
                  <a:pt x="321155" y="134698"/>
                  <a:pt x="333700" y="134615"/>
                  <a:pt x="345056" y="138022"/>
                </a:cubicBezTo>
                <a:cubicBezTo>
                  <a:pt x="362475" y="143248"/>
                  <a:pt x="379172" y="150864"/>
                  <a:pt x="396815" y="155275"/>
                </a:cubicBezTo>
                <a:cubicBezTo>
                  <a:pt x="407390" y="157919"/>
                  <a:pt x="469124" y="171477"/>
                  <a:pt x="491705" y="181155"/>
                </a:cubicBezTo>
                <a:cubicBezTo>
                  <a:pt x="503525" y="186221"/>
                  <a:pt x="514709" y="192656"/>
                  <a:pt x="526211" y="198407"/>
                </a:cubicBezTo>
                <a:lnTo>
                  <a:pt x="1078302" y="189781"/>
                </a:lnTo>
                <a:cubicBezTo>
                  <a:pt x="1092958" y="189356"/>
                  <a:pt x="1106930" y="183304"/>
                  <a:pt x="1121434" y="181155"/>
                </a:cubicBezTo>
                <a:cubicBezTo>
                  <a:pt x="1184590" y="171798"/>
                  <a:pt x="1248609" y="167796"/>
                  <a:pt x="1311215" y="155275"/>
                </a:cubicBezTo>
                <a:cubicBezTo>
                  <a:pt x="1411577" y="135202"/>
                  <a:pt x="1368155" y="138022"/>
                  <a:pt x="1440611" y="13802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4498654" y="3700732"/>
            <a:ext cx="1436320" cy="198408"/>
          </a:xfrm>
          <a:custGeom>
            <a:avLst/>
            <a:gdLst>
              <a:gd name="connsiteX0" fmla="*/ 4335 w 1436320"/>
              <a:gd name="connsiteY0" fmla="*/ 0 h 198408"/>
              <a:gd name="connsiteX1" fmla="*/ 90599 w 1436320"/>
              <a:gd name="connsiteY1" fmla="*/ 43132 h 198408"/>
              <a:gd name="connsiteX2" fmla="*/ 133731 w 1436320"/>
              <a:gd name="connsiteY2" fmla="*/ 69011 h 198408"/>
              <a:gd name="connsiteX3" fmla="*/ 159610 w 1436320"/>
              <a:gd name="connsiteY3" fmla="*/ 77638 h 198408"/>
              <a:gd name="connsiteX4" fmla="*/ 202742 w 1436320"/>
              <a:gd name="connsiteY4" fmla="*/ 86264 h 198408"/>
              <a:gd name="connsiteX5" fmla="*/ 254501 w 1436320"/>
              <a:gd name="connsiteY5" fmla="*/ 103517 h 198408"/>
              <a:gd name="connsiteX6" fmla="*/ 332138 w 1436320"/>
              <a:gd name="connsiteY6" fmla="*/ 120770 h 198408"/>
              <a:gd name="connsiteX7" fmla="*/ 401150 w 1436320"/>
              <a:gd name="connsiteY7" fmla="*/ 129396 h 198408"/>
              <a:gd name="connsiteX8" fmla="*/ 452908 w 1436320"/>
              <a:gd name="connsiteY8" fmla="*/ 138023 h 198408"/>
              <a:gd name="connsiteX9" fmla="*/ 573678 w 1436320"/>
              <a:gd name="connsiteY9" fmla="*/ 146649 h 198408"/>
              <a:gd name="connsiteX10" fmla="*/ 668569 w 1436320"/>
              <a:gd name="connsiteY10" fmla="*/ 163902 h 198408"/>
              <a:gd name="connsiteX11" fmla="*/ 780712 w 1436320"/>
              <a:gd name="connsiteY11" fmla="*/ 181155 h 198408"/>
              <a:gd name="connsiteX12" fmla="*/ 910108 w 1436320"/>
              <a:gd name="connsiteY12" fmla="*/ 198408 h 198408"/>
              <a:gd name="connsiteX13" fmla="*/ 1039504 w 1436320"/>
              <a:gd name="connsiteY13" fmla="*/ 189781 h 198408"/>
              <a:gd name="connsiteX14" fmla="*/ 1091263 w 1436320"/>
              <a:gd name="connsiteY14" fmla="*/ 172528 h 198408"/>
              <a:gd name="connsiteX15" fmla="*/ 1143021 w 1436320"/>
              <a:gd name="connsiteY15" fmla="*/ 163902 h 198408"/>
              <a:gd name="connsiteX16" fmla="*/ 1436320 w 1436320"/>
              <a:gd name="connsiteY16" fmla="*/ 155276 h 19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36320" h="198408">
                <a:moveTo>
                  <a:pt x="4335" y="0"/>
                </a:moveTo>
                <a:cubicBezTo>
                  <a:pt x="36852" y="65035"/>
                  <a:pt x="0" y="15256"/>
                  <a:pt x="90599" y="43132"/>
                </a:cubicBezTo>
                <a:cubicBezTo>
                  <a:pt x="106624" y="48063"/>
                  <a:pt x="118734" y="61513"/>
                  <a:pt x="133731" y="69011"/>
                </a:cubicBezTo>
                <a:cubicBezTo>
                  <a:pt x="141864" y="73078"/>
                  <a:pt x="150788" y="75433"/>
                  <a:pt x="159610" y="77638"/>
                </a:cubicBezTo>
                <a:cubicBezTo>
                  <a:pt x="173834" y="81194"/>
                  <a:pt x="188597" y="82406"/>
                  <a:pt x="202742" y="86264"/>
                </a:cubicBezTo>
                <a:cubicBezTo>
                  <a:pt x="220287" y="91049"/>
                  <a:pt x="237082" y="98291"/>
                  <a:pt x="254501" y="103517"/>
                </a:cubicBezTo>
                <a:cubicBezTo>
                  <a:pt x="272572" y="108938"/>
                  <a:pt x="315297" y="118179"/>
                  <a:pt x="332138" y="120770"/>
                </a:cubicBezTo>
                <a:cubicBezTo>
                  <a:pt x="355051" y="124295"/>
                  <a:pt x="378200" y="126117"/>
                  <a:pt x="401150" y="129396"/>
                </a:cubicBezTo>
                <a:cubicBezTo>
                  <a:pt x="418465" y="131870"/>
                  <a:pt x="435504" y="136283"/>
                  <a:pt x="452908" y="138023"/>
                </a:cubicBezTo>
                <a:cubicBezTo>
                  <a:pt x="493067" y="142039"/>
                  <a:pt x="533421" y="143774"/>
                  <a:pt x="573678" y="146649"/>
                </a:cubicBezTo>
                <a:cubicBezTo>
                  <a:pt x="624419" y="163564"/>
                  <a:pt x="583220" y="151710"/>
                  <a:pt x="668569" y="163902"/>
                </a:cubicBezTo>
                <a:cubicBezTo>
                  <a:pt x="769280" y="178289"/>
                  <a:pt x="669420" y="167243"/>
                  <a:pt x="780712" y="181155"/>
                </a:cubicBezTo>
                <a:cubicBezTo>
                  <a:pt x="907414" y="196993"/>
                  <a:pt x="811386" y="181953"/>
                  <a:pt x="910108" y="198408"/>
                </a:cubicBezTo>
                <a:cubicBezTo>
                  <a:pt x="953240" y="195532"/>
                  <a:pt x="996711" y="195894"/>
                  <a:pt x="1039504" y="189781"/>
                </a:cubicBezTo>
                <a:cubicBezTo>
                  <a:pt x="1057507" y="187209"/>
                  <a:pt x="1073620" y="176939"/>
                  <a:pt x="1091263" y="172528"/>
                </a:cubicBezTo>
                <a:cubicBezTo>
                  <a:pt x="1108231" y="168286"/>
                  <a:pt x="1125650" y="165946"/>
                  <a:pt x="1143021" y="163902"/>
                </a:cubicBezTo>
                <a:cubicBezTo>
                  <a:pt x="1267240" y="149289"/>
                  <a:pt x="1282231" y="155276"/>
                  <a:pt x="1436320" y="15527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940152" y="3356992"/>
            <a:ext cx="1296144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Motor Controller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259632" y="3573016"/>
            <a:ext cx="1224136" cy="5040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Sensor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851920" y="43651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Motor</a:t>
            </a:r>
            <a:endParaRPr lang="en-US" dirty="0"/>
          </a:p>
        </p:txBody>
      </p:sp>
      <p:cxnSp>
        <p:nvCxnSpPr>
          <p:cNvPr id="25" name="Straight Arrow Connector 24"/>
          <p:cNvCxnSpPr>
            <a:endCxn id="11" idx="2"/>
          </p:cNvCxnSpPr>
          <p:nvPr/>
        </p:nvCxnSpPr>
        <p:spPr>
          <a:xfrm flipV="1">
            <a:off x="4211960" y="3861048"/>
            <a:ext cx="72008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987824" y="4077072"/>
            <a:ext cx="72008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555776" y="465313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soporte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691680" y="2708920"/>
            <a:ext cx="21602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619672" y="234888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Radius </a:t>
            </a:r>
            <a:r>
              <a:rPr lang="en-US" smtClean="0"/>
              <a:t>agujero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8942685" cy="492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544" y="26064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Results from CIEMAT:</a:t>
            </a:r>
            <a:endParaRPr lang="en-US" sz="36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26064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Results from CIEMAT:</a:t>
            </a:r>
            <a:endParaRPr lang="en-US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8898657" cy="471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1560" y="566124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true, calibration will take long =&gt; All PMTs should be calibrated simultaneously</a:t>
            </a:r>
          </a:p>
          <a:p>
            <a:endParaRPr lang="en-US" dirty="0" smtClean="0"/>
          </a:p>
          <a:p>
            <a:r>
              <a:rPr lang="en-US" dirty="0" smtClean="0"/>
              <a:t>Although still not sure how this should work in a </a:t>
            </a:r>
            <a:r>
              <a:rPr lang="en-US" dirty="0" err="1" smtClean="0"/>
              <a:t>LAr</a:t>
            </a:r>
            <a:r>
              <a:rPr lang="en-US" dirty="0" smtClean="0"/>
              <a:t> TPC with Ar-39 + Saturation sets in a very small </a:t>
            </a:r>
            <a:r>
              <a:rPr lang="en-US" dirty="0" err="1" smtClean="0"/>
              <a:t>Nphe</a:t>
            </a:r>
            <a:r>
              <a:rPr lang="en-US" dirty="0" smtClean="0"/>
              <a:t> values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and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r>
              <a:rPr lang="en-US" dirty="0" smtClean="0"/>
              <a:t>Pulsing all 6 LEDs at the same time makes idea of reference sensor useless in principle</a:t>
            </a:r>
          </a:p>
          <a:p>
            <a:r>
              <a:rPr lang="en-US" dirty="0" smtClean="0"/>
              <a:t>Options:</a:t>
            </a:r>
          </a:p>
          <a:p>
            <a:pPr lvl="1"/>
            <a:r>
              <a:rPr lang="en-US" dirty="0" smtClean="0"/>
              <a:t>Measure power for each LED first and then switch on all LEDs at the same time</a:t>
            </a:r>
          </a:p>
          <a:p>
            <a:pPr lvl="1"/>
            <a:r>
              <a:rPr lang="en-US" dirty="0" smtClean="0"/>
              <a:t>Use only one of the LEDs and a 1-7 splitter as in the cryostat =&gt; 1 LED to rule them all</a:t>
            </a:r>
          </a:p>
          <a:p>
            <a:r>
              <a:rPr lang="en-US" dirty="0" smtClean="0"/>
              <a:t>Will continue to develop the system for 6 LEDs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9632" y="2708920"/>
            <a:ext cx="43204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07704" y="2708920"/>
            <a:ext cx="540060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283968" y="2708920"/>
            <a:ext cx="0" cy="504056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59632" y="2276872"/>
            <a:ext cx="3024336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07704" y="191683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Radius disco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067944" y="3212976"/>
            <a:ext cx="432048" cy="64807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15816" y="3140968"/>
            <a:ext cx="1296144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355976" y="3140968"/>
            <a:ext cx="144016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915816" y="3212977"/>
            <a:ext cx="432048" cy="8640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64088" y="3212976"/>
            <a:ext cx="432048" cy="8640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3528" y="4077072"/>
            <a:ext cx="7632848" cy="2160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502989" y="3778370"/>
            <a:ext cx="1440611" cy="198407"/>
          </a:xfrm>
          <a:custGeom>
            <a:avLst/>
            <a:gdLst>
              <a:gd name="connsiteX0" fmla="*/ 0 w 1440611"/>
              <a:gd name="connsiteY0" fmla="*/ 0 h 198407"/>
              <a:gd name="connsiteX1" fmla="*/ 86264 w 1440611"/>
              <a:gd name="connsiteY1" fmla="*/ 25879 h 198407"/>
              <a:gd name="connsiteX2" fmla="*/ 129396 w 1440611"/>
              <a:gd name="connsiteY2" fmla="*/ 51758 h 198407"/>
              <a:gd name="connsiteX3" fmla="*/ 215660 w 1440611"/>
              <a:gd name="connsiteY3" fmla="*/ 77638 h 198407"/>
              <a:gd name="connsiteX4" fmla="*/ 276045 w 1440611"/>
              <a:gd name="connsiteY4" fmla="*/ 103517 h 198407"/>
              <a:gd name="connsiteX5" fmla="*/ 310551 w 1440611"/>
              <a:gd name="connsiteY5" fmla="*/ 129396 h 198407"/>
              <a:gd name="connsiteX6" fmla="*/ 345056 w 1440611"/>
              <a:gd name="connsiteY6" fmla="*/ 138022 h 198407"/>
              <a:gd name="connsiteX7" fmla="*/ 396815 w 1440611"/>
              <a:gd name="connsiteY7" fmla="*/ 155275 h 198407"/>
              <a:gd name="connsiteX8" fmla="*/ 491705 w 1440611"/>
              <a:gd name="connsiteY8" fmla="*/ 181155 h 198407"/>
              <a:gd name="connsiteX9" fmla="*/ 526211 w 1440611"/>
              <a:gd name="connsiteY9" fmla="*/ 198407 h 198407"/>
              <a:gd name="connsiteX10" fmla="*/ 1078302 w 1440611"/>
              <a:gd name="connsiteY10" fmla="*/ 189781 h 198407"/>
              <a:gd name="connsiteX11" fmla="*/ 1121434 w 1440611"/>
              <a:gd name="connsiteY11" fmla="*/ 181155 h 198407"/>
              <a:gd name="connsiteX12" fmla="*/ 1311215 w 1440611"/>
              <a:gd name="connsiteY12" fmla="*/ 155275 h 198407"/>
              <a:gd name="connsiteX13" fmla="*/ 1440611 w 1440611"/>
              <a:gd name="connsiteY13" fmla="*/ 138022 h 19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0611" h="198407">
                <a:moveTo>
                  <a:pt x="0" y="0"/>
                </a:moveTo>
                <a:cubicBezTo>
                  <a:pt x="28755" y="8626"/>
                  <a:pt x="58390" y="14730"/>
                  <a:pt x="86264" y="25879"/>
                </a:cubicBezTo>
                <a:cubicBezTo>
                  <a:pt x="101831" y="32106"/>
                  <a:pt x="114132" y="44820"/>
                  <a:pt x="129396" y="51758"/>
                </a:cubicBezTo>
                <a:cubicBezTo>
                  <a:pt x="155064" y="63425"/>
                  <a:pt x="187853" y="70686"/>
                  <a:pt x="215660" y="77638"/>
                </a:cubicBezTo>
                <a:cubicBezTo>
                  <a:pt x="309863" y="140437"/>
                  <a:pt x="164629" y="47809"/>
                  <a:pt x="276045" y="103517"/>
                </a:cubicBezTo>
                <a:cubicBezTo>
                  <a:pt x="288905" y="109947"/>
                  <a:pt x="297691" y="122966"/>
                  <a:pt x="310551" y="129396"/>
                </a:cubicBezTo>
                <a:cubicBezTo>
                  <a:pt x="321155" y="134698"/>
                  <a:pt x="333700" y="134615"/>
                  <a:pt x="345056" y="138022"/>
                </a:cubicBezTo>
                <a:cubicBezTo>
                  <a:pt x="362475" y="143248"/>
                  <a:pt x="379172" y="150864"/>
                  <a:pt x="396815" y="155275"/>
                </a:cubicBezTo>
                <a:cubicBezTo>
                  <a:pt x="407390" y="157919"/>
                  <a:pt x="469124" y="171477"/>
                  <a:pt x="491705" y="181155"/>
                </a:cubicBezTo>
                <a:cubicBezTo>
                  <a:pt x="503525" y="186221"/>
                  <a:pt x="514709" y="192656"/>
                  <a:pt x="526211" y="198407"/>
                </a:cubicBezTo>
                <a:lnTo>
                  <a:pt x="1078302" y="189781"/>
                </a:lnTo>
                <a:cubicBezTo>
                  <a:pt x="1092958" y="189356"/>
                  <a:pt x="1106930" y="183304"/>
                  <a:pt x="1121434" y="181155"/>
                </a:cubicBezTo>
                <a:cubicBezTo>
                  <a:pt x="1184590" y="171798"/>
                  <a:pt x="1248609" y="167796"/>
                  <a:pt x="1311215" y="155275"/>
                </a:cubicBezTo>
                <a:cubicBezTo>
                  <a:pt x="1411577" y="135202"/>
                  <a:pt x="1368155" y="138022"/>
                  <a:pt x="1440611" y="13802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4498654" y="3700732"/>
            <a:ext cx="1436320" cy="198408"/>
          </a:xfrm>
          <a:custGeom>
            <a:avLst/>
            <a:gdLst>
              <a:gd name="connsiteX0" fmla="*/ 4335 w 1436320"/>
              <a:gd name="connsiteY0" fmla="*/ 0 h 198408"/>
              <a:gd name="connsiteX1" fmla="*/ 90599 w 1436320"/>
              <a:gd name="connsiteY1" fmla="*/ 43132 h 198408"/>
              <a:gd name="connsiteX2" fmla="*/ 133731 w 1436320"/>
              <a:gd name="connsiteY2" fmla="*/ 69011 h 198408"/>
              <a:gd name="connsiteX3" fmla="*/ 159610 w 1436320"/>
              <a:gd name="connsiteY3" fmla="*/ 77638 h 198408"/>
              <a:gd name="connsiteX4" fmla="*/ 202742 w 1436320"/>
              <a:gd name="connsiteY4" fmla="*/ 86264 h 198408"/>
              <a:gd name="connsiteX5" fmla="*/ 254501 w 1436320"/>
              <a:gd name="connsiteY5" fmla="*/ 103517 h 198408"/>
              <a:gd name="connsiteX6" fmla="*/ 332138 w 1436320"/>
              <a:gd name="connsiteY6" fmla="*/ 120770 h 198408"/>
              <a:gd name="connsiteX7" fmla="*/ 401150 w 1436320"/>
              <a:gd name="connsiteY7" fmla="*/ 129396 h 198408"/>
              <a:gd name="connsiteX8" fmla="*/ 452908 w 1436320"/>
              <a:gd name="connsiteY8" fmla="*/ 138023 h 198408"/>
              <a:gd name="connsiteX9" fmla="*/ 573678 w 1436320"/>
              <a:gd name="connsiteY9" fmla="*/ 146649 h 198408"/>
              <a:gd name="connsiteX10" fmla="*/ 668569 w 1436320"/>
              <a:gd name="connsiteY10" fmla="*/ 163902 h 198408"/>
              <a:gd name="connsiteX11" fmla="*/ 780712 w 1436320"/>
              <a:gd name="connsiteY11" fmla="*/ 181155 h 198408"/>
              <a:gd name="connsiteX12" fmla="*/ 910108 w 1436320"/>
              <a:gd name="connsiteY12" fmla="*/ 198408 h 198408"/>
              <a:gd name="connsiteX13" fmla="*/ 1039504 w 1436320"/>
              <a:gd name="connsiteY13" fmla="*/ 189781 h 198408"/>
              <a:gd name="connsiteX14" fmla="*/ 1091263 w 1436320"/>
              <a:gd name="connsiteY14" fmla="*/ 172528 h 198408"/>
              <a:gd name="connsiteX15" fmla="*/ 1143021 w 1436320"/>
              <a:gd name="connsiteY15" fmla="*/ 163902 h 198408"/>
              <a:gd name="connsiteX16" fmla="*/ 1436320 w 1436320"/>
              <a:gd name="connsiteY16" fmla="*/ 155276 h 19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36320" h="198408">
                <a:moveTo>
                  <a:pt x="4335" y="0"/>
                </a:moveTo>
                <a:cubicBezTo>
                  <a:pt x="36852" y="65035"/>
                  <a:pt x="0" y="15256"/>
                  <a:pt x="90599" y="43132"/>
                </a:cubicBezTo>
                <a:cubicBezTo>
                  <a:pt x="106624" y="48063"/>
                  <a:pt x="118734" y="61513"/>
                  <a:pt x="133731" y="69011"/>
                </a:cubicBezTo>
                <a:cubicBezTo>
                  <a:pt x="141864" y="73078"/>
                  <a:pt x="150788" y="75433"/>
                  <a:pt x="159610" y="77638"/>
                </a:cubicBezTo>
                <a:cubicBezTo>
                  <a:pt x="173834" y="81194"/>
                  <a:pt x="188597" y="82406"/>
                  <a:pt x="202742" y="86264"/>
                </a:cubicBezTo>
                <a:cubicBezTo>
                  <a:pt x="220287" y="91049"/>
                  <a:pt x="237082" y="98291"/>
                  <a:pt x="254501" y="103517"/>
                </a:cubicBezTo>
                <a:cubicBezTo>
                  <a:pt x="272572" y="108938"/>
                  <a:pt x="315297" y="118179"/>
                  <a:pt x="332138" y="120770"/>
                </a:cubicBezTo>
                <a:cubicBezTo>
                  <a:pt x="355051" y="124295"/>
                  <a:pt x="378200" y="126117"/>
                  <a:pt x="401150" y="129396"/>
                </a:cubicBezTo>
                <a:cubicBezTo>
                  <a:pt x="418465" y="131870"/>
                  <a:pt x="435504" y="136283"/>
                  <a:pt x="452908" y="138023"/>
                </a:cubicBezTo>
                <a:cubicBezTo>
                  <a:pt x="493067" y="142039"/>
                  <a:pt x="533421" y="143774"/>
                  <a:pt x="573678" y="146649"/>
                </a:cubicBezTo>
                <a:cubicBezTo>
                  <a:pt x="624419" y="163564"/>
                  <a:pt x="583220" y="151710"/>
                  <a:pt x="668569" y="163902"/>
                </a:cubicBezTo>
                <a:cubicBezTo>
                  <a:pt x="769280" y="178289"/>
                  <a:pt x="669420" y="167243"/>
                  <a:pt x="780712" y="181155"/>
                </a:cubicBezTo>
                <a:cubicBezTo>
                  <a:pt x="907414" y="196993"/>
                  <a:pt x="811386" y="181953"/>
                  <a:pt x="910108" y="198408"/>
                </a:cubicBezTo>
                <a:cubicBezTo>
                  <a:pt x="953240" y="195532"/>
                  <a:pt x="996711" y="195894"/>
                  <a:pt x="1039504" y="189781"/>
                </a:cubicBezTo>
                <a:cubicBezTo>
                  <a:pt x="1057507" y="187209"/>
                  <a:pt x="1073620" y="176939"/>
                  <a:pt x="1091263" y="172528"/>
                </a:cubicBezTo>
                <a:cubicBezTo>
                  <a:pt x="1108231" y="168286"/>
                  <a:pt x="1125650" y="165946"/>
                  <a:pt x="1143021" y="163902"/>
                </a:cubicBezTo>
                <a:cubicBezTo>
                  <a:pt x="1267240" y="149289"/>
                  <a:pt x="1282231" y="155276"/>
                  <a:pt x="1436320" y="15527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940152" y="3356992"/>
            <a:ext cx="1296144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Motor Controller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259632" y="3573016"/>
            <a:ext cx="1224136" cy="5040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Sensor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851920" y="43651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Motor</a:t>
            </a:r>
            <a:endParaRPr lang="en-US" dirty="0"/>
          </a:p>
        </p:txBody>
      </p:sp>
      <p:cxnSp>
        <p:nvCxnSpPr>
          <p:cNvPr id="25" name="Straight Arrow Connector 24"/>
          <p:cNvCxnSpPr>
            <a:endCxn id="11" idx="2"/>
          </p:cNvCxnSpPr>
          <p:nvPr/>
        </p:nvCxnSpPr>
        <p:spPr>
          <a:xfrm flipV="1">
            <a:off x="4211960" y="3861048"/>
            <a:ext cx="72008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987824" y="4077072"/>
            <a:ext cx="72008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555776" y="465313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soporte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691680" y="2708920"/>
            <a:ext cx="21602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619672" y="234888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Radius </a:t>
            </a:r>
            <a:r>
              <a:rPr lang="en-US" smtClean="0"/>
              <a:t>agujero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23528" y="3501008"/>
            <a:ext cx="576064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611560" y="3284984"/>
            <a:ext cx="72008" cy="2160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611560" y="3212976"/>
            <a:ext cx="1800200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683568" y="3933056"/>
            <a:ext cx="72008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95536" y="465313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servo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Overall Conceptual Design</a:t>
            </a:r>
            <a:endParaRPr kumimoji="0" lang="en-GB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625" t="38000" r="19376" b="39999"/>
          <a:stretch>
            <a:fillRect/>
          </a:stretch>
        </p:blipFill>
        <p:spPr bwMode="auto">
          <a:xfrm rot="16200000">
            <a:off x="626604" y="1397732"/>
            <a:ext cx="1286272" cy="88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9 Rectángulo redondeado"/>
          <p:cNvSpPr/>
          <p:nvPr/>
        </p:nvSpPr>
        <p:spPr>
          <a:xfrm>
            <a:off x="179512" y="1700808"/>
            <a:ext cx="4536504" cy="4795135"/>
          </a:xfrm>
          <a:prstGeom prst="roundRect">
            <a:avLst/>
          </a:prstGeom>
          <a:solidFill>
            <a:schemeClr val="accent1">
              <a:alpha val="31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 flipV="1">
            <a:off x="827584" y="2420887"/>
            <a:ext cx="311374" cy="2808312"/>
          </a:xfrm>
          <a:custGeom>
            <a:avLst/>
            <a:gdLst>
              <a:gd name="T0" fmla="*/ 2147483647 w 960"/>
              <a:gd name="T1" fmla="*/ 2147483647 h 384"/>
              <a:gd name="T2" fmla="*/ 2147483647 w 960"/>
              <a:gd name="T3" fmla="*/ 2147483647 h 384"/>
              <a:gd name="T4" fmla="*/ 0 w 960"/>
              <a:gd name="T5" fmla="*/ 0 h 3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0" h="384">
                <a:moveTo>
                  <a:pt x="960" y="384"/>
                </a:moveTo>
                <a:cubicBezTo>
                  <a:pt x="680" y="344"/>
                  <a:pt x="400" y="304"/>
                  <a:pt x="240" y="240"/>
                </a:cubicBezTo>
                <a:cubicBezTo>
                  <a:pt x="80" y="176"/>
                  <a:pt x="40" y="40"/>
                  <a:pt x="0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2267744" y="1340768"/>
            <a:ext cx="48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s-ES" dirty="0"/>
              <a:t>Air</a:t>
            </a:r>
          </a:p>
        </p:txBody>
      </p:sp>
      <p:sp>
        <p:nvSpPr>
          <p:cNvPr id="12" name="8 Forma libre"/>
          <p:cNvSpPr/>
          <p:nvPr/>
        </p:nvSpPr>
        <p:spPr>
          <a:xfrm>
            <a:off x="1763689" y="1124744"/>
            <a:ext cx="3528392" cy="572091"/>
          </a:xfrm>
          <a:custGeom>
            <a:avLst/>
            <a:gdLst>
              <a:gd name="connsiteX0" fmla="*/ 79644 w 4687154"/>
              <a:gd name="connsiteY0" fmla="*/ 1083197 h 1148155"/>
              <a:gd name="connsiteX1" fmla="*/ 97399 w 4687154"/>
              <a:gd name="connsiteY1" fmla="*/ 1029931 h 1148155"/>
              <a:gd name="connsiteX2" fmla="*/ 1047310 w 4687154"/>
              <a:gd name="connsiteY2" fmla="*/ 121 h 1148155"/>
              <a:gd name="connsiteX3" fmla="*/ 2769578 w 4687154"/>
              <a:gd name="connsiteY3" fmla="*/ 958909 h 1148155"/>
              <a:gd name="connsiteX4" fmla="*/ 3648467 w 4687154"/>
              <a:gd name="connsiteY4" fmla="*/ 683702 h 1148155"/>
              <a:gd name="connsiteX5" fmla="*/ 4687154 w 4687154"/>
              <a:gd name="connsiteY5" fmla="*/ 648191 h 1148155"/>
              <a:gd name="connsiteX0" fmla="*/ 79644 w 4607255"/>
              <a:gd name="connsiteY0" fmla="*/ 1083197 h 1148155"/>
              <a:gd name="connsiteX1" fmla="*/ 97399 w 4607255"/>
              <a:gd name="connsiteY1" fmla="*/ 1029931 h 1148155"/>
              <a:gd name="connsiteX2" fmla="*/ 1047310 w 4607255"/>
              <a:gd name="connsiteY2" fmla="*/ 121 h 1148155"/>
              <a:gd name="connsiteX3" fmla="*/ 2769578 w 4607255"/>
              <a:gd name="connsiteY3" fmla="*/ 958909 h 1148155"/>
              <a:gd name="connsiteX4" fmla="*/ 3648467 w 4607255"/>
              <a:gd name="connsiteY4" fmla="*/ 683702 h 1148155"/>
              <a:gd name="connsiteX5" fmla="*/ 4607255 w 4607255"/>
              <a:gd name="connsiteY5" fmla="*/ 772479 h 1148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07255" h="1148155">
                <a:moveTo>
                  <a:pt x="79644" y="1083197"/>
                </a:moveTo>
                <a:cubicBezTo>
                  <a:pt x="7882" y="1146820"/>
                  <a:pt x="-63879" y="1210444"/>
                  <a:pt x="97399" y="1029931"/>
                </a:cubicBezTo>
                <a:cubicBezTo>
                  <a:pt x="258677" y="849418"/>
                  <a:pt x="601947" y="11958"/>
                  <a:pt x="1047310" y="121"/>
                </a:cubicBezTo>
                <a:cubicBezTo>
                  <a:pt x="1492673" y="-11716"/>
                  <a:pt x="2336052" y="844979"/>
                  <a:pt x="2769578" y="958909"/>
                </a:cubicBezTo>
                <a:cubicBezTo>
                  <a:pt x="3203104" y="1072839"/>
                  <a:pt x="3342188" y="714774"/>
                  <a:pt x="3648467" y="683702"/>
                </a:cubicBezTo>
                <a:cubicBezTo>
                  <a:pt x="3954747" y="652630"/>
                  <a:pt x="4247709" y="764341"/>
                  <a:pt x="4607255" y="77247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32 CuadroTexto"/>
          <p:cNvSpPr txBox="1"/>
          <p:nvPr/>
        </p:nvSpPr>
        <p:spPr>
          <a:xfrm>
            <a:off x="611560" y="1268760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pic>
        <p:nvPicPr>
          <p:cNvPr id="14" name="Picture 2" descr="Risultati immagini per hamamatsu pmt R59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157192"/>
            <a:ext cx="869706" cy="114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isultati immagini per hamamatsu pmt R59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157192"/>
            <a:ext cx="869706" cy="114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Risultati immagini per hamamatsu pmt R59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157192"/>
            <a:ext cx="869706" cy="114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reeform 18"/>
          <p:cNvSpPr/>
          <p:nvPr/>
        </p:nvSpPr>
        <p:spPr>
          <a:xfrm>
            <a:off x="705530" y="5238750"/>
            <a:ext cx="1058057" cy="457200"/>
          </a:xfrm>
          <a:custGeom>
            <a:avLst/>
            <a:gdLst>
              <a:gd name="connsiteX0" fmla="*/ 103723 w 1058057"/>
              <a:gd name="connsiteY0" fmla="*/ 0 h 457200"/>
              <a:gd name="connsiteX1" fmla="*/ 94198 w 1058057"/>
              <a:gd name="connsiteY1" fmla="*/ 66675 h 457200"/>
              <a:gd name="connsiteX2" fmla="*/ 37048 w 1058057"/>
              <a:gd name="connsiteY2" fmla="*/ 123825 h 457200"/>
              <a:gd name="connsiteX3" fmla="*/ 27523 w 1058057"/>
              <a:gd name="connsiteY3" fmla="*/ 180975 h 457200"/>
              <a:gd name="connsiteX4" fmla="*/ 8473 w 1058057"/>
              <a:gd name="connsiteY4" fmla="*/ 209550 h 457200"/>
              <a:gd name="connsiteX5" fmla="*/ 17998 w 1058057"/>
              <a:gd name="connsiteY5" fmla="*/ 409575 h 457200"/>
              <a:gd name="connsiteX6" fmla="*/ 103723 w 1058057"/>
              <a:gd name="connsiteY6" fmla="*/ 457200 h 457200"/>
              <a:gd name="connsiteX7" fmla="*/ 303748 w 1058057"/>
              <a:gd name="connsiteY7" fmla="*/ 447675 h 457200"/>
              <a:gd name="connsiteX8" fmla="*/ 360898 w 1058057"/>
              <a:gd name="connsiteY8" fmla="*/ 428625 h 457200"/>
              <a:gd name="connsiteX9" fmla="*/ 398998 w 1058057"/>
              <a:gd name="connsiteY9" fmla="*/ 400050 h 457200"/>
              <a:gd name="connsiteX10" fmla="*/ 427573 w 1058057"/>
              <a:gd name="connsiteY10" fmla="*/ 390525 h 457200"/>
              <a:gd name="connsiteX11" fmla="*/ 446623 w 1058057"/>
              <a:gd name="connsiteY11" fmla="*/ 361950 h 457200"/>
              <a:gd name="connsiteX12" fmla="*/ 475198 w 1058057"/>
              <a:gd name="connsiteY12" fmla="*/ 333375 h 457200"/>
              <a:gd name="connsiteX13" fmla="*/ 513298 w 1058057"/>
              <a:gd name="connsiteY13" fmla="*/ 304800 h 457200"/>
              <a:gd name="connsiteX14" fmla="*/ 532348 w 1058057"/>
              <a:gd name="connsiteY14" fmla="*/ 276225 h 457200"/>
              <a:gd name="connsiteX15" fmla="*/ 560923 w 1058057"/>
              <a:gd name="connsiteY15" fmla="*/ 257175 h 457200"/>
              <a:gd name="connsiteX16" fmla="*/ 589498 w 1058057"/>
              <a:gd name="connsiteY16" fmla="*/ 219075 h 457200"/>
              <a:gd name="connsiteX17" fmla="*/ 618073 w 1058057"/>
              <a:gd name="connsiteY17" fmla="*/ 190500 h 457200"/>
              <a:gd name="connsiteX18" fmla="*/ 627598 w 1058057"/>
              <a:gd name="connsiteY18" fmla="*/ 152400 h 457200"/>
              <a:gd name="connsiteX19" fmla="*/ 665698 w 1058057"/>
              <a:gd name="connsiteY19" fmla="*/ 95250 h 457200"/>
              <a:gd name="connsiteX20" fmla="*/ 722848 w 1058057"/>
              <a:gd name="connsiteY20" fmla="*/ 57150 h 457200"/>
              <a:gd name="connsiteX21" fmla="*/ 818098 w 1058057"/>
              <a:gd name="connsiteY21" fmla="*/ 28575 h 457200"/>
              <a:gd name="connsiteX22" fmla="*/ 980023 w 1058057"/>
              <a:gd name="connsiteY22" fmla="*/ 38100 h 457200"/>
              <a:gd name="connsiteX23" fmla="*/ 1008598 w 1058057"/>
              <a:gd name="connsiteY23" fmla="*/ 57150 h 457200"/>
              <a:gd name="connsiteX24" fmla="*/ 1056223 w 1058057"/>
              <a:gd name="connsiteY24" fmla="*/ 85725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58057" h="457200">
                <a:moveTo>
                  <a:pt x="103723" y="0"/>
                </a:moveTo>
                <a:cubicBezTo>
                  <a:pt x="100548" y="22225"/>
                  <a:pt x="104842" y="46908"/>
                  <a:pt x="94198" y="66675"/>
                </a:cubicBezTo>
                <a:cubicBezTo>
                  <a:pt x="81425" y="90396"/>
                  <a:pt x="37048" y="123825"/>
                  <a:pt x="37048" y="123825"/>
                </a:cubicBezTo>
                <a:cubicBezTo>
                  <a:pt x="33873" y="142875"/>
                  <a:pt x="33630" y="162653"/>
                  <a:pt x="27523" y="180975"/>
                </a:cubicBezTo>
                <a:cubicBezTo>
                  <a:pt x="23903" y="191835"/>
                  <a:pt x="8950" y="198112"/>
                  <a:pt x="8473" y="209550"/>
                </a:cubicBezTo>
                <a:cubicBezTo>
                  <a:pt x="5694" y="276243"/>
                  <a:pt x="0" y="345297"/>
                  <a:pt x="17998" y="409575"/>
                </a:cubicBezTo>
                <a:cubicBezTo>
                  <a:pt x="24741" y="433657"/>
                  <a:pt x="79196" y="449024"/>
                  <a:pt x="103723" y="457200"/>
                </a:cubicBezTo>
                <a:cubicBezTo>
                  <a:pt x="170398" y="454025"/>
                  <a:pt x="237406" y="455046"/>
                  <a:pt x="303748" y="447675"/>
                </a:cubicBezTo>
                <a:cubicBezTo>
                  <a:pt x="323706" y="445457"/>
                  <a:pt x="360898" y="428625"/>
                  <a:pt x="360898" y="428625"/>
                </a:cubicBezTo>
                <a:cubicBezTo>
                  <a:pt x="373598" y="419100"/>
                  <a:pt x="385215" y="407926"/>
                  <a:pt x="398998" y="400050"/>
                </a:cubicBezTo>
                <a:cubicBezTo>
                  <a:pt x="407715" y="395069"/>
                  <a:pt x="419733" y="396797"/>
                  <a:pt x="427573" y="390525"/>
                </a:cubicBezTo>
                <a:cubicBezTo>
                  <a:pt x="436512" y="383374"/>
                  <a:pt x="439294" y="370744"/>
                  <a:pt x="446623" y="361950"/>
                </a:cubicBezTo>
                <a:cubicBezTo>
                  <a:pt x="455247" y="351602"/>
                  <a:pt x="464971" y="342141"/>
                  <a:pt x="475198" y="333375"/>
                </a:cubicBezTo>
                <a:cubicBezTo>
                  <a:pt x="487251" y="323044"/>
                  <a:pt x="502073" y="316025"/>
                  <a:pt x="513298" y="304800"/>
                </a:cubicBezTo>
                <a:cubicBezTo>
                  <a:pt x="521393" y="296705"/>
                  <a:pt x="524253" y="284320"/>
                  <a:pt x="532348" y="276225"/>
                </a:cubicBezTo>
                <a:cubicBezTo>
                  <a:pt x="540443" y="268130"/>
                  <a:pt x="552828" y="265270"/>
                  <a:pt x="560923" y="257175"/>
                </a:cubicBezTo>
                <a:cubicBezTo>
                  <a:pt x="572148" y="245950"/>
                  <a:pt x="579167" y="231128"/>
                  <a:pt x="589498" y="219075"/>
                </a:cubicBezTo>
                <a:cubicBezTo>
                  <a:pt x="598264" y="208848"/>
                  <a:pt x="608548" y="200025"/>
                  <a:pt x="618073" y="190500"/>
                </a:cubicBezTo>
                <a:cubicBezTo>
                  <a:pt x="621248" y="177800"/>
                  <a:pt x="621744" y="164109"/>
                  <a:pt x="627598" y="152400"/>
                </a:cubicBezTo>
                <a:cubicBezTo>
                  <a:pt x="637837" y="131922"/>
                  <a:pt x="646648" y="107950"/>
                  <a:pt x="665698" y="95250"/>
                </a:cubicBezTo>
                <a:cubicBezTo>
                  <a:pt x="684748" y="82550"/>
                  <a:pt x="701128" y="64390"/>
                  <a:pt x="722848" y="57150"/>
                </a:cubicBezTo>
                <a:cubicBezTo>
                  <a:pt x="792417" y="33960"/>
                  <a:pt x="760517" y="42970"/>
                  <a:pt x="818098" y="28575"/>
                </a:cubicBezTo>
                <a:cubicBezTo>
                  <a:pt x="872073" y="31750"/>
                  <a:pt x="926553" y="30079"/>
                  <a:pt x="980023" y="38100"/>
                </a:cubicBezTo>
                <a:cubicBezTo>
                  <a:pt x="991344" y="39798"/>
                  <a:pt x="998359" y="52030"/>
                  <a:pt x="1008598" y="57150"/>
                </a:cubicBezTo>
                <a:cubicBezTo>
                  <a:pt x="1058057" y="81880"/>
                  <a:pt x="1019014" y="48516"/>
                  <a:pt x="1056223" y="85725"/>
                </a:cubicBezTo>
              </a:path>
            </a:pathLst>
          </a:cu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9"/>
          <p:cNvSpPr/>
          <p:nvPr/>
        </p:nvSpPr>
        <p:spPr>
          <a:xfrm>
            <a:off x="839459" y="5124450"/>
            <a:ext cx="1931944" cy="395395"/>
          </a:xfrm>
          <a:custGeom>
            <a:avLst/>
            <a:gdLst>
              <a:gd name="connsiteX0" fmla="*/ 17419 w 1931944"/>
              <a:gd name="connsiteY0" fmla="*/ 114300 h 395395"/>
              <a:gd name="connsiteX1" fmla="*/ 17419 w 1931944"/>
              <a:gd name="connsiteY1" fmla="*/ 219075 h 395395"/>
              <a:gd name="connsiteX2" fmla="*/ 26944 w 1931944"/>
              <a:gd name="connsiteY2" fmla="*/ 285750 h 395395"/>
              <a:gd name="connsiteX3" fmla="*/ 65044 w 1931944"/>
              <a:gd name="connsiteY3" fmla="*/ 361950 h 395395"/>
              <a:gd name="connsiteX4" fmla="*/ 93619 w 1931944"/>
              <a:gd name="connsiteY4" fmla="*/ 371475 h 395395"/>
              <a:gd name="connsiteX5" fmla="*/ 160294 w 1931944"/>
              <a:gd name="connsiteY5" fmla="*/ 390525 h 395395"/>
              <a:gd name="connsiteX6" fmla="*/ 407944 w 1931944"/>
              <a:gd name="connsiteY6" fmla="*/ 371475 h 395395"/>
              <a:gd name="connsiteX7" fmla="*/ 465094 w 1931944"/>
              <a:gd name="connsiteY7" fmla="*/ 333375 h 395395"/>
              <a:gd name="connsiteX8" fmla="*/ 531769 w 1931944"/>
              <a:gd name="connsiteY8" fmla="*/ 295275 h 395395"/>
              <a:gd name="connsiteX9" fmla="*/ 541294 w 1931944"/>
              <a:gd name="connsiteY9" fmla="*/ 266700 h 395395"/>
              <a:gd name="connsiteX10" fmla="*/ 617494 w 1931944"/>
              <a:gd name="connsiteY10" fmla="*/ 238125 h 395395"/>
              <a:gd name="connsiteX11" fmla="*/ 646069 w 1931944"/>
              <a:gd name="connsiteY11" fmla="*/ 209550 h 395395"/>
              <a:gd name="connsiteX12" fmla="*/ 760369 w 1931944"/>
              <a:gd name="connsiteY12" fmla="*/ 142875 h 395395"/>
              <a:gd name="connsiteX13" fmla="*/ 788944 w 1931944"/>
              <a:gd name="connsiteY13" fmla="*/ 123825 h 395395"/>
              <a:gd name="connsiteX14" fmla="*/ 827044 w 1931944"/>
              <a:gd name="connsiteY14" fmla="*/ 114300 h 395395"/>
              <a:gd name="connsiteX15" fmla="*/ 865144 w 1931944"/>
              <a:gd name="connsiteY15" fmla="*/ 95250 h 395395"/>
              <a:gd name="connsiteX16" fmla="*/ 922294 w 1931944"/>
              <a:gd name="connsiteY16" fmla="*/ 76200 h 395395"/>
              <a:gd name="connsiteX17" fmla="*/ 998494 w 1931944"/>
              <a:gd name="connsiteY17" fmla="*/ 47625 h 395395"/>
              <a:gd name="connsiteX18" fmla="*/ 1036594 w 1931944"/>
              <a:gd name="connsiteY18" fmla="*/ 19050 h 395395"/>
              <a:gd name="connsiteX19" fmla="*/ 1065169 w 1931944"/>
              <a:gd name="connsiteY19" fmla="*/ 9525 h 395395"/>
              <a:gd name="connsiteX20" fmla="*/ 1579519 w 1931944"/>
              <a:gd name="connsiteY20" fmla="*/ 0 h 395395"/>
              <a:gd name="connsiteX21" fmla="*/ 1770019 w 1931944"/>
              <a:gd name="connsiteY21" fmla="*/ 9525 h 395395"/>
              <a:gd name="connsiteX22" fmla="*/ 1798594 w 1931944"/>
              <a:gd name="connsiteY22" fmla="*/ 28575 h 395395"/>
              <a:gd name="connsiteX23" fmla="*/ 1836694 w 1931944"/>
              <a:gd name="connsiteY23" fmla="*/ 38100 h 395395"/>
              <a:gd name="connsiteX24" fmla="*/ 1865269 w 1931944"/>
              <a:gd name="connsiteY24" fmla="*/ 66675 h 395395"/>
              <a:gd name="connsiteX25" fmla="*/ 1893844 w 1931944"/>
              <a:gd name="connsiteY25" fmla="*/ 76200 h 395395"/>
              <a:gd name="connsiteX26" fmla="*/ 1931944 w 1931944"/>
              <a:gd name="connsiteY26" fmla="*/ 123825 h 39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931944" h="395395">
                <a:moveTo>
                  <a:pt x="17419" y="114300"/>
                </a:moveTo>
                <a:cubicBezTo>
                  <a:pt x="0" y="166556"/>
                  <a:pt x="6136" y="134451"/>
                  <a:pt x="17419" y="219075"/>
                </a:cubicBezTo>
                <a:cubicBezTo>
                  <a:pt x="20386" y="241329"/>
                  <a:pt x="23253" y="263605"/>
                  <a:pt x="26944" y="285750"/>
                </a:cubicBezTo>
                <a:cubicBezTo>
                  <a:pt x="33823" y="327025"/>
                  <a:pt x="29421" y="338201"/>
                  <a:pt x="65044" y="361950"/>
                </a:cubicBezTo>
                <a:cubicBezTo>
                  <a:pt x="73398" y="367519"/>
                  <a:pt x="83965" y="368717"/>
                  <a:pt x="93619" y="371475"/>
                </a:cubicBezTo>
                <a:cubicBezTo>
                  <a:pt x="177340" y="395395"/>
                  <a:pt x="91781" y="367687"/>
                  <a:pt x="160294" y="390525"/>
                </a:cubicBezTo>
                <a:cubicBezTo>
                  <a:pt x="242844" y="384175"/>
                  <a:pt x="326568" y="386733"/>
                  <a:pt x="407944" y="371475"/>
                </a:cubicBezTo>
                <a:cubicBezTo>
                  <a:pt x="430447" y="367256"/>
                  <a:pt x="446044" y="346075"/>
                  <a:pt x="465094" y="333375"/>
                </a:cubicBezTo>
                <a:cubicBezTo>
                  <a:pt x="505483" y="306449"/>
                  <a:pt x="483430" y="319445"/>
                  <a:pt x="531769" y="295275"/>
                </a:cubicBezTo>
                <a:cubicBezTo>
                  <a:pt x="534944" y="285750"/>
                  <a:pt x="535022" y="274540"/>
                  <a:pt x="541294" y="266700"/>
                </a:cubicBezTo>
                <a:cubicBezTo>
                  <a:pt x="559981" y="243341"/>
                  <a:pt x="591678" y="243288"/>
                  <a:pt x="617494" y="238125"/>
                </a:cubicBezTo>
                <a:cubicBezTo>
                  <a:pt x="627019" y="228600"/>
                  <a:pt x="635175" y="217473"/>
                  <a:pt x="646069" y="209550"/>
                </a:cubicBezTo>
                <a:cubicBezTo>
                  <a:pt x="739142" y="141861"/>
                  <a:pt x="693188" y="181264"/>
                  <a:pt x="760369" y="142875"/>
                </a:cubicBezTo>
                <a:cubicBezTo>
                  <a:pt x="770308" y="137195"/>
                  <a:pt x="778422" y="128334"/>
                  <a:pt x="788944" y="123825"/>
                </a:cubicBezTo>
                <a:cubicBezTo>
                  <a:pt x="800976" y="118668"/>
                  <a:pt x="814787" y="118897"/>
                  <a:pt x="827044" y="114300"/>
                </a:cubicBezTo>
                <a:cubicBezTo>
                  <a:pt x="840339" y="109314"/>
                  <a:pt x="851961" y="100523"/>
                  <a:pt x="865144" y="95250"/>
                </a:cubicBezTo>
                <a:cubicBezTo>
                  <a:pt x="883788" y="87792"/>
                  <a:pt x="903650" y="83658"/>
                  <a:pt x="922294" y="76200"/>
                </a:cubicBezTo>
                <a:cubicBezTo>
                  <a:pt x="979241" y="53421"/>
                  <a:pt x="953699" y="62557"/>
                  <a:pt x="998494" y="47625"/>
                </a:cubicBezTo>
                <a:cubicBezTo>
                  <a:pt x="1011194" y="38100"/>
                  <a:pt x="1022811" y="26926"/>
                  <a:pt x="1036594" y="19050"/>
                </a:cubicBezTo>
                <a:cubicBezTo>
                  <a:pt x="1045311" y="14069"/>
                  <a:pt x="1055135" y="9877"/>
                  <a:pt x="1065169" y="9525"/>
                </a:cubicBezTo>
                <a:cubicBezTo>
                  <a:pt x="1236543" y="3512"/>
                  <a:pt x="1408069" y="3175"/>
                  <a:pt x="1579519" y="0"/>
                </a:cubicBezTo>
                <a:cubicBezTo>
                  <a:pt x="1643019" y="3175"/>
                  <a:pt x="1706974" y="1302"/>
                  <a:pt x="1770019" y="9525"/>
                </a:cubicBezTo>
                <a:cubicBezTo>
                  <a:pt x="1781370" y="11006"/>
                  <a:pt x="1788072" y="24066"/>
                  <a:pt x="1798594" y="28575"/>
                </a:cubicBezTo>
                <a:cubicBezTo>
                  <a:pt x="1810626" y="33732"/>
                  <a:pt x="1823994" y="34925"/>
                  <a:pt x="1836694" y="38100"/>
                </a:cubicBezTo>
                <a:cubicBezTo>
                  <a:pt x="1846219" y="47625"/>
                  <a:pt x="1854061" y="59203"/>
                  <a:pt x="1865269" y="66675"/>
                </a:cubicBezTo>
                <a:cubicBezTo>
                  <a:pt x="1873623" y="72244"/>
                  <a:pt x="1885490" y="70631"/>
                  <a:pt x="1893844" y="76200"/>
                </a:cubicBezTo>
                <a:cubicBezTo>
                  <a:pt x="1919040" y="92998"/>
                  <a:pt x="1920821" y="101580"/>
                  <a:pt x="1931944" y="123825"/>
                </a:cubicBezTo>
              </a:path>
            </a:pathLst>
          </a:cu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20"/>
          <p:cNvSpPr/>
          <p:nvPr/>
        </p:nvSpPr>
        <p:spPr>
          <a:xfrm>
            <a:off x="837828" y="5010150"/>
            <a:ext cx="2838450" cy="523875"/>
          </a:xfrm>
          <a:custGeom>
            <a:avLst/>
            <a:gdLst>
              <a:gd name="connsiteX0" fmla="*/ 0 w 2838450"/>
              <a:gd name="connsiteY0" fmla="*/ 247650 h 523875"/>
              <a:gd name="connsiteX1" fmla="*/ 47625 w 2838450"/>
              <a:gd name="connsiteY1" fmla="*/ 428625 h 523875"/>
              <a:gd name="connsiteX2" fmla="*/ 85725 w 2838450"/>
              <a:gd name="connsiteY2" fmla="*/ 504825 h 523875"/>
              <a:gd name="connsiteX3" fmla="*/ 161925 w 2838450"/>
              <a:gd name="connsiteY3" fmla="*/ 523875 h 523875"/>
              <a:gd name="connsiteX4" fmla="*/ 304800 w 2838450"/>
              <a:gd name="connsiteY4" fmla="*/ 514350 h 523875"/>
              <a:gd name="connsiteX5" fmla="*/ 371475 w 2838450"/>
              <a:gd name="connsiteY5" fmla="*/ 495300 h 523875"/>
              <a:gd name="connsiteX6" fmla="*/ 419100 w 2838450"/>
              <a:gd name="connsiteY6" fmla="*/ 485775 h 523875"/>
              <a:gd name="connsiteX7" fmla="*/ 457200 w 2838450"/>
              <a:gd name="connsiteY7" fmla="*/ 466725 h 523875"/>
              <a:gd name="connsiteX8" fmla="*/ 514350 w 2838450"/>
              <a:gd name="connsiteY8" fmla="*/ 447675 h 523875"/>
              <a:gd name="connsiteX9" fmla="*/ 571500 w 2838450"/>
              <a:gd name="connsiteY9" fmla="*/ 419100 h 523875"/>
              <a:gd name="connsiteX10" fmla="*/ 628650 w 2838450"/>
              <a:gd name="connsiteY10" fmla="*/ 390525 h 523875"/>
              <a:gd name="connsiteX11" fmla="*/ 704850 w 2838450"/>
              <a:gd name="connsiteY11" fmla="*/ 352425 h 523875"/>
              <a:gd name="connsiteX12" fmla="*/ 742950 w 2838450"/>
              <a:gd name="connsiteY12" fmla="*/ 323850 h 523875"/>
              <a:gd name="connsiteX13" fmla="*/ 828675 w 2838450"/>
              <a:gd name="connsiteY13" fmla="*/ 276225 h 523875"/>
              <a:gd name="connsiteX14" fmla="*/ 895350 w 2838450"/>
              <a:gd name="connsiteY14" fmla="*/ 238125 h 523875"/>
              <a:gd name="connsiteX15" fmla="*/ 923925 w 2838450"/>
              <a:gd name="connsiteY15" fmla="*/ 219075 h 523875"/>
              <a:gd name="connsiteX16" fmla="*/ 981075 w 2838450"/>
              <a:gd name="connsiteY16" fmla="*/ 200025 h 523875"/>
              <a:gd name="connsiteX17" fmla="*/ 1057275 w 2838450"/>
              <a:gd name="connsiteY17" fmla="*/ 180975 h 523875"/>
              <a:gd name="connsiteX18" fmla="*/ 1095375 w 2838450"/>
              <a:gd name="connsiteY18" fmla="*/ 171450 h 523875"/>
              <a:gd name="connsiteX19" fmla="*/ 1143000 w 2838450"/>
              <a:gd name="connsiteY19" fmla="*/ 161925 h 523875"/>
              <a:gd name="connsiteX20" fmla="*/ 1209675 w 2838450"/>
              <a:gd name="connsiteY20" fmla="*/ 133350 h 523875"/>
              <a:gd name="connsiteX21" fmla="*/ 1295400 w 2838450"/>
              <a:gd name="connsiteY21" fmla="*/ 104775 h 523875"/>
              <a:gd name="connsiteX22" fmla="*/ 1343025 w 2838450"/>
              <a:gd name="connsiteY22" fmla="*/ 85725 h 523875"/>
              <a:gd name="connsiteX23" fmla="*/ 1400175 w 2838450"/>
              <a:gd name="connsiteY23" fmla="*/ 76200 h 523875"/>
              <a:gd name="connsiteX24" fmla="*/ 1438275 w 2838450"/>
              <a:gd name="connsiteY24" fmla="*/ 57150 h 523875"/>
              <a:gd name="connsiteX25" fmla="*/ 1514475 w 2838450"/>
              <a:gd name="connsiteY25" fmla="*/ 47625 h 523875"/>
              <a:gd name="connsiteX26" fmla="*/ 1571625 w 2838450"/>
              <a:gd name="connsiteY26" fmla="*/ 38100 h 523875"/>
              <a:gd name="connsiteX27" fmla="*/ 1647825 w 2838450"/>
              <a:gd name="connsiteY27" fmla="*/ 19050 h 523875"/>
              <a:gd name="connsiteX28" fmla="*/ 1809750 w 2838450"/>
              <a:gd name="connsiteY28" fmla="*/ 0 h 523875"/>
              <a:gd name="connsiteX29" fmla="*/ 2343150 w 2838450"/>
              <a:gd name="connsiteY29" fmla="*/ 9525 h 523875"/>
              <a:gd name="connsiteX30" fmla="*/ 2400300 w 2838450"/>
              <a:gd name="connsiteY30" fmla="*/ 28575 h 523875"/>
              <a:gd name="connsiteX31" fmla="*/ 2438400 w 2838450"/>
              <a:gd name="connsiteY31" fmla="*/ 38100 h 523875"/>
              <a:gd name="connsiteX32" fmla="*/ 2533650 w 2838450"/>
              <a:gd name="connsiteY32" fmla="*/ 66675 h 523875"/>
              <a:gd name="connsiteX33" fmla="*/ 2581275 w 2838450"/>
              <a:gd name="connsiteY33" fmla="*/ 95250 h 523875"/>
              <a:gd name="connsiteX34" fmla="*/ 2609850 w 2838450"/>
              <a:gd name="connsiteY34" fmla="*/ 104775 h 523875"/>
              <a:gd name="connsiteX35" fmla="*/ 2647950 w 2838450"/>
              <a:gd name="connsiteY35" fmla="*/ 123825 h 523875"/>
              <a:gd name="connsiteX36" fmla="*/ 2676525 w 2838450"/>
              <a:gd name="connsiteY36" fmla="*/ 142875 h 523875"/>
              <a:gd name="connsiteX37" fmla="*/ 2733675 w 2838450"/>
              <a:gd name="connsiteY37" fmla="*/ 161925 h 523875"/>
              <a:gd name="connsiteX38" fmla="*/ 2790825 w 2838450"/>
              <a:gd name="connsiteY38" fmla="*/ 200025 h 523875"/>
              <a:gd name="connsiteX39" fmla="*/ 2838450 w 2838450"/>
              <a:gd name="connsiteY39" fmla="*/ 247650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838450" h="523875">
                <a:moveTo>
                  <a:pt x="0" y="247650"/>
                </a:moveTo>
                <a:cubicBezTo>
                  <a:pt x="51344" y="324667"/>
                  <a:pt x="575" y="240426"/>
                  <a:pt x="47625" y="428625"/>
                </a:cubicBezTo>
                <a:cubicBezTo>
                  <a:pt x="56257" y="463153"/>
                  <a:pt x="55048" y="479260"/>
                  <a:pt x="85725" y="504825"/>
                </a:cubicBezTo>
                <a:cubicBezTo>
                  <a:pt x="94974" y="512533"/>
                  <a:pt x="160382" y="523566"/>
                  <a:pt x="161925" y="523875"/>
                </a:cubicBezTo>
                <a:cubicBezTo>
                  <a:pt x="209550" y="520700"/>
                  <a:pt x="257507" y="520799"/>
                  <a:pt x="304800" y="514350"/>
                </a:cubicBezTo>
                <a:cubicBezTo>
                  <a:pt x="327702" y="511227"/>
                  <a:pt x="349051" y="500906"/>
                  <a:pt x="371475" y="495300"/>
                </a:cubicBezTo>
                <a:cubicBezTo>
                  <a:pt x="387181" y="491373"/>
                  <a:pt x="403225" y="488950"/>
                  <a:pt x="419100" y="485775"/>
                </a:cubicBezTo>
                <a:cubicBezTo>
                  <a:pt x="431800" y="479425"/>
                  <a:pt x="444017" y="471998"/>
                  <a:pt x="457200" y="466725"/>
                </a:cubicBezTo>
                <a:cubicBezTo>
                  <a:pt x="475844" y="459267"/>
                  <a:pt x="497642" y="458814"/>
                  <a:pt x="514350" y="447675"/>
                </a:cubicBezTo>
                <a:cubicBezTo>
                  <a:pt x="596242" y="393080"/>
                  <a:pt x="492630" y="458535"/>
                  <a:pt x="571500" y="419100"/>
                </a:cubicBezTo>
                <a:cubicBezTo>
                  <a:pt x="645358" y="382171"/>
                  <a:pt x="556826" y="414466"/>
                  <a:pt x="628650" y="390525"/>
                </a:cubicBezTo>
                <a:cubicBezTo>
                  <a:pt x="690944" y="328231"/>
                  <a:pt x="617249" y="391359"/>
                  <a:pt x="704850" y="352425"/>
                </a:cubicBezTo>
                <a:cubicBezTo>
                  <a:pt x="719357" y="345978"/>
                  <a:pt x="729945" y="332954"/>
                  <a:pt x="742950" y="323850"/>
                </a:cubicBezTo>
                <a:cubicBezTo>
                  <a:pt x="802499" y="282166"/>
                  <a:pt x="780991" y="292120"/>
                  <a:pt x="828675" y="276225"/>
                </a:cubicBezTo>
                <a:cubicBezTo>
                  <a:pt x="882960" y="221940"/>
                  <a:pt x="828192" y="266907"/>
                  <a:pt x="895350" y="238125"/>
                </a:cubicBezTo>
                <a:cubicBezTo>
                  <a:pt x="905872" y="233616"/>
                  <a:pt x="913464" y="223724"/>
                  <a:pt x="923925" y="219075"/>
                </a:cubicBezTo>
                <a:cubicBezTo>
                  <a:pt x="942275" y="210920"/>
                  <a:pt x="962025" y="206375"/>
                  <a:pt x="981075" y="200025"/>
                </a:cubicBezTo>
                <a:cubicBezTo>
                  <a:pt x="1032137" y="183004"/>
                  <a:pt x="988311" y="196300"/>
                  <a:pt x="1057275" y="180975"/>
                </a:cubicBezTo>
                <a:cubicBezTo>
                  <a:pt x="1070054" y="178135"/>
                  <a:pt x="1082596" y="174290"/>
                  <a:pt x="1095375" y="171450"/>
                </a:cubicBezTo>
                <a:cubicBezTo>
                  <a:pt x="1111179" y="167938"/>
                  <a:pt x="1127294" y="165852"/>
                  <a:pt x="1143000" y="161925"/>
                </a:cubicBezTo>
                <a:cubicBezTo>
                  <a:pt x="1187552" y="150787"/>
                  <a:pt x="1159050" y="152821"/>
                  <a:pt x="1209675" y="133350"/>
                </a:cubicBezTo>
                <a:cubicBezTo>
                  <a:pt x="1237788" y="122537"/>
                  <a:pt x="1267434" y="115962"/>
                  <a:pt x="1295400" y="104775"/>
                </a:cubicBezTo>
                <a:cubicBezTo>
                  <a:pt x="1311275" y="98425"/>
                  <a:pt x="1326530" y="90224"/>
                  <a:pt x="1343025" y="85725"/>
                </a:cubicBezTo>
                <a:cubicBezTo>
                  <a:pt x="1361657" y="80643"/>
                  <a:pt x="1381125" y="79375"/>
                  <a:pt x="1400175" y="76200"/>
                </a:cubicBezTo>
                <a:cubicBezTo>
                  <a:pt x="1412875" y="69850"/>
                  <a:pt x="1424500" y="60594"/>
                  <a:pt x="1438275" y="57150"/>
                </a:cubicBezTo>
                <a:cubicBezTo>
                  <a:pt x="1463108" y="50942"/>
                  <a:pt x="1489135" y="51245"/>
                  <a:pt x="1514475" y="47625"/>
                </a:cubicBezTo>
                <a:cubicBezTo>
                  <a:pt x="1533594" y="44894"/>
                  <a:pt x="1552741" y="42147"/>
                  <a:pt x="1571625" y="38100"/>
                </a:cubicBezTo>
                <a:cubicBezTo>
                  <a:pt x="1597226" y="32614"/>
                  <a:pt x="1622152" y="24185"/>
                  <a:pt x="1647825" y="19050"/>
                </a:cubicBezTo>
                <a:cubicBezTo>
                  <a:pt x="1689938" y="10627"/>
                  <a:pt x="1771965" y="3778"/>
                  <a:pt x="1809750" y="0"/>
                </a:cubicBezTo>
                <a:cubicBezTo>
                  <a:pt x="1987550" y="3175"/>
                  <a:pt x="2165529" y="930"/>
                  <a:pt x="2343150" y="9525"/>
                </a:cubicBezTo>
                <a:cubicBezTo>
                  <a:pt x="2363207" y="10495"/>
                  <a:pt x="2381066" y="22805"/>
                  <a:pt x="2400300" y="28575"/>
                </a:cubicBezTo>
                <a:cubicBezTo>
                  <a:pt x="2412839" y="32337"/>
                  <a:pt x="2425861" y="34338"/>
                  <a:pt x="2438400" y="38100"/>
                </a:cubicBezTo>
                <a:cubicBezTo>
                  <a:pt x="2554348" y="72885"/>
                  <a:pt x="2445833" y="44721"/>
                  <a:pt x="2533650" y="66675"/>
                </a:cubicBezTo>
                <a:cubicBezTo>
                  <a:pt x="2549525" y="76200"/>
                  <a:pt x="2564716" y="86971"/>
                  <a:pt x="2581275" y="95250"/>
                </a:cubicBezTo>
                <a:cubicBezTo>
                  <a:pt x="2590255" y="99740"/>
                  <a:pt x="2600622" y="100820"/>
                  <a:pt x="2609850" y="104775"/>
                </a:cubicBezTo>
                <a:cubicBezTo>
                  <a:pt x="2622901" y="110368"/>
                  <a:pt x="2635622" y="116780"/>
                  <a:pt x="2647950" y="123825"/>
                </a:cubicBezTo>
                <a:cubicBezTo>
                  <a:pt x="2657889" y="129505"/>
                  <a:pt x="2666064" y="138226"/>
                  <a:pt x="2676525" y="142875"/>
                </a:cubicBezTo>
                <a:cubicBezTo>
                  <a:pt x="2694875" y="151030"/>
                  <a:pt x="2716967" y="150786"/>
                  <a:pt x="2733675" y="161925"/>
                </a:cubicBezTo>
                <a:cubicBezTo>
                  <a:pt x="2752725" y="174625"/>
                  <a:pt x="2774636" y="183836"/>
                  <a:pt x="2790825" y="200025"/>
                </a:cubicBezTo>
                <a:lnTo>
                  <a:pt x="2838450" y="247650"/>
                </a:lnTo>
              </a:path>
            </a:pathLst>
          </a:cu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3563888" y="2204864"/>
            <a:ext cx="9669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s-ES" smtClean="0"/>
              <a:t>Cryostat</a:t>
            </a:r>
            <a:endParaRPr lang="en-US" altLang="es-ES" dirty="0"/>
          </a:p>
        </p:txBody>
      </p:sp>
      <p:sp>
        <p:nvSpPr>
          <p:cNvPr id="21" name="8 Forma libre"/>
          <p:cNvSpPr/>
          <p:nvPr/>
        </p:nvSpPr>
        <p:spPr>
          <a:xfrm>
            <a:off x="1475656" y="1268760"/>
            <a:ext cx="3528392" cy="572091"/>
          </a:xfrm>
          <a:custGeom>
            <a:avLst/>
            <a:gdLst>
              <a:gd name="connsiteX0" fmla="*/ 79644 w 4687154"/>
              <a:gd name="connsiteY0" fmla="*/ 1083197 h 1148155"/>
              <a:gd name="connsiteX1" fmla="*/ 97399 w 4687154"/>
              <a:gd name="connsiteY1" fmla="*/ 1029931 h 1148155"/>
              <a:gd name="connsiteX2" fmla="*/ 1047310 w 4687154"/>
              <a:gd name="connsiteY2" fmla="*/ 121 h 1148155"/>
              <a:gd name="connsiteX3" fmla="*/ 2769578 w 4687154"/>
              <a:gd name="connsiteY3" fmla="*/ 958909 h 1148155"/>
              <a:gd name="connsiteX4" fmla="*/ 3648467 w 4687154"/>
              <a:gd name="connsiteY4" fmla="*/ 683702 h 1148155"/>
              <a:gd name="connsiteX5" fmla="*/ 4687154 w 4687154"/>
              <a:gd name="connsiteY5" fmla="*/ 648191 h 1148155"/>
              <a:gd name="connsiteX0" fmla="*/ 79644 w 4607255"/>
              <a:gd name="connsiteY0" fmla="*/ 1083197 h 1148155"/>
              <a:gd name="connsiteX1" fmla="*/ 97399 w 4607255"/>
              <a:gd name="connsiteY1" fmla="*/ 1029931 h 1148155"/>
              <a:gd name="connsiteX2" fmla="*/ 1047310 w 4607255"/>
              <a:gd name="connsiteY2" fmla="*/ 121 h 1148155"/>
              <a:gd name="connsiteX3" fmla="*/ 2769578 w 4607255"/>
              <a:gd name="connsiteY3" fmla="*/ 958909 h 1148155"/>
              <a:gd name="connsiteX4" fmla="*/ 3648467 w 4607255"/>
              <a:gd name="connsiteY4" fmla="*/ 683702 h 1148155"/>
              <a:gd name="connsiteX5" fmla="*/ 4607255 w 4607255"/>
              <a:gd name="connsiteY5" fmla="*/ 772479 h 1148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07255" h="1148155">
                <a:moveTo>
                  <a:pt x="79644" y="1083197"/>
                </a:moveTo>
                <a:cubicBezTo>
                  <a:pt x="7882" y="1146820"/>
                  <a:pt x="-63879" y="1210444"/>
                  <a:pt x="97399" y="1029931"/>
                </a:cubicBezTo>
                <a:cubicBezTo>
                  <a:pt x="258677" y="849418"/>
                  <a:pt x="601947" y="11958"/>
                  <a:pt x="1047310" y="121"/>
                </a:cubicBezTo>
                <a:cubicBezTo>
                  <a:pt x="1492673" y="-11716"/>
                  <a:pt x="2336052" y="844979"/>
                  <a:pt x="2769578" y="958909"/>
                </a:cubicBezTo>
                <a:cubicBezTo>
                  <a:pt x="3203104" y="1072839"/>
                  <a:pt x="3342188" y="714774"/>
                  <a:pt x="3648467" y="683702"/>
                </a:cubicBezTo>
                <a:cubicBezTo>
                  <a:pt x="3954747" y="652630"/>
                  <a:pt x="4247709" y="764341"/>
                  <a:pt x="4607255" y="77247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8 Forma libre"/>
          <p:cNvSpPr/>
          <p:nvPr/>
        </p:nvSpPr>
        <p:spPr>
          <a:xfrm>
            <a:off x="1547664" y="908720"/>
            <a:ext cx="3528392" cy="572091"/>
          </a:xfrm>
          <a:custGeom>
            <a:avLst/>
            <a:gdLst>
              <a:gd name="connsiteX0" fmla="*/ 79644 w 4687154"/>
              <a:gd name="connsiteY0" fmla="*/ 1083197 h 1148155"/>
              <a:gd name="connsiteX1" fmla="*/ 97399 w 4687154"/>
              <a:gd name="connsiteY1" fmla="*/ 1029931 h 1148155"/>
              <a:gd name="connsiteX2" fmla="*/ 1047310 w 4687154"/>
              <a:gd name="connsiteY2" fmla="*/ 121 h 1148155"/>
              <a:gd name="connsiteX3" fmla="*/ 2769578 w 4687154"/>
              <a:gd name="connsiteY3" fmla="*/ 958909 h 1148155"/>
              <a:gd name="connsiteX4" fmla="*/ 3648467 w 4687154"/>
              <a:gd name="connsiteY4" fmla="*/ 683702 h 1148155"/>
              <a:gd name="connsiteX5" fmla="*/ 4687154 w 4687154"/>
              <a:gd name="connsiteY5" fmla="*/ 648191 h 1148155"/>
              <a:gd name="connsiteX0" fmla="*/ 79644 w 4607255"/>
              <a:gd name="connsiteY0" fmla="*/ 1083197 h 1148155"/>
              <a:gd name="connsiteX1" fmla="*/ 97399 w 4607255"/>
              <a:gd name="connsiteY1" fmla="*/ 1029931 h 1148155"/>
              <a:gd name="connsiteX2" fmla="*/ 1047310 w 4607255"/>
              <a:gd name="connsiteY2" fmla="*/ 121 h 1148155"/>
              <a:gd name="connsiteX3" fmla="*/ 2769578 w 4607255"/>
              <a:gd name="connsiteY3" fmla="*/ 958909 h 1148155"/>
              <a:gd name="connsiteX4" fmla="*/ 3648467 w 4607255"/>
              <a:gd name="connsiteY4" fmla="*/ 683702 h 1148155"/>
              <a:gd name="connsiteX5" fmla="*/ 4607255 w 4607255"/>
              <a:gd name="connsiteY5" fmla="*/ 772479 h 1148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07255" h="1148155">
                <a:moveTo>
                  <a:pt x="79644" y="1083197"/>
                </a:moveTo>
                <a:cubicBezTo>
                  <a:pt x="7882" y="1146820"/>
                  <a:pt x="-63879" y="1210444"/>
                  <a:pt x="97399" y="1029931"/>
                </a:cubicBezTo>
                <a:cubicBezTo>
                  <a:pt x="258677" y="849418"/>
                  <a:pt x="601947" y="11958"/>
                  <a:pt x="1047310" y="121"/>
                </a:cubicBezTo>
                <a:cubicBezTo>
                  <a:pt x="1492673" y="-11716"/>
                  <a:pt x="2336052" y="844979"/>
                  <a:pt x="2769578" y="958909"/>
                </a:cubicBezTo>
                <a:cubicBezTo>
                  <a:pt x="3203104" y="1072839"/>
                  <a:pt x="3342188" y="714774"/>
                  <a:pt x="3648467" y="683702"/>
                </a:cubicBezTo>
                <a:cubicBezTo>
                  <a:pt x="3954747" y="652630"/>
                  <a:pt x="4247709" y="764341"/>
                  <a:pt x="4607255" y="77247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5"/>
          <p:cNvSpPr/>
          <p:nvPr/>
        </p:nvSpPr>
        <p:spPr>
          <a:xfrm>
            <a:off x="4860032" y="980728"/>
            <a:ext cx="3888432" cy="18722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Black Box</a:t>
            </a:r>
            <a:endParaRPr lang="en-GB" dirty="0"/>
          </a:p>
        </p:txBody>
      </p:sp>
      <p:sp>
        <p:nvSpPr>
          <p:cNvPr id="24" name="TextBox 26"/>
          <p:cNvSpPr txBox="1"/>
          <p:nvPr/>
        </p:nvSpPr>
        <p:spPr>
          <a:xfrm>
            <a:off x="4932040" y="3212976"/>
            <a:ext cx="39604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 2 </a:t>
            </a:r>
            <a:r>
              <a:rPr lang="en-GB" sz="2400" dirty="0" err="1" smtClean="0"/>
              <a:t>feedthroughs</a:t>
            </a:r>
            <a:r>
              <a:rPr lang="en-GB" sz="2400" dirty="0" smtClean="0"/>
              <a:t> CF40, each with 3 optical </a:t>
            </a:r>
            <a:r>
              <a:rPr lang="en-GB" sz="2400" dirty="0" err="1" smtClean="0"/>
              <a:t>feedthroughs</a:t>
            </a:r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6 SMA optical </a:t>
            </a:r>
            <a:r>
              <a:rPr lang="en-GB" sz="2400" dirty="0" err="1" smtClean="0"/>
              <a:t>fibers</a:t>
            </a:r>
            <a:r>
              <a:rPr lang="en-GB" sz="2400" dirty="0" smtClean="0"/>
              <a:t> from </a:t>
            </a:r>
            <a:r>
              <a:rPr lang="en-GB" sz="2400" dirty="0" err="1" smtClean="0"/>
              <a:t>feedthrough</a:t>
            </a:r>
            <a:r>
              <a:rPr lang="en-GB" sz="2400" dirty="0" smtClean="0"/>
              <a:t> to black box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black box containing light source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black box on top of cryostat</a:t>
            </a:r>
          </a:p>
          <a:p>
            <a:pPr>
              <a:buFont typeface="Arial" pitchFamily="34" charset="0"/>
              <a:buChar char="•"/>
            </a:pPr>
            <a:endParaRPr lang="en-GB" sz="2400" dirty="0"/>
          </a:p>
        </p:txBody>
      </p:sp>
      <p:sp>
        <p:nvSpPr>
          <p:cNvPr id="26" name="2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3A4B6B1-1AA8-49E4-AB4A-36972BBDA019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Black box concept</a:t>
            </a:r>
            <a:endParaRPr lang="es-ES" dirty="0"/>
          </a:p>
        </p:txBody>
      </p:sp>
      <p:sp>
        <p:nvSpPr>
          <p:cNvPr id="77" name="7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3A4B6B1-1AA8-49E4-AB4A-36972BBDA019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467544" y="371703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Power</a:t>
            </a:r>
            <a:r>
              <a:rPr lang="es-ES_tradnl" dirty="0" smtClean="0"/>
              <a:t> </a:t>
            </a:r>
            <a:r>
              <a:rPr lang="es-ES_tradnl" dirty="0" err="1" smtClean="0"/>
              <a:t>supply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3026296" y="152325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Test </a:t>
            </a:r>
            <a:r>
              <a:rPr lang="es-ES_tradnl" dirty="0" err="1" smtClean="0"/>
              <a:t>pulser</a:t>
            </a:r>
            <a:r>
              <a:rPr lang="es-ES_tradnl" dirty="0" smtClean="0"/>
              <a:t> 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971600" y="5445224"/>
            <a:ext cx="194421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Control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2195736" y="3717032"/>
            <a:ext cx="194421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Ref</a:t>
            </a:r>
            <a:r>
              <a:rPr lang="es-ES_tradnl" b="1" dirty="0" err="1" smtClean="0"/>
              <a:t>e</a:t>
            </a:r>
            <a:r>
              <a:rPr lang="es-ES_tradnl" dirty="0" err="1" smtClean="0"/>
              <a:t>rence</a:t>
            </a:r>
            <a:r>
              <a:rPr lang="es-ES_tradnl" dirty="0" smtClean="0"/>
              <a:t> sensor</a:t>
            </a:r>
            <a:r>
              <a:rPr lang="es-ES" dirty="0" smtClean="0"/>
              <a:t>/</a:t>
            </a:r>
          </a:p>
          <a:p>
            <a:pPr algn="ctr"/>
            <a:r>
              <a:rPr lang="es-ES_tradnl" dirty="0" err="1" smtClean="0"/>
              <a:t>Distribution</a:t>
            </a:r>
            <a:r>
              <a:rPr lang="es-ES_tradnl" dirty="0" smtClean="0"/>
              <a:t> </a:t>
            </a:r>
            <a:r>
              <a:rPr lang="es-ES_tradnl" dirty="0" err="1" smtClean="0"/>
              <a:t>board</a:t>
            </a:r>
            <a:endParaRPr lang="es-ES_tradnl" dirty="0" smtClean="0"/>
          </a:p>
        </p:txBody>
      </p:sp>
      <p:sp>
        <p:nvSpPr>
          <p:cNvPr id="9" name="8 Rectángulo"/>
          <p:cNvSpPr/>
          <p:nvPr/>
        </p:nvSpPr>
        <p:spPr>
          <a:xfrm>
            <a:off x="5724128" y="1484784"/>
            <a:ext cx="1944216" cy="309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LED </a:t>
            </a:r>
            <a:r>
              <a:rPr lang="es-ES_tradnl" dirty="0" err="1" smtClean="0"/>
              <a:t>coupling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optical</a:t>
            </a:r>
            <a:r>
              <a:rPr lang="es-ES_tradnl" dirty="0" smtClean="0"/>
              <a:t> </a:t>
            </a:r>
            <a:r>
              <a:rPr lang="es-ES_tradnl" dirty="0" err="1" smtClean="0"/>
              <a:t>fiber</a:t>
            </a:r>
            <a:endParaRPr lang="es-ES" dirty="0"/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1403648" y="4365104"/>
            <a:ext cx="792088" cy="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1403648" y="4077072"/>
            <a:ext cx="792088" cy="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Rectángulo"/>
          <p:cNvSpPr/>
          <p:nvPr/>
        </p:nvSpPr>
        <p:spPr>
          <a:xfrm>
            <a:off x="3178696" y="167565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Test </a:t>
            </a:r>
            <a:r>
              <a:rPr lang="es-ES_tradnl" dirty="0" err="1" smtClean="0"/>
              <a:t>pulser</a:t>
            </a:r>
            <a:r>
              <a:rPr lang="es-ES_tradnl" dirty="0" smtClean="0"/>
              <a:t> </a:t>
            </a:r>
            <a:endParaRPr lang="es-ES" dirty="0"/>
          </a:p>
        </p:txBody>
      </p:sp>
      <p:sp>
        <p:nvSpPr>
          <p:cNvPr id="35" name="34 Rectángulo"/>
          <p:cNvSpPr/>
          <p:nvPr/>
        </p:nvSpPr>
        <p:spPr>
          <a:xfrm>
            <a:off x="3331096" y="182805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Test </a:t>
            </a:r>
            <a:r>
              <a:rPr lang="es-ES_tradnl" dirty="0" err="1" smtClean="0"/>
              <a:t>pulser</a:t>
            </a:r>
            <a:r>
              <a:rPr lang="es-ES_tradnl" dirty="0" smtClean="0"/>
              <a:t> </a:t>
            </a:r>
            <a:endParaRPr lang="es-ES" dirty="0"/>
          </a:p>
        </p:txBody>
      </p:sp>
      <p:sp>
        <p:nvSpPr>
          <p:cNvPr id="36" name="35 Rectángulo"/>
          <p:cNvSpPr/>
          <p:nvPr/>
        </p:nvSpPr>
        <p:spPr>
          <a:xfrm>
            <a:off x="3483496" y="198045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Test </a:t>
            </a:r>
            <a:r>
              <a:rPr lang="es-ES_tradnl" dirty="0" err="1" smtClean="0"/>
              <a:t>pulser</a:t>
            </a:r>
            <a:r>
              <a:rPr lang="es-ES_tradnl" dirty="0" smtClean="0"/>
              <a:t> </a:t>
            </a:r>
            <a:endParaRPr lang="es-ES" dirty="0"/>
          </a:p>
        </p:txBody>
      </p:sp>
      <p:sp>
        <p:nvSpPr>
          <p:cNvPr id="37" name="36 Rectángulo"/>
          <p:cNvSpPr/>
          <p:nvPr/>
        </p:nvSpPr>
        <p:spPr>
          <a:xfrm>
            <a:off x="3635896" y="213285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Test </a:t>
            </a:r>
            <a:r>
              <a:rPr lang="es-ES_tradnl" dirty="0" err="1" smtClean="0"/>
              <a:t>pulser</a:t>
            </a:r>
            <a:r>
              <a:rPr lang="es-ES_tradnl" dirty="0" smtClean="0"/>
              <a:t> </a:t>
            </a:r>
            <a:endParaRPr lang="es-ES" dirty="0"/>
          </a:p>
        </p:txBody>
      </p:sp>
      <p:sp>
        <p:nvSpPr>
          <p:cNvPr id="38" name="37 Rectángulo"/>
          <p:cNvSpPr/>
          <p:nvPr/>
        </p:nvSpPr>
        <p:spPr>
          <a:xfrm>
            <a:off x="3788296" y="228525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 smtClean="0"/>
              <a:t>Test </a:t>
            </a:r>
            <a:r>
              <a:rPr lang="es-ES_tradnl" sz="1600" dirty="0" err="1" smtClean="0"/>
              <a:t>pulser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board</a:t>
            </a:r>
            <a:r>
              <a:rPr lang="es-ES_tradnl" sz="1600" dirty="0" smtClean="0"/>
              <a:t> 5 </a:t>
            </a:r>
            <a:endParaRPr lang="es-ES" sz="1600" dirty="0"/>
          </a:p>
        </p:txBody>
      </p:sp>
      <p:cxnSp>
        <p:nvCxnSpPr>
          <p:cNvPr id="60" name="59 Conector recto de flecha"/>
          <p:cNvCxnSpPr/>
          <p:nvPr/>
        </p:nvCxnSpPr>
        <p:spPr>
          <a:xfrm>
            <a:off x="1043608" y="4653136"/>
            <a:ext cx="576064" cy="792088"/>
          </a:xfrm>
          <a:prstGeom prst="straightConnector1">
            <a:avLst/>
          </a:prstGeom>
          <a:ln w="25400">
            <a:solidFill>
              <a:schemeClr val="accent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recto de flecha"/>
          <p:cNvCxnSpPr/>
          <p:nvPr/>
        </p:nvCxnSpPr>
        <p:spPr>
          <a:xfrm flipH="1">
            <a:off x="2195736" y="4653136"/>
            <a:ext cx="432048" cy="792088"/>
          </a:xfrm>
          <a:prstGeom prst="straightConnector1">
            <a:avLst/>
          </a:prstGeom>
          <a:ln w="2540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angular"/>
          <p:cNvCxnSpPr/>
          <p:nvPr/>
        </p:nvCxnSpPr>
        <p:spPr>
          <a:xfrm rot="5400000" flipH="1" flipV="1">
            <a:off x="1854932" y="2517096"/>
            <a:ext cx="1800200" cy="542528"/>
          </a:xfrm>
          <a:prstGeom prst="bentConnector3">
            <a:avLst>
              <a:gd name="adj1" fmla="val 100089"/>
            </a:avLst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75 Conector recto de flecha"/>
          <p:cNvCxnSpPr/>
          <p:nvPr/>
        </p:nvCxnSpPr>
        <p:spPr>
          <a:xfrm>
            <a:off x="2474244" y="2080474"/>
            <a:ext cx="694928" cy="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8 Conector recto de flecha"/>
          <p:cNvCxnSpPr/>
          <p:nvPr/>
        </p:nvCxnSpPr>
        <p:spPr>
          <a:xfrm>
            <a:off x="2483768" y="2276872"/>
            <a:ext cx="847328" cy="8384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82 Conector recto de flecha"/>
          <p:cNvCxnSpPr/>
          <p:nvPr/>
        </p:nvCxnSpPr>
        <p:spPr>
          <a:xfrm>
            <a:off x="2483768" y="2708920"/>
            <a:ext cx="1152128" cy="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93 Conector recto de flecha"/>
          <p:cNvCxnSpPr/>
          <p:nvPr/>
        </p:nvCxnSpPr>
        <p:spPr>
          <a:xfrm>
            <a:off x="2483768" y="2924944"/>
            <a:ext cx="1304528" cy="8384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68 Conector angular"/>
          <p:cNvCxnSpPr/>
          <p:nvPr/>
        </p:nvCxnSpPr>
        <p:spPr>
          <a:xfrm rot="5400000" flipH="1" flipV="1">
            <a:off x="1970087" y="2660823"/>
            <a:ext cx="1713906" cy="398512"/>
          </a:xfrm>
          <a:prstGeom prst="bentConnector3">
            <a:avLst>
              <a:gd name="adj1" fmla="val 100017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68 Conector angular"/>
          <p:cNvCxnSpPr/>
          <p:nvPr/>
        </p:nvCxnSpPr>
        <p:spPr>
          <a:xfrm rot="5400000" flipH="1" flipV="1">
            <a:off x="2215550" y="2763496"/>
            <a:ext cx="1509787" cy="397287"/>
          </a:xfrm>
          <a:prstGeom prst="bentConnector3">
            <a:avLst>
              <a:gd name="adj1" fmla="val 99998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68 Conector angular"/>
          <p:cNvCxnSpPr/>
          <p:nvPr/>
        </p:nvCxnSpPr>
        <p:spPr>
          <a:xfrm rot="5400000" flipH="1" flipV="1">
            <a:off x="2467100" y="2855318"/>
            <a:ext cx="1310430" cy="412999"/>
          </a:xfrm>
          <a:prstGeom prst="bentConnector3">
            <a:avLst>
              <a:gd name="adj1" fmla="val 99972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138 Conector recto de flecha"/>
          <p:cNvCxnSpPr/>
          <p:nvPr/>
        </p:nvCxnSpPr>
        <p:spPr>
          <a:xfrm>
            <a:off x="2483768" y="2492896"/>
            <a:ext cx="1008112" cy="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68 Conector angular"/>
          <p:cNvCxnSpPr/>
          <p:nvPr/>
        </p:nvCxnSpPr>
        <p:spPr>
          <a:xfrm rot="5400000" flipH="1" flipV="1">
            <a:off x="2721698" y="2953040"/>
            <a:ext cx="1102127" cy="425859"/>
          </a:xfrm>
          <a:prstGeom prst="bentConnector3">
            <a:avLst>
              <a:gd name="adj1" fmla="val 9991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68 Conector angular"/>
          <p:cNvCxnSpPr/>
          <p:nvPr/>
        </p:nvCxnSpPr>
        <p:spPr>
          <a:xfrm rot="5400000" flipH="1" flipV="1">
            <a:off x="2967197" y="3065203"/>
            <a:ext cx="888483" cy="415176"/>
          </a:xfrm>
          <a:prstGeom prst="bentConnector3">
            <a:avLst>
              <a:gd name="adj1" fmla="val 100119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68 Conector angular"/>
          <p:cNvCxnSpPr/>
          <p:nvPr/>
        </p:nvCxnSpPr>
        <p:spPr>
          <a:xfrm rot="5400000" flipH="1" flipV="1">
            <a:off x="3278749" y="3205971"/>
            <a:ext cx="652188" cy="369939"/>
          </a:xfrm>
          <a:prstGeom prst="bentConnector3">
            <a:avLst>
              <a:gd name="adj1" fmla="val 100021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163 CuadroTexto"/>
          <p:cNvSpPr txBox="1"/>
          <p:nvPr/>
        </p:nvSpPr>
        <p:spPr>
          <a:xfrm rot="16200000">
            <a:off x="1735836" y="2563803"/>
            <a:ext cx="1289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err="1" smtClean="0">
                <a:solidFill>
                  <a:srgbClr val="FF0000"/>
                </a:solidFill>
              </a:rPr>
              <a:t>Voltage</a:t>
            </a:r>
            <a:r>
              <a:rPr lang="es-ES_tradnl" sz="1400" dirty="0" smtClean="0">
                <a:solidFill>
                  <a:srgbClr val="FF0000"/>
                </a:solidFill>
              </a:rPr>
              <a:t>: 0~20V</a:t>
            </a:r>
            <a:endParaRPr lang="es-ES" sz="1400" dirty="0">
              <a:solidFill>
                <a:srgbClr val="FF0000"/>
              </a:solidFill>
            </a:endParaRPr>
          </a:p>
        </p:txBody>
      </p:sp>
      <p:sp>
        <p:nvSpPr>
          <p:cNvPr id="165" name="164 CuadroTexto"/>
          <p:cNvSpPr txBox="1"/>
          <p:nvPr/>
        </p:nvSpPr>
        <p:spPr>
          <a:xfrm rot="16200000">
            <a:off x="2155793" y="3180911"/>
            <a:ext cx="8197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err="1" smtClean="0"/>
              <a:t>Trigger</a:t>
            </a:r>
            <a:r>
              <a:rPr lang="es-ES_tradnl" sz="1400" dirty="0" smtClean="0"/>
              <a:t> 0</a:t>
            </a:r>
            <a:endParaRPr lang="es-ES" sz="1400" dirty="0"/>
          </a:p>
        </p:txBody>
      </p:sp>
      <p:sp>
        <p:nvSpPr>
          <p:cNvPr id="166" name="165 CuadroTexto"/>
          <p:cNvSpPr txBox="1"/>
          <p:nvPr/>
        </p:nvSpPr>
        <p:spPr>
          <a:xfrm rot="16200000">
            <a:off x="2299809" y="3180911"/>
            <a:ext cx="8197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err="1" smtClean="0"/>
              <a:t>Trigger</a:t>
            </a:r>
            <a:r>
              <a:rPr lang="es-ES_tradnl" sz="1400" dirty="0" smtClean="0"/>
              <a:t> </a:t>
            </a:r>
            <a:r>
              <a:rPr lang="es-ES" sz="1400" dirty="0" smtClean="0"/>
              <a:t>1</a:t>
            </a:r>
            <a:endParaRPr lang="es-ES" sz="1400" dirty="0"/>
          </a:p>
        </p:txBody>
      </p:sp>
      <p:sp>
        <p:nvSpPr>
          <p:cNvPr id="167" name="166 CuadroTexto"/>
          <p:cNvSpPr txBox="1"/>
          <p:nvPr/>
        </p:nvSpPr>
        <p:spPr>
          <a:xfrm rot="16200000">
            <a:off x="2443825" y="3180911"/>
            <a:ext cx="8197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err="1" smtClean="0"/>
              <a:t>Trigger</a:t>
            </a:r>
            <a:r>
              <a:rPr lang="es-ES_tradnl" sz="1400" dirty="0" smtClean="0"/>
              <a:t> 2</a:t>
            </a:r>
            <a:endParaRPr lang="es-ES" sz="1400" dirty="0"/>
          </a:p>
        </p:txBody>
      </p:sp>
      <p:sp>
        <p:nvSpPr>
          <p:cNvPr id="168" name="167 CuadroTexto"/>
          <p:cNvSpPr txBox="1"/>
          <p:nvPr/>
        </p:nvSpPr>
        <p:spPr>
          <a:xfrm rot="16200000">
            <a:off x="2587841" y="3180911"/>
            <a:ext cx="8197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err="1" smtClean="0"/>
              <a:t>Trigger</a:t>
            </a:r>
            <a:r>
              <a:rPr lang="es-ES_tradnl" sz="1400" dirty="0" smtClean="0"/>
              <a:t> 3</a:t>
            </a:r>
            <a:endParaRPr lang="es-ES" sz="1400" dirty="0"/>
          </a:p>
        </p:txBody>
      </p:sp>
      <p:sp>
        <p:nvSpPr>
          <p:cNvPr id="169" name="168 CuadroTexto"/>
          <p:cNvSpPr txBox="1"/>
          <p:nvPr/>
        </p:nvSpPr>
        <p:spPr>
          <a:xfrm rot="16200000">
            <a:off x="2731858" y="3180911"/>
            <a:ext cx="8197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err="1" smtClean="0"/>
              <a:t>Trigger</a:t>
            </a:r>
            <a:r>
              <a:rPr lang="es-ES_tradnl" sz="1400" dirty="0" smtClean="0"/>
              <a:t> 4</a:t>
            </a:r>
            <a:endParaRPr lang="es-ES" sz="1400" dirty="0"/>
          </a:p>
        </p:txBody>
      </p:sp>
      <p:sp>
        <p:nvSpPr>
          <p:cNvPr id="170" name="169 CuadroTexto"/>
          <p:cNvSpPr txBox="1"/>
          <p:nvPr/>
        </p:nvSpPr>
        <p:spPr>
          <a:xfrm rot="16200000">
            <a:off x="2875874" y="3180911"/>
            <a:ext cx="8197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err="1" smtClean="0"/>
              <a:t>Trigger</a:t>
            </a:r>
            <a:r>
              <a:rPr lang="es-ES_tradnl" sz="1400" dirty="0" smtClean="0"/>
              <a:t> 5</a:t>
            </a:r>
            <a:endParaRPr lang="es-ES" sz="1400" dirty="0"/>
          </a:p>
        </p:txBody>
      </p:sp>
      <p:cxnSp>
        <p:nvCxnSpPr>
          <p:cNvPr id="176" name="175 Conector recto de flecha"/>
          <p:cNvCxnSpPr/>
          <p:nvPr/>
        </p:nvCxnSpPr>
        <p:spPr>
          <a:xfrm>
            <a:off x="3995936" y="1628800"/>
            <a:ext cx="1728192" cy="0"/>
          </a:xfrm>
          <a:prstGeom prst="straightConnector1">
            <a:avLst/>
          </a:prstGeom>
          <a:ln w="25400" cmpd="sng">
            <a:solidFill>
              <a:srgbClr val="00B0F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178 Conector recto de flecha"/>
          <p:cNvCxnSpPr/>
          <p:nvPr/>
        </p:nvCxnSpPr>
        <p:spPr>
          <a:xfrm>
            <a:off x="4139952" y="1772816"/>
            <a:ext cx="1584176" cy="0"/>
          </a:xfrm>
          <a:prstGeom prst="straightConnector1">
            <a:avLst/>
          </a:prstGeom>
          <a:ln w="25400" cmpd="sng">
            <a:solidFill>
              <a:srgbClr val="00B0F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179 Conector recto de flecha"/>
          <p:cNvCxnSpPr/>
          <p:nvPr/>
        </p:nvCxnSpPr>
        <p:spPr>
          <a:xfrm>
            <a:off x="4283968" y="1916832"/>
            <a:ext cx="1440160" cy="0"/>
          </a:xfrm>
          <a:prstGeom prst="straightConnector1">
            <a:avLst/>
          </a:prstGeom>
          <a:ln w="25400" cmpd="sng">
            <a:solidFill>
              <a:srgbClr val="00B0F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180 Conector recto de flecha"/>
          <p:cNvCxnSpPr/>
          <p:nvPr/>
        </p:nvCxnSpPr>
        <p:spPr>
          <a:xfrm>
            <a:off x="4427984" y="2060848"/>
            <a:ext cx="1296144" cy="0"/>
          </a:xfrm>
          <a:prstGeom prst="straightConnector1">
            <a:avLst/>
          </a:prstGeom>
          <a:ln w="25400" cmpd="sng">
            <a:solidFill>
              <a:srgbClr val="00B0F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181 Conector recto de flecha"/>
          <p:cNvCxnSpPr/>
          <p:nvPr/>
        </p:nvCxnSpPr>
        <p:spPr>
          <a:xfrm>
            <a:off x="4572000" y="2204864"/>
            <a:ext cx="1152128" cy="0"/>
          </a:xfrm>
          <a:prstGeom prst="straightConnector1">
            <a:avLst/>
          </a:prstGeom>
          <a:ln w="25400" cmpd="sng">
            <a:solidFill>
              <a:srgbClr val="00B0F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182 Conector recto de flecha"/>
          <p:cNvCxnSpPr/>
          <p:nvPr/>
        </p:nvCxnSpPr>
        <p:spPr>
          <a:xfrm>
            <a:off x="4716016" y="2348880"/>
            <a:ext cx="1008112" cy="0"/>
          </a:xfrm>
          <a:prstGeom prst="straightConnector1">
            <a:avLst/>
          </a:prstGeom>
          <a:ln w="25400" cmpd="sng">
            <a:solidFill>
              <a:srgbClr val="00B0F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201 CuadroTexto"/>
          <p:cNvSpPr txBox="1"/>
          <p:nvPr/>
        </p:nvSpPr>
        <p:spPr>
          <a:xfrm>
            <a:off x="4211960" y="1340768"/>
            <a:ext cx="1272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>
                <a:solidFill>
                  <a:srgbClr val="00B0F0"/>
                </a:solidFill>
              </a:rPr>
              <a:t>p</a:t>
            </a:r>
            <a:r>
              <a:rPr lang="es-ES_tradnl" dirty="0" err="1" smtClean="0">
                <a:solidFill>
                  <a:srgbClr val="00B0F0"/>
                </a:solidFill>
              </a:rPr>
              <a:t>ulsed</a:t>
            </a:r>
            <a:r>
              <a:rPr lang="es-ES_tradnl" dirty="0" smtClean="0">
                <a:solidFill>
                  <a:srgbClr val="00B0F0"/>
                </a:solidFill>
              </a:rPr>
              <a:t> light</a:t>
            </a:r>
            <a:endParaRPr lang="es-ES" dirty="0">
              <a:solidFill>
                <a:srgbClr val="00B0F0"/>
              </a:solidFill>
            </a:endParaRPr>
          </a:p>
        </p:txBody>
      </p:sp>
      <p:cxnSp>
        <p:nvCxnSpPr>
          <p:cNvPr id="203" name="202 Conector recto de flecha"/>
          <p:cNvCxnSpPr/>
          <p:nvPr/>
        </p:nvCxnSpPr>
        <p:spPr>
          <a:xfrm flipH="1">
            <a:off x="4139952" y="4149080"/>
            <a:ext cx="1584176" cy="0"/>
          </a:xfrm>
          <a:prstGeom prst="straightConnector1">
            <a:avLst/>
          </a:prstGeom>
          <a:ln w="25400" cmpd="sng">
            <a:solidFill>
              <a:srgbClr val="00B0F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206 CuadroTexto"/>
          <p:cNvSpPr txBox="1"/>
          <p:nvPr/>
        </p:nvSpPr>
        <p:spPr>
          <a:xfrm>
            <a:off x="4211960" y="3789040"/>
            <a:ext cx="1487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>
                <a:solidFill>
                  <a:srgbClr val="00B0F0"/>
                </a:solidFill>
              </a:rPr>
              <a:t>reflected</a:t>
            </a:r>
            <a:r>
              <a:rPr lang="es-ES_tradnl" dirty="0" smtClean="0">
                <a:solidFill>
                  <a:srgbClr val="00B0F0"/>
                </a:solidFill>
              </a:rPr>
              <a:t> light</a:t>
            </a:r>
            <a:endParaRPr lang="es-ES" dirty="0">
              <a:solidFill>
                <a:srgbClr val="00B0F0"/>
              </a:solidFill>
            </a:endParaRPr>
          </a:p>
        </p:txBody>
      </p:sp>
      <p:cxnSp>
        <p:nvCxnSpPr>
          <p:cNvPr id="209" name="208 Conector recto de flecha"/>
          <p:cNvCxnSpPr/>
          <p:nvPr/>
        </p:nvCxnSpPr>
        <p:spPr>
          <a:xfrm flipH="1">
            <a:off x="2483768" y="4653136"/>
            <a:ext cx="432048" cy="792088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210 CuadroTexto"/>
          <p:cNvSpPr txBox="1"/>
          <p:nvPr/>
        </p:nvSpPr>
        <p:spPr>
          <a:xfrm rot="18006148">
            <a:off x="2234648" y="4756975"/>
            <a:ext cx="1040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err="1" smtClean="0">
                <a:solidFill>
                  <a:srgbClr val="FFC000"/>
                </a:solidFill>
              </a:rPr>
              <a:t>Integrated</a:t>
            </a:r>
            <a:r>
              <a:rPr lang="es-ES_tradnl" sz="1400" dirty="0" smtClean="0">
                <a:solidFill>
                  <a:srgbClr val="FFC000"/>
                </a:solidFill>
              </a:rPr>
              <a:t> light </a:t>
            </a:r>
            <a:r>
              <a:rPr lang="es-ES_tradnl" sz="1400" dirty="0" err="1" smtClean="0">
                <a:solidFill>
                  <a:srgbClr val="FFC000"/>
                </a:solidFill>
              </a:rPr>
              <a:t>signal</a:t>
            </a:r>
            <a:endParaRPr lang="es-ES" sz="1400" dirty="0">
              <a:solidFill>
                <a:srgbClr val="FFC000"/>
              </a:solidFill>
            </a:endParaRPr>
          </a:p>
        </p:txBody>
      </p:sp>
      <p:sp>
        <p:nvSpPr>
          <p:cNvPr id="212" name="211 CuadroTexto"/>
          <p:cNvSpPr txBox="1"/>
          <p:nvPr/>
        </p:nvSpPr>
        <p:spPr>
          <a:xfrm>
            <a:off x="395536" y="486916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err="1" smtClean="0">
                <a:solidFill>
                  <a:schemeClr val="accent3"/>
                </a:solidFill>
              </a:rPr>
              <a:t>Ehernet</a:t>
            </a:r>
            <a:r>
              <a:rPr lang="es-ES_tradnl" sz="1400" dirty="0" smtClean="0">
                <a:solidFill>
                  <a:schemeClr val="accent3"/>
                </a:solidFill>
              </a:rPr>
              <a:t> </a:t>
            </a:r>
            <a:r>
              <a:rPr lang="es-ES_tradnl" sz="1400" dirty="0" err="1" smtClean="0">
                <a:solidFill>
                  <a:schemeClr val="accent3"/>
                </a:solidFill>
              </a:rPr>
              <a:t>comunication</a:t>
            </a:r>
            <a:endParaRPr lang="es-ES" sz="1400" dirty="0">
              <a:solidFill>
                <a:schemeClr val="accent3"/>
              </a:solidFill>
            </a:endParaRPr>
          </a:p>
        </p:txBody>
      </p:sp>
      <p:cxnSp>
        <p:nvCxnSpPr>
          <p:cNvPr id="214" name="213 Conector angular"/>
          <p:cNvCxnSpPr>
            <a:stCxn id="6" idx="3"/>
          </p:cNvCxnSpPr>
          <p:nvPr/>
        </p:nvCxnSpPr>
        <p:spPr>
          <a:xfrm flipV="1">
            <a:off x="2915816" y="4653136"/>
            <a:ext cx="576064" cy="1249288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216 CuadroTexto"/>
          <p:cNvSpPr txBox="1"/>
          <p:nvPr/>
        </p:nvSpPr>
        <p:spPr>
          <a:xfrm rot="16200000">
            <a:off x="2857311" y="5269144"/>
            <a:ext cx="1000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 err="1" smtClean="0"/>
              <a:t>Trigger</a:t>
            </a:r>
            <a:r>
              <a:rPr lang="es-ES_tradnl" sz="1400" dirty="0" smtClean="0"/>
              <a:t> 0..5</a:t>
            </a:r>
            <a:endParaRPr lang="es-ES" sz="1400" dirty="0"/>
          </a:p>
        </p:txBody>
      </p:sp>
      <p:cxnSp>
        <p:nvCxnSpPr>
          <p:cNvPr id="218" name="217 Conector recto de flecha"/>
          <p:cNvCxnSpPr/>
          <p:nvPr/>
        </p:nvCxnSpPr>
        <p:spPr>
          <a:xfrm>
            <a:off x="7668344" y="2060848"/>
            <a:ext cx="792088" cy="0"/>
          </a:xfrm>
          <a:prstGeom prst="straightConnector1">
            <a:avLst/>
          </a:prstGeom>
          <a:ln w="25400" cmpd="sng">
            <a:solidFill>
              <a:srgbClr val="00B0F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221 CuadroTexto"/>
          <p:cNvSpPr txBox="1"/>
          <p:nvPr/>
        </p:nvSpPr>
        <p:spPr>
          <a:xfrm>
            <a:off x="7692512" y="1988840"/>
            <a:ext cx="1451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rgbClr val="00B0F0"/>
                </a:solidFill>
              </a:rPr>
              <a:t>l</a:t>
            </a:r>
            <a:r>
              <a:rPr lang="es-ES_tradnl" dirty="0" smtClean="0">
                <a:solidFill>
                  <a:srgbClr val="00B0F0"/>
                </a:solidFill>
              </a:rPr>
              <a:t>ight </a:t>
            </a:r>
            <a:r>
              <a:rPr lang="es-ES_tradnl" dirty="0" err="1" smtClean="0">
                <a:solidFill>
                  <a:srgbClr val="00B0F0"/>
                </a:solidFill>
              </a:rPr>
              <a:t>to</a:t>
            </a:r>
            <a:r>
              <a:rPr lang="es-ES_tradnl" dirty="0" smtClean="0">
                <a:solidFill>
                  <a:srgbClr val="00B0F0"/>
                </a:solidFill>
              </a:rPr>
              <a:t> SMA0</a:t>
            </a:r>
            <a:endParaRPr lang="es-ES" dirty="0">
              <a:solidFill>
                <a:srgbClr val="00B0F0"/>
              </a:solidFill>
            </a:endParaRPr>
          </a:p>
        </p:txBody>
      </p:sp>
      <p:cxnSp>
        <p:nvCxnSpPr>
          <p:cNvPr id="223" name="222 Conector recto de flecha"/>
          <p:cNvCxnSpPr/>
          <p:nvPr/>
        </p:nvCxnSpPr>
        <p:spPr>
          <a:xfrm>
            <a:off x="7668344" y="2420888"/>
            <a:ext cx="792088" cy="0"/>
          </a:xfrm>
          <a:prstGeom prst="straightConnector1">
            <a:avLst/>
          </a:prstGeom>
          <a:ln w="25400" cmpd="sng">
            <a:solidFill>
              <a:srgbClr val="00B0F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223 Conector recto de flecha"/>
          <p:cNvCxnSpPr/>
          <p:nvPr/>
        </p:nvCxnSpPr>
        <p:spPr>
          <a:xfrm>
            <a:off x="7668344" y="2780928"/>
            <a:ext cx="792088" cy="0"/>
          </a:xfrm>
          <a:prstGeom prst="straightConnector1">
            <a:avLst/>
          </a:prstGeom>
          <a:ln w="25400" cmpd="sng">
            <a:solidFill>
              <a:srgbClr val="00B0F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224 Conector recto de flecha"/>
          <p:cNvCxnSpPr/>
          <p:nvPr/>
        </p:nvCxnSpPr>
        <p:spPr>
          <a:xfrm>
            <a:off x="7668344" y="3140968"/>
            <a:ext cx="792088" cy="0"/>
          </a:xfrm>
          <a:prstGeom prst="straightConnector1">
            <a:avLst/>
          </a:prstGeom>
          <a:ln w="25400" cmpd="sng">
            <a:solidFill>
              <a:srgbClr val="00B0F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225 Conector recto de flecha"/>
          <p:cNvCxnSpPr/>
          <p:nvPr/>
        </p:nvCxnSpPr>
        <p:spPr>
          <a:xfrm>
            <a:off x="7668344" y="3501008"/>
            <a:ext cx="792088" cy="0"/>
          </a:xfrm>
          <a:prstGeom prst="straightConnector1">
            <a:avLst/>
          </a:prstGeom>
          <a:ln w="25400" cmpd="sng">
            <a:solidFill>
              <a:srgbClr val="00B0F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226 Conector recto de flecha"/>
          <p:cNvCxnSpPr/>
          <p:nvPr/>
        </p:nvCxnSpPr>
        <p:spPr>
          <a:xfrm>
            <a:off x="7668344" y="3861048"/>
            <a:ext cx="792088" cy="0"/>
          </a:xfrm>
          <a:prstGeom prst="straightConnector1">
            <a:avLst/>
          </a:prstGeom>
          <a:ln w="25400" cmpd="sng">
            <a:solidFill>
              <a:srgbClr val="00B0F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227 CuadroTexto"/>
          <p:cNvSpPr txBox="1"/>
          <p:nvPr/>
        </p:nvSpPr>
        <p:spPr>
          <a:xfrm>
            <a:off x="7692512" y="2348880"/>
            <a:ext cx="1451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rgbClr val="00B0F0"/>
                </a:solidFill>
              </a:rPr>
              <a:t>l</a:t>
            </a:r>
            <a:r>
              <a:rPr lang="es-ES_tradnl" dirty="0" smtClean="0">
                <a:solidFill>
                  <a:srgbClr val="00B0F0"/>
                </a:solidFill>
              </a:rPr>
              <a:t>ight </a:t>
            </a:r>
            <a:r>
              <a:rPr lang="es-ES_tradnl" dirty="0" err="1" smtClean="0">
                <a:solidFill>
                  <a:srgbClr val="00B0F0"/>
                </a:solidFill>
              </a:rPr>
              <a:t>to</a:t>
            </a:r>
            <a:r>
              <a:rPr lang="es-ES_tradnl" dirty="0" smtClean="0">
                <a:solidFill>
                  <a:srgbClr val="00B0F0"/>
                </a:solidFill>
              </a:rPr>
              <a:t> SMA1</a:t>
            </a:r>
            <a:endParaRPr lang="es-ES" dirty="0">
              <a:solidFill>
                <a:srgbClr val="00B0F0"/>
              </a:solidFill>
            </a:endParaRPr>
          </a:p>
        </p:txBody>
      </p:sp>
      <p:sp>
        <p:nvSpPr>
          <p:cNvPr id="229" name="228 CuadroTexto"/>
          <p:cNvSpPr txBox="1"/>
          <p:nvPr/>
        </p:nvSpPr>
        <p:spPr>
          <a:xfrm>
            <a:off x="7692512" y="2708920"/>
            <a:ext cx="1451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rgbClr val="00B0F0"/>
                </a:solidFill>
              </a:rPr>
              <a:t>l</a:t>
            </a:r>
            <a:r>
              <a:rPr lang="es-ES_tradnl" dirty="0" smtClean="0">
                <a:solidFill>
                  <a:srgbClr val="00B0F0"/>
                </a:solidFill>
              </a:rPr>
              <a:t>ight </a:t>
            </a:r>
            <a:r>
              <a:rPr lang="es-ES_tradnl" dirty="0" err="1" smtClean="0">
                <a:solidFill>
                  <a:srgbClr val="00B0F0"/>
                </a:solidFill>
              </a:rPr>
              <a:t>to</a:t>
            </a:r>
            <a:r>
              <a:rPr lang="es-ES_tradnl" dirty="0" smtClean="0">
                <a:solidFill>
                  <a:srgbClr val="00B0F0"/>
                </a:solidFill>
              </a:rPr>
              <a:t> SMA2</a:t>
            </a:r>
            <a:endParaRPr lang="es-ES" dirty="0">
              <a:solidFill>
                <a:srgbClr val="00B0F0"/>
              </a:solidFill>
            </a:endParaRPr>
          </a:p>
        </p:txBody>
      </p:sp>
      <p:sp>
        <p:nvSpPr>
          <p:cNvPr id="230" name="229 CuadroTexto"/>
          <p:cNvSpPr txBox="1"/>
          <p:nvPr/>
        </p:nvSpPr>
        <p:spPr>
          <a:xfrm>
            <a:off x="7668344" y="3068960"/>
            <a:ext cx="1451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rgbClr val="00B0F0"/>
                </a:solidFill>
              </a:rPr>
              <a:t>l</a:t>
            </a:r>
            <a:r>
              <a:rPr lang="es-ES_tradnl" dirty="0" smtClean="0">
                <a:solidFill>
                  <a:srgbClr val="00B0F0"/>
                </a:solidFill>
              </a:rPr>
              <a:t>ight </a:t>
            </a:r>
            <a:r>
              <a:rPr lang="es-ES_tradnl" dirty="0" err="1" smtClean="0">
                <a:solidFill>
                  <a:srgbClr val="00B0F0"/>
                </a:solidFill>
              </a:rPr>
              <a:t>to</a:t>
            </a:r>
            <a:r>
              <a:rPr lang="es-ES_tradnl" dirty="0" smtClean="0">
                <a:solidFill>
                  <a:srgbClr val="00B0F0"/>
                </a:solidFill>
              </a:rPr>
              <a:t> SMA3</a:t>
            </a:r>
            <a:endParaRPr lang="es-ES" dirty="0">
              <a:solidFill>
                <a:srgbClr val="00B0F0"/>
              </a:solidFill>
            </a:endParaRPr>
          </a:p>
        </p:txBody>
      </p:sp>
      <p:sp>
        <p:nvSpPr>
          <p:cNvPr id="231" name="230 CuadroTexto"/>
          <p:cNvSpPr txBox="1"/>
          <p:nvPr/>
        </p:nvSpPr>
        <p:spPr>
          <a:xfrm>
            <a:off x="7692512" y="3429000"/>
            <a:ext cx="1451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rgbClr val="00B0F0"/>
                </a:solidFill>
              </a:rPr>
              <a:t>l</a:t>
            </a:r>
            <a:r>
              <a:rPr lang="es-ES_tradnl" dirty="0" smtClean="0">
                <a:solidFill>
                  <a:srgbClr val="00B0F0"/>
                </a:solidFill>
              </a:rPr>
              <a:t>ight </a:t>
            </a:r>
            <a:r>
              <a:rPr lang="es-ES_tradnl" dirty="0" err="1" smtClean="0">
                <a:solidFill>
                  <a:srgbClr val="00B0F0"/>
                </a:solidFill>
              </a:rPr>
              <a:t>to</a:t>
            </a:r>
            <a:r>
              <a:rPr lang="es-ES_tradnl" dirty="0" smtClean="0">
                <a:solidFill>
                  <a:srgbClr val="00B0F0"/>
                </a:solidFill>
              </a:rPr>
              <a:t> SMA4</a:t>
            </a:r>
            <a:endParaRPr lang="es-ES" dirty="0">
              <a:solidFill>
                <a:srgbClr val="00B0F0"/>
              </a:solidFill>
            </a:endParaRPr>
          </a:p>
        </p:txBody>
      </p:sp>
      <p:sp>
        <p:nvSpPr>
          <p:cNvPr id="232" name="231 CuadroTexto"/>
          <p:cNvSpPr txBox="1"/>
          <p:nvPr/>
        </p:nvSpPr>
        <p:spPr>
          <a:xfrm>
            <a:off x="7692512" y="3789040"/>
            <a:ext cx="1451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rgbClr val="00B0F0"/>
                </a:solidFill>
              </a:rPr>
              <a:t>l</a:t>
            </a:r>
            <a:r>
              <a:rPr lang="es-ES_tradnl" dirty="0" smtClean="0">
                <a:solidFill>
                  <a:srgbClr val="00B0F0"/>
                </a:solidFill>
              </a:rPr>
              <a:t>ight </a:t>
            </a:r>
            <a:r>
              <a:rPr lang="es-ES_tradnl" dirty="0" err="1" smtClean="0">
                <a:solidFill>
                  <a:srgbClr val="00B0F0"/>
                </a:solidFill>
              </a:rPr>
              <a:t>to</a:t>
            </a:r>
            <a:r>
              <a:rPr lang="es-ES_tradnl" dirty="0" smtClean="0">
                <a:solidFill>
                  <a:srgbClr val="00B0F0"/>
                </a:solidFill>
              </a:rPr>
              <a:t> SMA5</a:t>
            </a:r>
            <a:endParaRPr lang="es-ES" dirty="0">
              <a:solidFill>
                <a:srgbClr val="00B0F0"/>
              </a:solidFill>
            </a:endParaRPr>
          </a:p>
        </p:txBody>
      </p:sp>
      <p:cxnSp>
        <p:nvCxnSpPr>
          <p:cNvPr id="64" name="63 Conector recto"/>
          <p:cNvCxnSpPr/>
          <p:nvPr/>
        </p:nvCxnSpPr>
        <p:spPr>
          <a:xfrm>
            <a:off x="1619672" y="2852936"/>
            <a:ext cx="0" cy="194421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/>
          <p:nvPr/>
        </p:nvCxnSpPr>
        <p:spPr>
          <a:xfrm>
            <a:off x="251520" y="4797152"/>
            <a:ext cx="1368152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71 CuadroTexto"/>
          <p:cNvSpPr txBox="1"/>
          <p:nvPr/>
        </p:nvSpPr>
        <p:spPr>
          <a:xfrm>
            <a:off x="395536" y="299695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Outside</a:t>
            </a:r>
            <a:r>
              <a:rPr lang="es-ES_tradnl" dirty="0" smtClean="0"/>
              <a:t> </a:t>
            </a:r>
            <a:r>
              <a:rPr lang="es-ES_tradnl" dirty="0" err="1" smtClean="0"/>
              <a:t>black</a:t>
            </a:r>
            <a:r>
              <a:rPr lang="es-ES_tradnl" dirty="0" smtClean="0"/>
              <a:t> box</a:t>
            </a:r>
            <a:endParaRPr lang="es-ES" dirty="0"/>
          </a:p>
        </p:txBody>
      </p:sp>
      <p:sp>
        <p:nvSpPr>
          <p:cNvPr id="74" name="73 CuadroTexto"/>
          <p:cNvSpPr txBox="1"/>
          <p:nvPr/>
        </p:nvSpPr>
        <p:spPr>
          <a:xfrm>
            <a:off x="1331640" y="357301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err="1" smtClean="0">
                <a:solidFill>
                  <a:srgbClr val="FF0000"/>
                </a:solidFill>
              </a:rPr>
              <a:t>Bias</a:t>
            </a:r>
            <a:r>
              <a:rPr lang="es-ES_tradnl" sz="1200" dirty="0" smtClean="0">
                <a:solidFill>
                  <a:srgbClr val="FF0000"/>
                </a:solidFill>
              </a:rPr>
              <a:t> </a:t>
            </a:r>
            <a:r>
              <a:rPr lang="es-ES_tradnl" sz="1200" dirty="0" err="1" smtClean="0">
                <a:solidFill>
                  <a:srgbClr val="FF0000"/>
                </a:solidFill>
              </a:rPr>
              <a:t>voltage</a:t>
            </a:r>
            <a:r>
              <a:rPr lang="es-ES_tradnl" sz="1200" dirty="0" smtClean="0">
                <a:solidFill>
                  <a:srgbClr val="FF0000"/>
                </a:solidFill>
              </a:rPr>
              <a:t> </a:t>
            </a:r>
            <a:r>
              <a:rPr lang="es-ES_tradnl" sz="1200" dirty="0" err="1" smtClean="0">
                <a:solidFill>
                  <a:srgbClr val="FF0000"/>
                </a:solidFill>
              </a:rPr>
              <a:t>led</a:t>
            </a:r>
            <a:r>
              <a:rPr lang="es-ES_tradnl" sz="1200" dirty="0" smtClean="0">
                <a:solidFill>
                  <a:srgbClr val="FF0000"/>
                </a:solidFill>
              </a:rPr>
              <a:t> </a:t>
            </a:r>
            <a:r>
              <a:rPr lang="es-ES_tradnl" sz="1200" dirty="0" err="1" smtClean="0">
                <a:solidFill>
                  <a:srgbClr val="FF0000"/>
                </a:solidFill>
              </a:rPr>
              <a:t>pulsed</a:t>
            </a:r>
            <a:endParaRPr lang="es-ES" sz="1200" dirty="0">
              <a:solidFill>
                <a:srgbClr val="FF0000"/>
              </a:solidFill>
            </a:endParaRPr>
          </a:p>
        </p:txBody>
      </p:sp>
      <p:sp>
        <p:nvSpPr>
          <p:cNvPr id="75" name="74 CuadroTexto"/>
          <p:cNvSpPr txBox="1"/>
          <p:nvPr/>
        </p:nvSpPr>
        <p:spPr>
          <a:xfrm>
            <a:off x="1331640" y="4365104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err="1" smtClean="0">
                <a:solidFill>
                  <a:srgbClr val="FF0000"/>
                </a:solidFill>
              </a:rPr>
              <a:t>Bias</a:t>
            </a:r>
            <a:r>
              <a:rPr lang="es-ES_tradnl" sz="1200" dirty="0" smtClean="0">
                <a:solidFill>
                  <a:srgbClr val="FF0000"/>
                </a:solidFill>
              </a:rPr>
              <a:t> </a:t>
            </a:r>
            <a:r>
              <a:rPr lang="es-ES_tradnl" sz="1200" dirty="0" err="1" smtClean="0">
                <a:solidFill>
                  <a:srgbClr val="FF0000"/>
                </a:solidFill>
              </a:rPr>
              <a:t>voltage</a:t>
            </a:r>
            <a:r>
              <a:rPr lang="es-ES_tradnl" sz="1200" dirty="0" smtClean="0">
                <a:solidFill>
                  <a:srgbClr val="FF0000"/>
                </a:solidFill>
              </a:rPr>
              <a:t> </a:t>
            </a:r>
            <a:r>
              <a:rPr lang="es-ES_tradnl" sz="1200" dirty="0" err="1" smtClean="0">
                <a:solidFill>
                  <a:srgbClr val="FF0000"/>
                </a:solidFill>
              </a:rPr>
              <a:t>reference</a:t>
            </a:r>
            <a:r>
              <a:rPr lang="es-ES_tradnl" sz="1200" dirty="0" smtClean="0">
                <a:solidFill>
                  <a:srgbClr val="FF0000"/>
                </a:solidFill>
              </a:rPr>
              <a:t> sensor</a:t>
            </a:r>
            <a:endParaRPr lang="es-E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Control </a:t>
            </a:r>
            <a:r>
              <a:rPr lang="es-ES_tradnl" dirty="0" err="1" smtClean="0"/>
              <a:t>board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20000"/>
          </a:bodyPr>
          <a:lstStyle/>
          <a:p>
            <a:r>
              <a:rPr lang="es-ES_tradnl" dirty="0" smtClean="0"/>
              <a:t>Beagle </a:t>
            </a:r>
            <a:r>
              <a:rPr lang="es-ES_tradnl" dirty="0" err="1" smtClean="0"/>
              <a:t>bone</a:t>
            </a:r>
            <a:r>
              <a:rPr lang="es-ES_tradnl" dirty="0" smtClean="0"/>
              <a:t> </a:t>
            </a:r>
            <a:r>
              <a:rPr lang="es-ES_tradnl" dirty="0" err="1" smtClean="0"/>
              <a:t>black</a:t>
            </a:r>
            <a:endParaRPr lang="es-ES" dirty="0" smtClean="0"/>
          </a:p>
          <a:p>
            <a:pPr lvl="1"/>
            <a:r>
              <a:rPr lang="es-ES_tradnl" dirty="0" err="1" smtClean="0"/>
              <a:t>Embedded</a:t>
            </a:r>
            <a:r>
              <a:rPr lang="es-ES_tradnl" dirty="0" smtClean="0"/>
              <a:t> </a:t>
            </a:r>
            <a:r>
              <a:rPr lang="es-ES_tradnl" dirty="0" err="1" smtClean="0"/>
              <a:t>linux</a:t>
            </a:r>
            <a:r>
              <a:rPr lang="es-ES_tradnl" dirty="0" smtClean="0"/>
              <a:t> </a:t>
            </a:r>
            <a:r>
              <a:rPr lang="es-ES_tradnl" dirty="0" err="1" smtClean="0"/>
              <a:t>inside</a:t>
            </a:r>
            <a:endParaRPr lang="es-ES_tradnl" dirty="0" smtClean="0"/>
          </a:p>
          <a:p>
            <a:pPr lvl="1"/>
            <a:r>
              <a:rPr lang="es-ES_tradnl" dirty="0" smtClean="0"/>
              <a:t>7 </a:t>
            </a:r>
            <a:r>
              <a:rPr lang="es-ES_tradnl" dirty="0" err="1" smtClean="0"/>
              <a:t>Channels</a:t>
            </a:r>
            <a:r>
              <a:rPr lang="es-ES_tradnl" dirty="0" smtClean="0"/>
              <a:t> ADC </a:t>
            </a:r>
          </a:p>
          <a:p>
            <a:pPr lvl="2"/>
            <a:r>
              <a:rPr lang="es-ES_tradnl" dirty="0" err="1" smtClean="0"/>
              <a:t>Reference</a:t>
            </a:r>
            <a:r>
              <a:rPr lang="es-ES_tradnl" dirty="0" smtClean="0"/>
              <a:t> </a:t>
            </a:r>
            <a:r>
              <a:rPr lang="es-ES_tradnl" dirty="0" err="1" smtClean="0"/>
              <a:t>ouput</a:t>
            </a:r>
            <a:r>
              <a:rPr lang="es-ES_tradnl" dirty="0" smtClean="0"/>
              <a:t> sensor</a:t>
            </a:r>
          </a:p>
          <a:p>
            <a:pPr lvl="2"/>
            <a:r>
              <a:rPr lang="es-ES_tradnl" dirty="0" err="1" smtClean="0"/>
              <a:t>Temperature</a:t>
            </a:r>
            <a:endParaRPr lang="es-ES_tradnl" dirty="0" smtClean="0"/>
          </a:p>
          <a:p>
            <a:pPr lvl="1"/>
            <a:r>
              <a:rPr lang="es-ES_tradnl" dirty="0" err="1" smtClean="0"/>
              <a:t>Comunication</a:t>
            </a:r>
            <a:r>
              <a:rPr lang="es-ES_tradnl" dirty="0" smtClean="0"/>
              <a:t>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Power</a:t>
            </a:r>
            <a:r>
              <a:rPr lang="es-ES_tradnl" dirty="0" smtClean="0"/>
              <a:t> </a:t>
            </a:r>
            <a:r>
              <a:rPr lang="es-ES_tradnl" dirty="0" err="1" smtClean="0"/>
              <a:t>supply</a:t>
            </a:r>
            <a:endParaRPr lang="es-ES_tradnl" dirty="0" smtClean="0"/>
          </a:p>
          <a:p>
            <a:pPr lvl="2"/>
            <a:r>
              <a:rPr lang="es-ES_tradnl" dirty="0" err="1" smtClean="0"/>
              <a:t>Python</a:t>
            </a:r>
            <a:r>
              <a:rPr lang="es-ES_tradnl" dirty="0" smtClean="0"/>
              <a:t> </a:t>
            </a:r>
            <a:r>
              <a:rPr lang="es-ES_tradnl" dirty="0" err="1" smtClean="0"/>
              <a:t>library</a:t>
            </a:r>
            <a:endParaRPr lang="es-ES_tradnl" dirty="0" smtClean="0"/>
          </a:p>
          <a:p>
            <a:pPr lvl="1"/>
            <a:r>
              <a:rPr lang="es-ES_tradnl" dirty="0" smtClean="0"/>
              <a:t>PWM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trigger</a:t>
            </a:r>
            <a:r>
              <a:rPr lang="es-ES_tradnl" dirty="0" smtClean="0"/>
              <a:t> </a:t>
            </a:r>
            <a:r>
              <a:rPr lang="es-ES_tradnl" dirty="0" err="1" smtClean="0"/>
              <a:t>pulsed</a:t>
            </a:r>
            <a:r>
              <a:rPr lang="es-ES_tradnl" dirty="0" smtClean="0"/>
              <a:t> LED </a:t>
            </a:r>
            <a:r>
              <a:rPr lang="es-ES_tradnl" dirty="0" err="1" smtClean="0"/>
              <a:t>boards</a:t>
            </a:r>
            <a:endParaRPr lang="es-ES_tradnl" dirty="0" smtClean="0"/>
          </a:p>
          <a:p>
            <a:pPr lvl="1"/>
            <a:r>
              <a:rPr lang="es-ES_tradnl" dirty="0" smtClean="0"/>
              <a:t>Control </a:t>
            </a:r>
            <a:r>
              <a:rPr lang="es-ES_tradnl" dirty="0" err="1" smtClean="0"/>
              <a:t>integration</a:t>
            </a:r>
            <a:r>
              <a:rPr lang="es-ES_tradnl" dirty="0" smtClean="0"/>
              <a:t> </a:t>
            </a:r>
            <a:r>
              <a:rPr lang="es-ES_tradnl" dirty="0" err="1" smtClean="0"/>
              <a:t>window</a:t>
            </a:r>
            <a:r>
              <a:rPr lang="es-ES_tradnl" dirty="0" smtClean="0"/>
              <a:t>.</a:t>
            </a:r>
          </a:p>
          <a:p>
            <a:pPr lvl="2"/>
            <a:r>
              <a:rPr lang="es-ES_tradnl" dirty="0" err="1" smtClean="0"/>
              <a:t>Timing</a:t>
            </a:r>
            <a:r>
              <a:rPr lang="es-ES_tradnl" dirty="0" smtClean="0"/>
              <a:t> has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be</a:t>
            </a:r>
            <a:r>
              <a:rPr lang="es-ES_tradnl" dirty="0" smtClean="0"/>
              <a:t> </a:t>
            </a:r>
            <a:r>
              <a:rPr lang="es-ES_tradnl" dirty="0" err="1" smtClean="0"/>
              <a:t>improved</a:t>
            </a:r>
            <a:endParaRPr lang="es-ES_tradnl" dirty="0" smtClean="0"/>
          </a:p>
          <a:p>
            <a:pPr lvl="2"/>
            <a:r>
              <a:rPr lang="es-ES_tradnl" dirty="0" err="1" smtClean="0"/>
              <a:t>Developing</a:t>
            </a:r>
            <a:r>
              <a:rPr lang="es-ES_tradnl" dirty="0" smtClean="0"/>
              <a:t> </a:t>
            </a:r>
            <a:r>
              <a:rPr lang="es-ES_tradnl" dirty="0" err="1" smtClean="0"/>
              <a:t>code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real time </a:t>
            </a:r>
            <a:r>
              <a:rPr lang="es-ES_tradnl" dirty="0" err="1" smtClean="0"/>
              <a:t>units</a:t>
            </a:r>
            <a:r>
              <a:rPr lang="es-ES_tradnl" dirty="0" smtClean="0"/>
              <a:t> </a:t>
            </a:r>
            <a:r>
              <a:rPr lang="es-ES_tradnl" dirty="0" err="1" smtClean="0"/>
              <a:t>inside</a:t>
            </a:r>
            <a:r>
              <a:rPr lang="es-ES_tradnl" dirty="0" smtClean="0"/>
              <a:t> </a:t>
            </a:r>
            <a:r>
              <a:rPr lang="es-ES_tradnl" dirty="0" err="1" smtClean="0"/>
              <a:t>beaglebone</a:t>
            </a:r>
            <a:endParaRPr lang="es-ES_tradnl" dirty="0" smtClean="0"/>
          </a:p>
          <a:p>
            <a:pPr lvl="1"/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be</a:t>
            </a:r>
            <a:r>
              <a:rPr lang="es-ES_tradnl" dirty="0" smtClean="0"/>
              <a:t> </a:t>
            </a:r>
            <a:r>
              <a:rPr lang="es-ES_tradnl" dirty="0" err="1" smtClean="0"/>
              <a:t>develop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user</a:t>
            </a:r>
            <a:r>
              <a:rPr lang="es-ES_tradnl" dirty="0" smtClean="0"/>
              <a:t> control software.</a:t>
            </a:r>
          </a:p>
          <a:p>
            <a:pPr lvl="2"/>
            <a:r>
              <a:rPr lang="es-ES_tradnl" dirty="0" smtClean="0"/>
              <a:t>Web server interface </a:t>
            </a:r>
            <a:r>
              <a:rPr lang="es-ES_tradnl" dirty="0" err="1" smtClean="0"/>
              <a:t>through</a:t>
            </a:r>
            <a:r>
              <a:rPr lang="es-ES_tradnl" dirty="0" smtClean="0"/>
              <a:t> </a:t>
            </a:r>
            <a:r>
              <a:rPr lang="es-ES_tradnl" dirty="0" err="1" smtClean="0"/>
              <a:t>wireless</a:t>
            </a:r>
            <a:r>
              <a:rPr lang="es-ES_tradnl" dirty="0" smtClean="0"/>
              <a:t> (general </a:t>
            </a:r>
            <a:r>
              <a:rPr lang="es-ES_tradnl" dirty="0" err="1" smtClean="0"/>
              <a:t>network</a:t>
            </a:r>
            <a:r>
              <a:rPr lang="es-ES_tradnl" dirty="0" smtClean="0"/>
              <a:t>)</a:t>
            </a:r>
          </a:p>
          <a:p>
            <a:pPr lvl="2"/>
            <a:r>
              <a:rPr lang="es-ES_tradnl" dirty="0" smtClean="0"/>
              <a:t>OPC-UA server </a:t>
            </a:r>
            <a:r>
              <a:rPr lang="es-ES_tradnl" dirty="0" err="1" smtClean="0"/>
              <a:t>though</a:t>
            </a:r>
            <a:r>
              <a:rPr lang="es-ES_tradnl" dirty="0" smtClean="0"/>
              <a:t> </a:t>
            </a:r>
            <a:r>
              <a:rPr lang="es-ES_tradnl" dirty="0" err="1" smtClean="0"/>
              <a:t>tehcnical</a:t>
            </a:r>
            <a:r>
              <a:rPr lang="es-ES_tradnl" dirty="0" smtClean="0"/>
              <a:t> </a:t>
            </a:r>
            <a:r>
              <a:rPr lang="es-ES_tradnl" dirty="0" err="1" smtClean="0"/>
              <a:t>network</a:t>
            </a:r>
            <a:r>
              <a:rPr lang="es-ES_tradnl" dirty="0" smtClean="0"/>
              <a:t> (</a:t>
            </a:r>
            <a:r>
              <a:rPr lang="es-ES_tradnl" dirty="0" err="1" smtClean="0"/>
              <a:t>evaluating</a:t>
            </a:r>
            <a:r>
              <a:rPr lang="es-ES_tradnl" dirty="0" smtClean="0"/>
              <a:t>)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3A4B6B1-1AA8-49E4-AB4A-36972BBDA019}" type="slidenum">
              <a:rPr lang="es-ES" smtClean="0"/>
              <a:pPr/>
              <a:t>5</a:t>
            </a:fld>
            <a:endParaRPr lang="es-ES"/>
          </a:p>
        </p:txBody>
      </p:sp>
      <p:pic>
        <p:nvPicPr>
          <p:cNvPr id="5122" name="Picture 2" descr="Image result for beagle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2163" y="1484783"/>
            <a:ext cx="2385939" cy="35283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err="1" smtClean="0"/>
              <a:t>Reference</a:t>
            </a:r>
            <a:r>
              <a:rPr lang="es-ES_tradnl" dirty="0" smtClean="0"/>
              <a:t> sensor/ </a:t>
            </a:r>
            <a:r>
              <a:rPr lang="es-ES_tradnl" dirty="0" err="1" smtClean="0"/>
              <a:t>distribution</a:t>
            </a:r>
            <a:r>
              <a:rPr lang="es-ES_tradnl" dirty="0" smtClean="0"/>
              <a:t> </a:t>
            </a:r>
            <a:r>
              <a:rPr lang="es-ES_tradnl" dirty="0" err="1" smtClean="0"/>
              <a:t>board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4690864" cy="5373216"/>
          </a:xfrm>
        </p:spPr>
        <p:txBody>
          <a:bodyPr>
            <a:normAutofit fontScale="55000" lnSpcReduction="20000"/>
          </a:bodyPr>
          <a:lstStyle/>
          <a:p>
            <a:r>
              <a:rPr lang="es-ES_tradnl" dirty="0" err="1" smtClean="0"/>
              <a:t>Reference</a:t>
            </a:r>
            <a:r>
              <a:rPr lang="es-ES_tradnl" dirty="0" smtClean="0"/>
              <a:t> sensor</a:t>
            </a:r>
          </a:p>
          <a:p>
            <a:pPr lvl="1"/>
            <a:r>
              <a:rPr lang="es-ES_tradnl" dirty="0" err="1" smtClean="0"/>
              <a:t>SensL</a:t>
            </a:r>
            <a:r>
              <a:rPr lang="es-ES_tradnl" dirty="0" smtClean="0"/>
              <a:t> </a:t>
            </a:r>
            <a:r>
              <a:rPr lang="es-ES_tradnl" dirty="0" err="1" smtClean="0"/>
              <a:t>SiPM</a:t>
            </a:r>
            <a:r>
              <a:rPr lang="es-ES_tradnl" dirty="0" smtClean="0"/>
              <a:t> (up </a:t>
            </a:r>
            <a:r>
              <a:rPr lang="es-ES_tradnl" dirty="0" err="1" smtClean="0"/>
              <a:t>left</a:t>
            </a:r>
            <a:r>
              <a:rPr lang="es-ES_tradnl" dirty="0" smtClean="0"/>
              <a:t>)</a:t>
            </a:r>
          </a:p>
          <a:p>
            <a:pPr lvl="2"/>
            <a:r>
              <a:rPr lang="es-ES_tradnl" dirty="0" err="1" smtClean="0"/>
              <a:t>Fast</a:t>
            </a:r>
            <a:r>
              <a:rPr lang="es-ES_tradnl" dirty="0" smtClean="0"/>
              <a:t> output (</a:t>
            </a:r>
            <a:r>
              <a:rPr lang="es-ES_tradnl" dirty="0" err="1" smtClean="0"/>
              <a:t>down</a:t>
            </a:r>
            <a:r>
              <a:rPr lang="es-ES_tradnl" dirty="0" smtClean="0"/>
              <a:t>)</a:t>
            </a:r>
          </a:p>
          <a:p>
            <a:pPr lvl="2"/>
            <a:r>
              <a:rPr lang="es-ES_tradnl" dirty="0" err="1" smtClean="0"/>
              <a:t>Slow</a:t>
            </a:r>
            <a:r>
              <a:rPr lang="es-ES_tradnl" dirty="0" smtClean="0"/>
              <a:t> output (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be</a:t>
            </a:r>
            <a:r>
              <a:rPr lang="es-ES_tradnl" dirty="0" smtClean="0"/>
              <a:t> </a:t>
            </a:r>
            <a:r>
              <a:rPr lang="es-ES_tradnl" dirty="0" err="1" smtClean="0"/>
              <a:t>used</a:t>
            </a:r>
            <a:r>
              <a:rPr lang="es-ES_tradnl" dirty="0" smtClean="0"/>
              <a:t>)</a:t>
            </a:r>
          </a:p>
          <a:p>
            <a:pPr lvl="1"/>
            <a:r>
              <a:rPr lang="es-ES_tradnl" dirty="0" err="1" smtClean="0"/>
              <a:t>Integrator</a:t>
            </a:r>
            <a:r>
              <a:rPr lang="es-ES_tradnl" dirty="0" smtClean="0"/>
              <a:t> (up </a:t>
            </a:r>
            <a:r>
              <a:rPr lang="es-ES_tradnl" dirty="0" err="1" smtClean="0"/>
              <a:t>right</a:t>
            </a:r>
            <a:r>
              <a:rPr lang="es-ES_tradnl" dirty="0" smtClean="0"/>
              <a:t>)</a:t>
            </a:r>
          </a:p>
          <a:p>
            <a:pPr lvl="2"/>
            <a:r>
              <a:rPr lang="es-ES_tradnl" dirty="0" err="1" smtClean="0"/>
              <a:t>Limited</a:t>
            </a:r>
            <a:r>
              <a:rPr lang="es-ES_tradnl" dirty="0" smtClean="0"/>
              <a:t> </a:t>
            </a:r>
            <a:r>
              <a:rPr lang="es-ES_tradnl" dirty="0" err="1" smtClean="0"/>
              <a:t>sampling</a:t>
            </a:r>
            <a:r>
              <a:rPr lang="es-ES_tradnl" dirty="0" smtClean="0"/>
              <a:t> </a:t>
            </a:r>
            <a:r>
              <a:rPr lang="es-ES_tradnl" dirty="0" err="1" smtClean="0"/>
              <a:t>rate</a:t>
            </a:r>
            <a:r>
              <a:rPr lang="es-ES_tradnl" dirty="0" smtClean="0"/>
              <a:t> in control </a:t>
            </a:r>
            <a:r>
              <a:rPr lang="es-ES_tradnl" dirty="0" err="1" smtClean="0"/>
              <a:t>board</a:t>
            </a:r>
            <a:r>
              <a:rPr lang="es-ES_tradnl" dirty="0" smtClean="0"/>
              <a:t> (200kS)</a:t>
            </a:r>
          </a:p>
          <a:p>
            <a:pPr lvl="2"/>
            <a:r>
              <a:rPr lang="es-ES_tradnl" dirty="0" err="1" smtClean="0"/>
              <a:t>Developing</a:t>
            </a:r>
            <a:r>
              <a:rPr lang="es-ES_tradnl" dirty="0" smtClean="0"/>
              <a:t> control </a:t>
            </a:r>
            <a:r>
              <a:rPr lang="es-ES_tradnl" dirty="0" err="1" smtClean="0"/>
              <a:t>for</a:t>
            </a:r>
            <a:r>
              <a:rPr lang="es-ES_tradnl" dirty="0" smtClean="0"/>
              <a:t> </a:t>
            </a:r>
            <a:r>
              <a:rPr lang="es-ES_tradnl" dirty="0" err="1" smtClean="0"/>
              <a:t>integrator</a:t>
            </a:r>
            <a:r>
              <a:rPr lang="es-ES_tradnl" dirty="0" smtClean="0"/>
              <a:t> </a:t>
            </a:r>
            <a:r>
              <a:rPr lang="es-ES_tradnl" dirty="0" err="1" smtClean="0"/>
              <a:t>window</a:t>
            </a:r>
            <a:r>
              <a:rPr lang="es-ES_tradnl" dirty="0" smtClean="0"/>
              <a:t>.</a:t>
            </a:r>
          </a:p>
          <a:p>
            <a:pPr lvl="2"/>
            <a:r>
              <a:rPr lang="es-ES_tradnl" dirty="0" err="1" smtClean="0"/>
              <a:t>Analog</a:t>
            </a:r>
            <a:r>
              <a:rPr lang="es-ES_tradnl" dirty="0" smtClean="0"/>
              <a:t> output </a:t>
            </a:r>
            <a:r>
              <a:rPr lang="es-ES_tradnl" dirty="0" err="1" smtClean="0"/>
              <a:t>to</a:t>
            </a:r>
            <a:r>
              <a:rPr lang="es-ES_tradnl" dirty="0" smtClean="0"/>
              <a:t> control </a:t>
            </a:r>
            <a:r>
              <a:rPr lang="es-ES_tradnl" dirty="0" err="1" smtClean="0"/>
              <a:t>board</a:t>
            </a:r>
            <a:endParaRPr lang="es-ES_tradnl" dirty="0" smtClean="0"/>
          </a:p>
          <a:p>
            <a:pPr lvl="1"/>
            <a:r>
              <a:rPr lang="es-ES_tradnl" dirty="0" err="1" smtClean="0"/>
              <a:t>Developing</a:t>
            </a:r>
            <a:r>
              <a:rPr lang="es-ES_tradnl" dirty="0" smtClean="0"/>
              <a:t> test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adquire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full </a:t>
            </a:r>
            <a:r>
              <a:rPr lang="es-ES_tradnl" dirty="0" err="1" smtClean="0"/>
              <a:t>channel</a:t>
            </a:r>
            <a:r>
              <a:rPr lang="es-ES_tradnl" dirty="0" smtClean="0"/>
              <a:t> (sensor + </a:t>
            </a:r>
            <a:r>
              <a:rPr lang="es-ES_tradnl" dirty="0" err="1" smtClean="0"/>
              <a:t>integrator</a:t>
            </a:r>
            <a:r>
              <a:rPr lang="es-ES_tradnl" dirty="0" smtClean="0"/>
              <a:t> + ADC)</a:t>
            </a:r>
          </a:p>
          <a:p>
            <a:r>
              <a:rPr lang="es-ES_tradnl" dirty="0" err="1" smtClean="0"/>
              <a:t>Distribution</a:t>
            </a:r>
            <a:r>
              <a:rPr lang="es-ES_tradnl" dirty="0" smtClean="0"/>
              <a:t> </a:t>
            </a:r>
            <a:r>
              <a:rPr lang="es-ES_tradnl" dirty="0" err="1" smtClean="0"/>
              <a:t>board</a:t>
            </a:r>
            <a:endParaRPr lang="es-ES_tradnl" dirty="0" smtClean="0"/>
          </a:p>
          <a:p>
            <a:pPr lvl="1"/>
            <a:r>
              <a:rPr lang="es-ES_tradnl" dirty="0" err="1" smtClean="0"/>
              <a:t>Distribute</a:t>
            </a:r>
            <a:r>
              <a:rPr lang="es-ES_tradnl" dirty="0" smtClean="0"/>
              <a:t> </a:t>
            </a:r>
            <a:r>
              <a:rPr lang="es-ES_tradnl" dirty="0" err="1" smtClean="0"/>
              <a:t>Bias</a:t>
            </a:r>
            <a:r>
              <a:rPr lang="es-ES_tradnl" dirty="0" smtClean="0"/>
              <a:t> </a:t>
            </a:r>
            <a:r>
              <a:rPr lang="es-ES_tradnl" dirty="0" err="1" smtClean="0"/>
              <a:t>voltage</a:t>
            </a:r>
            <a:r>
              <a:rPr lang="es-ES_tradnl" dirty="0" smtClean="0"/>
              <a:t> </a:t>
            </a:r>
          </a:p>
          <a:p>
            <a:pPr lvl="2"/>
            <a:r>
              <a:rPr lang="es-ES_tradnl" dirty="0" err="1" smtClean="0"/>
              <a:t>Common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all</a:t>
            </a:r>
            <a:r>
              <a:rPr lang="es-ES_tradnl" dirty="0" smtClean="0"/>
              <a:t> LED </a:t>
            </a:r>
            <a:r>
              <a:rPr lang="es-ES_tradnl" dirty="0" err="1" smtClean="0"/>
              <a:t>pulser</a:t>
            </a:r>
            <a:r>
              <a:rPr lang="es-ES_tradnl" dirty="0" smtClean="0"/>
              <a:t> </a:t>
            </a:r>
            <a:r>
              <a:rPr lang="es-ES_tradnl" dirty="0" err="1" smtClean="0"/>
              <a:t>boards</a:t>
            </a:r>
            <a:endParaRPr lang="es-ES_tradnl" dirty="0" smtClean="0"/>
          </a:p>
          <a:p>
            <a:pPr lvl="1"/>
            <a:r>
              <a:rPr lang="es-ES_tradnl" dirty="0" err="1" smtClean="0"/>
              <a:t>Distribute</a:t>
            </a:r>
            <a:r>
              <a:rPr lang="es-ES_tradnl" dirty="0" smtClean="0"/>
              <a:t> </a:t>
            </a:r>
            <a:r>
              <a:rPr lang="es-ES_tradnl" dirty="0" err="1" smtClean="0"/>
              <a:t>trigger</a:t>
            </a:r>
            <a:r>
              <a:rPr lang="es-ES_tradnl" dirty="0" smtClean="0"/>
              <a:t> </a:t>
            </a:r>
          </a:p>
          <a:p>
            <a:pPr lvl="2"/>
            <a:r>
              <a:rPr lang="es-ES_tradnl" dirty="0" err="1" smtClean="0"/>
              <a:t>From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control </a:t>
            </a:r>
            <a:r>
              <a:rPr lang="es-ES_tradnl" dirty="0" err="1" smtClean="0"/>
              <a:t>board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each</a:t>
            </a:r>
            <a:r>
              <a:rPr lang="es-ES_tradnl" dirty="0" smtClean="0"/>
              <a:t> </a:t>
            </a:r>
            <a:r>
              <a:rPr lang="es-ES_tradnl" dirty="0" err="1" smtClean="0"/>
              <a:t>connector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LED </a:t>
            </a:r>
            <a:r>
              <a:rPr lang="es-ES_tradnl" dirty="0" err="1" smtClean="0"/>
              <a:t>pulsed</a:t>
            </a:r>
            <a:r>
              <a:rPr lang="es-ES_tradnl" dirty="0" smtClean="0"/>
              <a:t> </a:t>
            </a:r>
            <a:r>
              <a:rPr lang="es-ES_tradnl" dirty="0" err="1" smtClean="0"/>
              <a:t>board</a:t>
            </a:r>
            <a:r>
              <a:rPr lang="es-ES_tradnl" dirty="0" smtClean="0"/>
              <a:t>. </a:t>
            </a:r>
          </a:p>
          <a:p>
            <a:pPr lvl="1"/>
            <a:r>
              <a:rPr lang="es-ES_tradnl" dirty="0" smtClean="0"/>
              <a:t>TTL </a:t>
            </a:r>
            <a:r>
              <a:rPr lang="es-ES_tradnl" dirty="0" err="1" smtClean="0"/>
              <a:t>trigger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charge</a:t>
            </a:r>
            <a:r>
              <a:rPr lang="es-ES_tradnl" dirty="0" smtClean="0"/>
              <a:t> </a:t>
            </a:r>
            <a:r>
              <a:rPr lang="es-ES_tradnl" dirty="0" err="1" smtClean="0"/>
              <a:t>readout</a:t>
            </a:r>
            <a:endParaRPr lang="es-ES_tradnl" dirty="0" smtClean="0"/>
          </a:p>
          <a:p>
            <a:pPr lvl="1"/>
            <a:r>
              <a:rPr lang="es-ES_tradnl" dirty="0" smtClean="0"/>
              <a:t>Control </a:t>
            </a:r>
            <a:r>
              <a:rPr lang="es-ES_tradnl" dirty="0" err="1" smtClean="0"/>
              <a:t>comunication</a:t>
            </a:r>
            <a:r>
              <a:rPr lang="es-ES_tradnl" dirty="0" smtClean="0"/>
              <a:t> </a:t>
            </a:r>
            <a:r>
              <a:rPr lang="es-ES_tradnl" dirty="0" err="1" smtClean="0"/>
              <a:t>through</a:t>
            </a:r>
            <a:r>
              <a:rPr lang="es-ES_tradnl" dirty="0" smtClean="0"/>
              <a:t> TTL </a:t>
            </a:r>
            <a:r>
              <a:rPr lang="es-ES_tradnl" dirty="0" err="1" smtClean="0"/>
              <a:t>signals</a:t>
            </a:r>
            <a:endParaRPr lang="es-ES_tradnl" dirty="0" smtClean="0"/>
          </a:p>
          <a:p>
            <a:pPr lvl="2"/>
            <a:r>
              <a:rPr lang="es-ES_tradnl" dirty="0" smtClean="0"/>
              <a:t>6 </a:t>
            </a:r>
            <a:r>
              <a:rPr lang="es-ES_tradnl" dirty="0" err="1" smtClean="0"/>
              <a:t>trigger</a:t>
            </a:r>
            <a:r>
              <a:rPr lang="es-ES_tradnl" dirty="0" smtClean="0"/>
              <a:t>, 2 </a:t>
            </a:r>
            <a:r>
              <a:rPr lang="es-ES_tradnl" dirty="0" err="1" smtClean="0"/>
              <a:t>for</a:t>
            </a:r>
            <a:r>
              <a:rPr lang="es-ES_tradnl" dirty="0" smtClean="0"/>
              <a:t> </a:t>
            </a:r>
            <a:r>
              <a:rPr lang="es-ES_tradnl" dirty="0" err="1" smtClean="0"/>
              <a:t>integrator</a:t>
            </a:r>
            <a:r>
              <a:rPr lang="es-ES_tradnl" dirty="0" smtClean="0"/>
              <a:t>, 2 </a:t>
            </a:r>
            <a:r>
              <a:rPr lang="es-ES_tradnl" dirty="0" err="1" smtClean="0"/>
              <a:t>analog</a:t>
            </a:r>
            <a:r>
              <a:rPr lang="es-ES_tradnl" dirty="0" smtClean="0"/>
              <a:t> </a:t>
            </a:r>
            <a:r>
              <a:rPr lang="es-ES_tradnl" dirty="0" err="1" smtClean="0"/>
              <a:t>signals</a:t>
            </a:r>
            <a:endParaRPr lang="es-ES_tradnl" dirty="0" smtClean="0"/>
          </a:p>
          <a:p>
            <a:r>
              <a:rPr lang="es-ES_tradnl" dirty="0" err="1" smtClean="0"/>
              <a:t>Both</a:t>
            </a:r>
            <a:r>
              <a:rPr lang="es-ES_tradnl" dirty="0" smtClean="0"/>
              <a:t> </a:t>
            </a:r>
            <a:r>
              <a:rPr lang="es-ES_tradnl" dirty="0" err="1" smtClean="0"/>
              <a:t>functionlities</a:t>
            </a:r>
            <a:r>
              <a:rPr lang="es-ES_tradnl" dirty="0" smtClean="0"/>
              <a:t> </a:t>
            </a:r>
            <a:r>
              <a:rPr lang="es-ES_tradnl" dirty="0" err="1" smtClean="0"/>
              <a:t>will</a:t>
            </a:r>
            <a:r>
              <a:rPr lang="es-ES_tradnl" dirty="0" smtClean="0"/>
              <a:t> </a:t>
            </a:r>
            <a:r>
              <a:rPr lang="es-ES_tradnl" dirty="0" err="1" smtClean="0"/>
              <a:t>be</a:t>
            </a:r>
            <a:r>
              <a:rPr lang="es-ES_tradnl" dirty="0" smtClean="0"/>
              <a:t> </a:t>
            </a:r>
            <a:r>
              <a:rPr lang="es-ES_tradnl" dirty="0" err="1" smtClean="0"/>
              <a:t>implemented</a:t>
            </a:r>
            <a:r>
              <a:rPr lang="es-ES_tradnl" dirty="0" smtClean="0"/>
              <a:t> in </a:t>
            </a:r>
            <a:r>
              <a:rPr lang="es-ES_tradnl" dirty="0" err="1" smtClean="0"/>
              <a:t>one</a:t>
            </a:r>
            <a:r>
              <a:rPr lang="es-ES_tradnl" dirty="0" smtClean="0"/>
              <a:t> </a:t>
            </a:r>
            <a:r>
              <a:rPr lang="es-ES_tradnl" dirty="0" err="1" smtClean="0"/>
              <a:t>board</a:t>
            </a:r>
            <a:endParaRPr lang="es-ES_tradnl" dirty="0" smtClean="0"/>
          </a:p>
          <a:p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be</a:t>
            </a:r>
            <a:r>
              <a:rPr lang="es-ES_tradnl" dirty="0" smtClean="0"/>
              <a:t> </a:t>
            </a:r>
            <a:r>
              <a:rPr lang="es-ES_tradnl" dirty="0" err="1" smtClean="0"/>
              <a:t>designed</a:t>
            </a:r>
            <a:r>
              <a:rPr lang="es-ES_tradnl" dirty="0" smtClean="0"/>
              <a:t> as </a:t>
            </a:r>
            <a:r>
              <a:rPr lang="es-ES_tradnl" dirty="0" err="1" smtClean="0"/>
              <a:t>soon</a:t>
            </a:r>
            <a:r>
              <a:rPr lang="es-ES_tradnl" dirty="0" smtClean="0"/>
              <a:t> as </a:t>
            </a:r>
            <a:r>
              <a:rPr lang="es-ES_tradnl" dirty="0" err="1" smtClean="0"/>
              <a:t>finished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test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full </a:t>
            </a:r>
            <a:r>
              <a:rPr lang="es-ES_tradnl" dirty="0" err="1" smtClean="0"/>
              <a:t>chanel</a:t>
            </a:r>
            <a:endParaRPr lang="es-ES_tradnl" dirty="0" smtClean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3A4B6B1-1AA8-49E4-AB4A-36972BBDA019}" type="slidenum">
              <a:rPr lang="es-ES" smtClean="0"/>
              <a:pPr/>
              <a:t>6</a:t>
            </a:fld>
            <a:endParaRPr lang="es-ES"/>
          </a:p>
        </p:txBody>
      </p:sp>
      <p:pic>
        <p:nvPicPr>
          <p:cNvPr id="4" name="Picture 7" descr="20151130-IMGP67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052736"/>
            <a:ext cx="2108765" cy="2592288"/>
          </a:xfrm>
          <a:prstGeom prst="rect">
            <a:avLst/>
          </a:prstGeom>
        </p:spPr>
      </p:pic>
      <p:pic>
        <p:nvPicPr>
          <p:cNvPr id="6" name="Picture 5" descr="OverlayPulses_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645024"/>
            <a:ext cx="2931875" cy="2832676"/>
          </a:xfrm>
          <a:prstGeom prst="rect">
            <a:avLst/>
          </a:prstGeom>
        </p:spPr>
      </p:pic>
      <p:pic>
        <p:nvPicPr>
          <p:cNvPr id="7" name="6 Imagen" descr="IMG_20170912_180634240.jpg"/>
          <p:cNvPicPr>
            <a:picLocks noChangeAspect="1"/>
          </p:cNvPicPr>
          <p:nvPr/>
        </p:nvPicPr>
        <p:blipFill>
          <a:blip r:embed="rId4" cstate="print"/>
          <a:srcRect t="6289" r="17686" b="30827"/>
          <a:stretch>
            <a:fillRect/>
          </a:stretch>
        </p:blipFill>
        <p:spPr>
          <a:xfrm rot="16200000">
            <a:off x="6615167" y="2058813"/>
            <a:ext cx="2178365" cy="9361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9" descr="image (8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221088"/>
            <a:ext cx="2644106" cy="206084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LED </a:t>
            </a:r>
            <a:r>
              <a:rPr lang="es-ES_tradnl" dirty="0" err="1" smtClean="0"/>
              <a:t>coupling</a:t>
            </a:r>
            <a:r>
              <a:rPr lang="es-ES_tradnl" dirty="0" smtClean="0"/>
              <a:t> </a:t>
            </a:r>
            <a:r>
              <a:rPr lang="es-ES_tradnl" dirty="0" err="1" smtClean="0"/>
              <a:t>cavity</a:t>
            </a:r>
            <a:endParaRPr lang="es-ES" dirty="0"/>
          </a:p>
        </p:txBody>
      </p:sp>
      <p:pic>
        <p:nvPicPr>
          <p:cNvPr id="35" name="34 Marcador de contenido" descr="IMG_20170912_18072659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1048" r="24872"/>
          <a:stretch>
            <a:fillRect/>
          </a:stretch>
        </p:blipFill>
        <p:spPr>
          <a:xfrm>
            <a:off x="3131840" y="4293096"/>
            <a:ext cx="2088232" cy="1833067"/>
          </a:xfrm>
        </p:spPr>
      </p:pic>
      <p:sp>
        <p:nvSpPr>
          <p:cNvPr id="36" name="3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3A4B6B1-1AA8-49E4-AB4A-36972BBDA019}" type="slidenum">
              <a:rPr lang="es-ES" smtClean="0"/>
              <a:pPr/>
              <a:t>7</a:t>
            </a:fld>
            <a:endParaRPr lang="es-ES"/>
          </a:p>
        </p:txBody>
      </p:sp>
      <p:grpSp>
        <p:nvGrpSpPr>
          <p:cNvPr id="3" name="28 Grupo"/>
          <p:cNvGrpSpPr/>
          <p:nvPr/>
        </p:nvGrpSpPr>
        <p:grpSpPr>
          <a:xfrm>
            <a:off x="827584" y="1268760"/>
            <a:ext cx="4176464" cy="2736304"/>
            <a:chOff x="301301" y="1202590"/>
            <a:chExt cx="6718971" cy="5250746"/>
          </a:xfrm>
        </p:grpSpPr>
        <p:sp>
          <p:nvSpPr>
            <p:cNvPr id="4" name="Snip Same Side Corner Rectangle 7"/>
            <p:cNvSpPr/>
            <p:nvPr/>
          </p:nvSpPr>
          <p:spPr>
            <a:xfrm rot="10800000">
              <a:off x="2267744" y="2492896"/>
              <a:ext cx="360040" cy="576064"/>
            </a:xfrm>
            <a:prstGeom prst="snip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8"/>
            <p:cNvSpPr/>
            <p:nvPr/>
          </p:nvSpPr>
          <p:spPr>
            <a:xfrm>
              <a:off x="1403648" y="1988840"/>
              <a:ext cx="2088232" cy="14401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9"/>
            <p:cNvSpPr/>
            <p:nvPr/>
          </p:nvSpPr>
          <p:spPr>
            <a:xfrm>
              <a:off x="1907704" y="2852936"/>
              <a:ext cx="288032" cy="100811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10"/>
            <p:cNvSpPr/>
            <p:nvPr/>
          </p:nvSpPr>
          <p:spPr>
            <a:xfrm>
              <a:off x="2699792" y="2852936"/>
              <a:ext cx="288032" cy="100811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Connector 11"/>
            <p:cNvCxnSpPr>
              <a:endCxn id="6" idx="1"/>
            </p:cNvCxnSpPr>
            <p:nvPr/>
          </p:nvCxnSpPr>
          <p:spPr>
            <a:xfrm>
              <a:off x="360040" y="3356992"/>
              <a:ext cx="154766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2"/>
            <p:cNvCxnSpPr/>
            <p:nvPr/>
          </p:nvCxnSpPr>
          <p:spPr>
            <a:xfrm>
              <a:off x="2987824" y="3284984"/>
              <a:ext cx="144016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13"/>
            <p:cNvSpPr txBox="1"/>
            <p:nvPr/>
          </p:nvSpPr>
          <p:spPr>
            <a:xfrm>
              <a:off x="301301" y="3413431"/>
              <a:ext cx="1331640" cy="1004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Black box</a:t>
              </a:r>
              <a:endParaRPr lang="en-GB" sz="1400" dirty="0"/>
            </a:p>
          </p:txBody>
        </p:sp>
        <p:sp>
          <p:nvSpPr>
            <p:cNvPr id="11" name="TextBox 14"/>
            <p:cNvSpPr txBox="1"/>
            <p:nvPr/>
          </p:nvSpPr>
          <p:spPr>
            <a:xfrm>
              <a:off x="1575589" y="1202590"/>
              <a:ext cx="1728192" cy="885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err="1" smtClean="0"/>
                <a:t>Kaputschinsky</a:t>
              </a:r>
              <a:r>
                <a:rPr lang="en-GB" sz="1200" dirty="0" smtClean="0"/>
                <a:t> with blue LED</a:t>
              </a:r>
              <a:endParaRPr lang="en-GB" sz="1200" dirty="0"/>
            </a:p>
          </p:txBody>
        </p:sp>
        <p:cxnSp>
          <p:nvCxnSpPr>
            <p:cNvPr id="12" name="Straight Connector 18"/>
            <p:cNvCxnSpPr>
              <a:stCxn id="4" idx="1"/>
              <a:endCxn id="5" idx="2"/>
            </p:cNvCxnSpPr>
            <p:nvPr/>
          </p:nvCxnSpPr>
          <p:spPr>
            <a:xfrm flipV="1">
              <a:off x="2447764" y="2132856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0"/>
            <p:cNvSpPr/>
            <p:nvPr/>
          </p:nvSpPr>
          <p:spPr>
            <a:xfrm>
              <a:off x="2267744" y="3212976"/>
              <a:ext cx="360040" cy="324036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21"/>
            <p:cNvSpPr txBox="1"/>
            <p:nvPr/>
          </p:nvSpPr>
          <p:spPr>
            <a:xfrm>
              <a:off x="3081565" y="4657028"/>
              <a:ext cx="1195841" cy="1004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Optical </a:t>
              </a:r>
              <a:r>
                <a:rPr lang="en-GB" sz="1400" dirty="0" err="1" smtClean="0"/>
                <a:t>fiber</a:t>
              </a:r>
              <a:endParaRPr lang="en-GB" sz="1400" dirty="0"/>
            </a:p>
          </p:txBody>
        </p:sp>
        <p:cxnSp>
          <p:nvCxnSpPr>
            <p:cNvPr id="15" name="Straight Arrow Connector 23"/>
            <p:cNvCxnSpPr/>
            <p:nvPr/>
          </p:nvCxnSpPr>
          <p:spPr>
            <a:xfrm flipV="1">
              <a:off x="2771800" y="2420888"/>
              <a:ext cx="2304256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25"/>
            <p:cNvCxnSpPr/>
            <p:nvPr/>
          </p:nvCxnSpPr>
          <p:spPr>
            <a:xfrm>
              <a:off x="2771800" y="2780928"/>
              <a:ext cx="1944216" cy="720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27"/>
            <p:cNvCxnSpPr/>
            <p:nvPr/>
          </p:nvCxnSpPr>
          <p:spPr>
            <a:xfrm flipV="1">
              <a:off x="2771800" y="2636912"/>
              <a:ext cx="2088232" cy="720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8"/>
            <p:cNvSpPr/>
            <p:nvPr/>
          </p:nvSpPr>
          <p:spPr>
            <a:xfrm>
              <a:off x="4139952" y="1988840"/>
              <a:ext cx="1152128" cy="13681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22"/>
            <p:cNvSpPr/>
            <p:nvPr/>
          </p:nvSpPr>
          <p:spPr>
            <a:xfrm>
              <a:off x="1907704" y="3833664"/>
              <a:ext cx="360040" cy="225963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24"/>
            <p:cNvSpPr/>
            <p:nvPr/>
          </p:nvSpPr>
          <p:spPr>
            <a:xfrm>
              <a:off x="2627784" y="3861048"/>
              <a:ext cx="360040" cy="225963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Arrow Connector 30"/>
            <p:cNvCxnSpPr>
              <a:stCxn id="4" idx="3"/>
            </p:cNvCxnSpPr>
            <p:nvPr/>
          </p:nvCxnSpPr>
          <p:spPr>
            <a:xfrm flipH="1">
              <a:off x="2267744" y="3068960"/>
              <a:ext cx="180020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32"/>
            <p:cNvCxnSpPr>
              <a:stCxn id="4" idx="3"/>
            </p:cNvCxnSpPr>
            <p:nvPr/>
          </p:nvCxnSpPr>
          <p:spPr>
            <a:xfrm>
              <a:off x="2447764" y="3068960"/>
              <a:ext cx="180020" cy="10081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34"/>
            <p:cNvCxnSpPr/>
            <p:nvPr/>
          </p:nvCxnSpPr>
          <p:spPr>
            <a:xfrm flipH="1">
              <a:off x="2267744" y="4077072"/>
              <a:ext cx="360040" cy="13681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36"/>
            <p:cNvCxnSpPr/>
            <p:nvPr/>
          </p:nvCxnSpPr>
          <p:spPr>
            <a:xfrm>
              <a:off x="2267744" y="3573016"/>
              <a:ext cx="360040" cy="12241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38"/>
            <p:cNvCxnSpPr/>
            <p:nvPr/>
          </p:nvCxnSpPr>
          <p:spPr>
            <a:xfrm flipH="1">
              <a:off x="2267744" y="4797152"/>
              <a:ext cx="360040" cy="16561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40"/>
            <p:cNvCxnSpPr/>
            <p:nvPr/>
          </p:nvCxnSpPr>
          <p:spPr>
            <a:xfrm>
              <a:off x="2267744" y="5373216"/>
              <a:ext cx="288032" cy="10801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41"/>
            <p:cNvSpPr/>
            <p:nvPr/>
          </p:nvSpPr>
          <p:spPr>
            <a:xfrm>
              <a:off x="5364088" y="2132856"/>
              <a:ext cx="1656184" cy="12241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PMT/</a:t>
              </a:r>
              <a:r>
                <a:rPr lang="en-US" sz="1400" dirty="0" err="1" smtClean="0"/>
                <a:t>SiPM</a:t>
              </a:r>
              <a:endParaRPr lang="en-US" sz="1400" dirty="0"/>
            </a:p>
          </p:txBody>
        </p:sp>
      </p:grpSp>
      <p:sp>
        <p:nvSpPr>
          <p:cNvPr id="32" name="31 CuadroTexto"/>
          <p:cNvSpPr txBox="1"/>
          <p:nvPr/>
        </p:nvSpPr>
        <p:spPr>
          <a:xfrm>
            <a:off x="6084168" y="2204864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s-ES_tradnl" dirty="0" smtClean="0"/>
          </a:p>
          <a:p>
            <a:pPr>
              <a:buFont typeface="Arial" pitchFamily="34" charset="0"/>
              <a:buChar char="•"/>
            </a:pPr>
            <a:endParaRPr lang="es-ES_tradnl" dirty="0" smtClean="0"/>
          </a:p>
          <a:p>
            <a:pPr>
              <a:buFont typeface="Arial" pitchFamily="34" charset="0"/>
              <a:buChar char="•"/>
            </a:pPr>
            <a:endParaRPr lang="es-ES" dirty="0"/>
          </a:p>
        </p:txBody>
      </p:sp>
      <p:sp>
        <p:nvSpPr>
          <p:cNvPr id="33" name="32 CuadroTexto"/>
          <p:cNvSpPr txBox="1"/>
          <p:nvPr/>
        </p:nvSpPr>
        <p:spPr>
          <a:xfrm>
            <a:off x="5652120" y="1772816"/>
            <a:ext cx="33123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_tradnl" dirty="0" smtClean="0"/>
              <a:t> </a:t>
            </a:r>
            <a:r>
              <a:rPr lang="es-ES_tradnl" dirty="0" err="1" smtClean="0"/>
              <a:t>Based</a:t>
            </a:r>
            <a:r>
              <a:rPr lang="es-ES_tradnl" dirty="0" smtClean="0"/>
              <a:t> </a:t>
            </a:r>
            <a:r>
              <a:rPr lang="es-ES_tradnl" dirty="0" err="1" smtClean="0"/>
              <a:t>on</a:t>
            </a:r>
            <a:r>
              <a:rPr lang="es-ES_tradnl" dirty="0" smtClean="0"/>
              <a:t> </a:t>
            </a:r>
            <a:r>
              <a:rPr lang="es-ES_tradnl" dirty="0" err="1" smtClean="0"/>
              <a:t>Thorsten</a:t>
            </a:r>
            <a:r>
              <a:rPr lang="es-ES_tradnl" dirty="0" smtClean="0"/>
              <a:t> idea </a:t>
            </a:r>
          </a:p>
          <a:p>
            <a:pPr>
              <a:buFont typeface="Arial" pitchFamily="34" charset="0"/>
              <a:buChar char="•"/>
            </a:pPr>
            <a:r>
              <a:rPr lang="es-ES_tradnl" dirty="0" smtClean="0"/>
              <a:t> 3D </a:t>
            </a:r>
            <a:r>
              <a:rPr lang="es-ES_tradnl" dirty="0" err="1" smtClean="0"/>
              <a:t>printed</a:t>
            </a:r>
            <a:endParaRPr lang="es-ES_tradnl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Tested in all 6 positions and measured power entering </a:t>
            </a:r>
            <a:r>
              <a:rPr lang="en-GB" dirty="0" err="1" smtClean="0"/>
              <a:t>fiber</a:t>
            </a:r>
            <a:r>
              <a:rPr lang="en-GB" dirty="0" smtClean="0"/>
              <a:t> with </a:t>
            </a:r>
            <a:r>
              <a:rPr lang="en-GB" dirty="0" err="1" smtClean="0"/>
              <a:t>powermeter</a:t>
            </a: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Large variations from position to position: ~2 factor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Tested same position several times: roughly the same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r>
              <a:rPr lang="en-GB" dirty="0" smtClean="0"/>
              <a:t>=&gt; Sensitive to placing of </a:t>
            </a:r>
            <a:r>
              <a:rPr lang="en-GB" dirty="0" err="1" smtClean="0"/>
              <a:t>Kaputschinsky</a:t>
            </a:r>
            <a:r>
              <a:rPr lang="en-GB" dirty="0" smtClean="0"/>
              <a:t> PCB but might be better with final PCBs and long LEDs (by mistake legs of these was cut) </a:t>
            </a:r>
          </a:p>
          <a:p>
            <a:pPr>
              <a:buFont typeface="Arial" pitchFamily="34" charset="0"/>
              <a:buChar char="•"/>
            </a:pPr>
            <a:endParaRPr 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LED </a:t>
            </a:r>
            <a:r>
              <a:rPr lang="es-ES_tradnl" dirty="0" err="1" smtClean="0"/>
              <a:t>pulsed</a:t>
            </a:r>
            <a:r>
              <a:rPr lang="es-ES_tradnl" dirty="0" smtClean="0"/>
              <a:t> light </a:t>
            </a:r>
            <a:r>
              <a:rPr lang="es-ES_tradnl" dirty="0" err="1" smtClean="0"/>
              <a:t>board</a:t>
            </a:r>
            <a:r>
              <a:rPr lang="es-ES_tradnl" dirty="0" smtClean="0"/>
              <a:t> </a:t>
            </a:r>
            <a:r>
              <a:rPr lang="es-ES_tradnl" dirty="0" err="1" smtClean="0"/>
              <a:t>result</a:t>
            </a:r>
            <a:endParaRPr lang="es-ES" dirty="0"/>
          </a:p>
        </p:txBody>
      </p:sp>
      <p:pic>
        <p:nvPicPr>
          <p:cNvPr id="4" name="3 Marcador de contenido" descr="TimeEvolution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4581128"/>
            <a:ext cx="2356607" cy="2276872"/>
          </a:xfrm>
        </p:spPr>
      </p:pic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3A4B6B1-1AA8-49E4-AB4A-36972BBDA019}" type="slidenum">
              <a:rPr lang="es-ES" smtClean="0"/>
              <a:pPr/>
              <a:t>8</a:t>
            </a:fld>
            <a:endParaRPr lang="es-ES"/>
          </a:p>
        </p:txBody>
      </p:sp>
      <p:pic>
        <p:nvPicPr>
          <p:cNvPr id="5" name="4 Imagen" descr="TimeEvolution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583564"/>
            <a:ext cx="2354086" cy="2274436"/>
          </a:xfrm>
          <a:prstGeom prst="rect">
            <a:avLst/>
          </a:prstGeom>
        </p:spPr>
      </p:pic>
      <p:pic>
        <p:nvPicPr>
          <p:cNvPr id="6" name="5 Imagen" descr="TimeEvolution19.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4581128"/>
            <a:ext cx="2356607" cy="2276872"/>
          </a:xfrm>
          <a:prstGeom prst="rect">
            <a:avLst/>
          </a:prstGeom>
        </p:spPr>
      </p:pic>
      <p:pic>
        <p:nvPicPr>
          <p:cNvPr id="7" name="6 Imagen" descr="V-PCurv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1772816"/>
            <a:ext cx="2747836" cy="2654864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3779912" y="1556792"/>
            <a:ext cx="46805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_tradnl" dirty="0" smtClean="0"/>
              <a:t> </a:t>
            </a:r>
            <a:r>
              <a:rPr lang="es-ES_tradnl" dirty="0" err="1" smtClean="0"/>
              <a:t>All</a:t>
            </a:r>
            <a:r>
              <a:rPr lang="es-ES_tradnl" dirty="0" smtClean="0"/>
              <a:t> </a:t>
            </a:r>
            <a:r>
              <a:rPr lang="es-ES_tradnl" dirty="0" err="1" smtClean="0"/>
              <a:t>measurements</a:t>
            </a:r>
            <a:r>
              <a:rPr lang="es-ES_tradnl" dirty="0" smtClean="0"/>
              <a:t> has </a:t>
            </a:r>
            <a:r>
              <a:rPr lang="es-ES_tradnl" dirty="0" err="1" smtClean="0"/>
              <a:t>been</a:t>
            </a:r>
            <a:r>
              <a:rPr lang="es-ES_tradnl" dirty="0" smtClean="0"/>
              <a:t> done </a:t>
            </a:r>
            <a:r>
              <a:rPr lang="es-ES_tradnl" dirty="0" err="1" smtClean="0"/>
              <a:t>with</a:t>
            </a:r>
            <a:r>
              <a:rPr lang="es-ES_tradnl" dirty="0" smtClean="0"/>
              <a:t> a </a:t>
            </a:r>
            <a:r>
              <a:rPr lang="es-ES_tradnl" dirty="0" err="1" smtClean="0"/>
              <a:t>powermeter</a:t>
            </a:r>
            <a:r>
              <a:rPr lang="es-ES_tradnl" dirty="0" smtClean="0"/>
              <a:t> </a:t>
            </a:r>
            <a:r>
              <a:rPr lang="es-ES_tradnl" dirty="0" err="1" smtClean="0"/>
              <a:t>bought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test</a:t>
            </a:r>
          </a:p>
          <a:p>
            <a:pPr>
              <a:buFont typeface="Arial" pitchFamily="34" charset="0"/>
              <a:buChar char="•"/>
            </a:pPr>
            <a:r>
              <a:rPr lang="es-ES_tradnl" dirty="0" smtClean="0"/>
              <a:t> </a:t>
            </a:r>
            <a:r>
              <a:rPr lang="es-ES_tradnl" dirty="0" err="1" smtClean="0"/>
              <a:t>Overlayed</a:t>
            </a:r>
            <a:r>
              <a:rPr lang="es-ES_tradnl" dirty="0" smtClean="0"/>
              <a:t> </a:t>
            </a:r>
            <a:r>
              <a:rPr lang="es-ES_tradnl" dirty="0" err="1" smtClean="0"/>
              <a:t>measurements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</a:t>
            </a:r>
            <a:r>
              <a:rPr lang="es-ES_tradnl" dirty="0" err="1" smtClean="0"/>
              <a:t>diferent</a:t>
            </a:r>
            <a:r>
              <a:rPr lang="es-ES_tradnl" dirty="0" smtClean="0"/>
              <a:t> </a:t>
            </a:r>
            <a:r>
              <a:rPr lang="es-ES_tradnl" dirty="0" err="1" smtClean="0"/>
              <a:t>frequencies</a:t>
            </a:r>
            <a:r>
              <a:rPr lang="es-ES_tradnl" dirty="0" smtClean="0"/>
              <a:t> (100 .. 10kHz)</a:t>
            </a:r>
          </a:p>
          <a:p>
            <a:pPr>
              <a:buFont typeface="Arial" pitchFamily="34" charset="0"/>
              <a:buChar char="•"/>
            </a:pPr>
            <a:r>
              <a:rPr lang="es-ES_tradnl" dirty="0" smtClean="0"/>
              <a:t> </a:t>
            </a:r>
            <a:r>
              <a:rPr lang="es-ES_tradnl" dirty="0" err="1" smtClean="0"/>
              <a:t>Power</a:t>
            </a:r>
            <a:r>
              <a:rPr lang="es-ES_tradnl" dirty="0" smtClean="0"/>
              <a:t> </a:t>
            </a:r>
            <a:r>
              <a:rPr lang="es-ES_tradnl" dirty="0" err="1" smtClean="0"/>
              <a:t>normalized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1kHz </a:t>
            </a:r>
          </a:p>
          <a:p>
            <a:pPr>
              <a:buFont typeface="Arial" pitchFamily="34" charset="0"/>
              <a:buChar char="•"/>
            </a:pPr>
            <a:r>
              <a:rPr lang="es-ES_tradnl" dirty="0" smtClean="0"/>
              <a:t> </a:t>
            </a:r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doesn’t</a:t>
            </a:r>
            <a:r>
              <a:rPr lang="es-ES_tradnl" dirty="0" smtClean="0"/>
              <a:t> </a:t>
            </a:r>
            <a:r>
              <a:rPr lang="es-ES_tradnl" dirty="0" err="1" smtClean="0"/>
              <a:t>depend</a:t>
            </a:r>
            <a:r>
              <a:rPr lang="es-ES_tradnl" dirty="0" smtClean="0"/>
              <a:t> of pulse </a:t>
            </a:r>
            <a:r>
              <a:rPr lang="es-ES_tradnl" dirty="0" err="1" smtClean="0"/>
              <a:t>frequency</a:t>
            </a:r>
            <a:endParaRPr lang="es-ES_tradnl" dirty="0" smtClean="0"/>
          </a:p>
          <a:p>
            <a:pPr>
              <a:buFont typeface="Arial" pitchFamily="34" charset="0"/>
              <a:buChar char="•"/>
            </a:pPr>
            <a:r>
              <a:rPr lang="es-ES_tradnl" dirty="0" smtClean="0"/>
              <a:t> </a:t>
            </a:r>
            <a:r>
              <a:rPr lang="es-ES_tradnl" dirty="0" err="1" smtClean="0"/>
              <a:t>There</a:t>
            </a:r>
            <a:r>
              <a:rPr lang="es-ES_tradnl" dirty="0" smtClean="0"/>
              <a:t> are </a:t>
            </a:r>
            <a:r>
              <a:rPr lang="es-ES_tradnl" dirty="0" err="1" smtClean="0"/>
              <a:t>not</a:t>
            </a:r>
            <a:r>
              <a:rPr lang="es-ES_tradnl" dirty="0" smtClean="0"/>
              <a:t> time </a:t>
            </a:r>
            <a:r>
              <a:rPr lang="es-ES_tradnl" dirty="0" err="1" smtClean="0"/>
              <a:t>dependency</a:t>
            </a:r>
            <a:endParaRPr lang="es-ES_tradnl" dirty="0" smtClean="0"/>
          </a:p>
          <a:p>
            <a:pPr>
              <a:buFont typeface="Arial" pitchFamily="34" charset="0"/>
              <a:buChar char="•"/>
            </a:pPr>
            <a:r>
              <a:rPr lang="es-ES_tradnl" dirty="0" smtClean="0"/>
              <a:t> </a:t>
            </a:r>
            <a:r>
              <a:rPr lang="es-ES_tradnl" dirty="0" smtClean="0">
                <a:solidFill>
                  <a:srgbClr val="FF0000"/>
                </a:solidFill>
              </a:rPr>
              <a:t>at 1 </a:t>
            </a:r>
            <a:r>
              <a:rPr lang="es-ES_tradnl" dirty="0" err="1" smtClean="0">
                <a:solidFill>
                  <a:srgbClr val="FF0000"/>
                </a:solidFill>
              </a:rPr>
              <a:t>kHz</a:t>
            </a:r>
            <a:r>
              <a:rPr lang="es-ES_tradnl" dirty="0" smtClean="0">
                <a:solidFill>
                  <a:srgbClr val="FF0000"/>
                </a:solidFill>
              </a:rPr>
              <a:t> up </a:t>
            </a:r>
            <a:r>
              <a:rPr lang="es-ES_tradnl" dirty="0" err="1" smtClean="0">
                <a:solidFill>
                  <a:srgbClr val="FF0000"/>
                </a:solidFill>
              </a:rPr>
              <a:t>to</a:t>
            </a:r>
            <a:r>
              <a:rPr lang="es-ES_tradnl" dirty="0" smtClean="0">
                <a:solidFill>
                  <a:srgbClr val="FF0000"/>
                </a:solidFill>
              </a:rPr>
              <a:t> 1.8 </a:t>
            </a:r>
            <a:r>
              <a:rPr lang="es-ES_tradnl" dirty="0" err="1" smtClean="0">
                <a:solidFill>
                  <a:srgbClr val="FF0000"/>
                </a:solidFill>
              </a:rPr>
              <a:t>nW</a:t>
            </a:r>
            <a:endParaRPr lang="es-ES_tradnl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1403648" y="1340768"/>
            <a:ext cx="1760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Power</a:t>
            </a:r>
            <a:r>
              <a:rPr lang="es-ES_tradnl" dirty="0" smtClean="0"/>
              <a:t> vs </a:t>
            </a:r>
            <a:r>
              <a:rPr lang="es-ES_tradnl" dirty="0" err="1" smtClean="0"/>
              <a:t>voltage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259632" y="4293096"/>
            <a:ext cx="1822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Power</a:t>
            </a:r>
            <a:r>
              <a:rPr lang="es-ES_tradnl" dirty="0" smtClean="0"/>
              <a:t> vs time (h)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555776" y="5157192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7 V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148064" y="5157192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8 V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7524328" y="5157192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19.5 V</a:t>
            </a:r>
            <a:endParaRPr 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Powermeter</a:t>
            </a:r>
            <a:r>
              <a:rPr lang="es-ES_tradnl" dirty="0" smtClean="0"/>
              <a:t> vs </a:t>
            </a:r>
            <a:r>
              <a:rPr lang="es-ES_tradnl" dirty="0" err="1" smtClean="0"/>
              <a:t>SiPM</a:t>
            </a:r>
            <a:r>
              <a:rPr lang="es-ES_tradnl" dirty="0" smtClean="0"/>
              <a:t> Output</a:t>
            </a:r>
            <a:endParaRPr lang="es-E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598700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3A4B6B1-1AA8-49E4-AB4A-36972BBDA019}" type="slidenum">
              <a:rPr lang="es-ES" smtClean="0"/>
              <a:pPr/>
              <a:t>9</a:t>
            </a:fld>
            <a:endParaRPr lang="es-ES"/>
          </a:p>
        </p:txBody>
      </p:sp>
      <p:pic>
        <p:nvPicPr>
          <p:cNvPr id="5" name="Content Placeholder 3" descr="DSC_0329.JPG"/>
          <p:cNvPicPr>
            <a:picLocks noChangeAspect="1"/>
          </p:cNvPicPr>
          <p:nvPr/>
        </p:nvPicPr>
        <p:blipFill>
          <a:blip r:embed="rId3" cstate="print"/>
          <a:srcRect t="17501" b="12495"/>
          <a:stretch>
            <a:fillRect/>
          </a:stretch>
        </p:blipFill>
        <p:spPr>
          <a:xfrm>
            <a:off x="6372200" y="1916832"/>
            <a:ext cx="2545854" cy="3168352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607309" y="5301209"/>
            <a:ext cx="45366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_tradnl" dirty="0" smtClean="0"/>
              <a:t> </a:t>
            </a:r>
            <a:r>
              <a:rPr lang="es-ES_tradnl" dirty="0" err="1" smtClean="0"/>
              <a:t>SiPM</a:t>
            </a:r>
            <a:r>
              <a:rPr lang="es-ES_tradnl" dirty="0" smtClean="0"/>
              <a:t> </a:t>
            </a:r>
            <a:r>
              <a:rPr lang="es-ES_tradnl" dirty="0" err="1" smtClean="0"/>
              <a:t>ouput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measured</a:t>
            </a:r>
            <a:r>
              <a:rPr lang="es-ES_tradnl" dirty="0" smtClean="0"/>
              <a:t>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an</a:t>
            </a:r>
            <a:r>
              <a:rPr lang="es-ES_tradnl" dirty="0" smtClean="0"/>
              <a:t> </a:t>
            </a:r>
            <a:r>
              <a:rPr lang="es-ES_tradnl" dirty="0" err="1" smtClean="0"/>
              <a:t>oscilloscope</a:t>
            </a:r>
            <a:endParaRPr lang="es-ES_tradnl" dirty="0" smtClean="0"/>
          </a:p>
          <a:p>
            <a:pPr>
              <a:buFont typeface="Arial" pitchFamily="34" charset="0"/>
              <a:buChar char="•"/>
            </a:pPr>
            <a:r>
              <a:rPr lang="es-ES_tradnl" dirty="0" smtClean="0"/>
              <a:t> </a:t>
            </a:r>
            <a:r>
              <a:rPr lang="es-ES_tradnl" dirty="0" err="1" smtClean="0"/>
              <a:t>Powermeter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at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end</a:t>
            </a:r>
            <a:r>
              <a:rPr lang="es-ES_tradnl" dirty="0" smtClean="0"/>
              <a:t> of </a:t>
            </a:r>
            <a:r>
              <a:rPr lang="es-ES_tradnl" dirty="0" err="1" smtClean="0"/>
              <a:t>optical</a:t>
            </a:r>
            <a:r>
              <a:rPr lang="es-ES_tradnl" dirty="0" smtClean="0"/>
              <a:t> </a:t>
            </a:r>
            <a:r>
              <a:rPr lang="es-ES_tradnl" dirty="0" err="1" smtClean="0"/>
              <a:t>fiber</a:t>
            </a:r>
            <a:r>
              <a:rPr lang="es-ES_tradnl" dirty="0" smtClean="0"/>
              <a:t> </a:t>
            </a:r>
            <a:r>
              <a:rPr lang="es-ES_tradnl" dirty="0" err="1" smtClean="0"/>
              <a:t>after</a:t>
            </a:r>
            <a:r>
              <a:rPr lang="es-ES_tradnl" dirty="0" smtClean="0"/>
              <a:t> LED </a:t>
            </a:r>
            <a:r>
              <a:rPr lang="es-ES_tradnl" dirty="0" err="1" smtClean="0"/>
              <a:t>coupling</a:t>
            </a:r>
            <a:endParaRPr lang="es-ES_tradnl" dirty="0" smtClean="0"/>
          </a:p>
          <a:p>
            <a:pPr>
              <a:buFont typeface="Arial" pitchFamily="34" charset="0"/>
              <a:buChar char="•"/>
            </a:pPr>
            <a:r>
              <a:rPr lang="es-ES_tradnl" dirty="0" smtClean="0"/>
              <a:t> Positive integral </a:t>
            </a:r>
            <a:r>
              <a:rPr lang="es-ES_tradnl" dirty="0" err="1" smtClean="0"/>
              <a:t>by</a:t>
            </a:r>
            <a:r>
              <a:rPr lang="es-ES_tradnl" dirty="0" smtClean="0"/>
              <a:t> </a:t>
            </a:r>
            <a:r>
              <a:rPr lang="es-ES_tradnl" dirty="0" err="1" smtClean="0"/>
              <a:t>computing</a:t>
            </a:r>
            <a:endParaRPr lang="es-ES_tradnl" dirty="0" smtClean="0"/>
          </a:p>
          <a:p>
            <a:pPr>
              <a:buFont typeface="Arial" pitchFamily="34" charset="0"/>
              <a:buChar char="•"/>
            </a:pPr>
            <a:r>
              <a:rPr lang="es-ES_tradnl" dirty="0" smtClean="0"/>
              <a:t> </a:t>
            </a:r>
            <a:r>
              <a:rPr lang="es-ES_tradnl" dirty="0" err="1" smtClean="0"/>
              <a:t>Slow</a:t>
            </a:r>
            <a:r>
              <a:rPr lang="es-ES_tradnl" dirty="0" smtClean="0"/>
              <a:t> output </a:t>
            </a:r>
            <a:r>
              <a:rPr lang="es-ES_tradnl" dirty="0" err="1" smtClean="0"/>
              <a:t>is</a:t>
            </a:r>
            <a:r>
              <a:rPr lang="es-ES_tradnl" dirty="0" smtClean="0"/>
              <a:t> no lineal at </a:t>
            </a:r>
            <a:r>
              <a:rPr lang="es-ES_tradnl" dirty="0" err="1" smtClean="0"/>
              <a:t>high</a:t>
            </a:r>
            <a:r>
              <a:rPr lang="es-ES_tradnl" dirty="0" smtClean="0"/>
              <a:t> </a:t>
            </a:r>
            <a:r>
              <a:rPr lang="es-ES_tradnl" dirty="0" err="1" smtClean="0"/>
              <a:t>power</a:t>
            </a:r>
            <a:endParaRPr lang="es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677</Words>
  <Application>Microsoft Office PowerPoint</Application>
  <PresentationFormat>On-screen Show (4:3)</PresentationFormat>
  <Paragraphs>141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Black box concept</vt:lpstr>
      <vt:lpstr>Control board</vt:lpstr>
      <vt:lpstr>Reference sensor/ distribution board</vt:lpstr>
      <vt:lpstr>LED coupling cavity</vt:lpstr>
      <vt:lpstr>LED pulsed light board result</vt:lpstr>
      <vt:lpstr>Powermeter vs SiPM Output</vt:lpstr>
      <vt:lpstr>Slide 10</vt:lpstr>
      <vt:lpstr>Slide 11</vt:lpstr>
      <vt:lpstr>Status and Plans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tlux</dc:creator>
  <cp:lastModifiedBy>tlux</cp:lastModifiedBy>
  <cp:revision>20</cp:revision>
  <dcterms:created xsi:type="dcterms:W3CDTF">2017-09-13T08:31:09Z</dcterms:created>
  <dcterms:modified xsi:type="dcterms:W3CDTF">2017-09-14T08:18:25Z</dcterms:modified>
</cp:coreProperties>
</file>