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WA105</a:t>
            </a:r>
            <a:r>
              <a:rPr lang="en-US" smtClean="0"/>
              <a:t>: Order Status </a:t>
            </a:r>
            <a:r>
              <a:rPr lang="en-US" dirty="0" smtClean="0"/>
              <a:t>IFAE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Thorsten Lux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PMT Shipment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Carrier identified</a:t>
            </a:r>
          </a:p>
          <a:p>
            <a:r>
              <a:rPr lang="en-US" sz="2400" dirty="0" smtClean="0"/>
              <a:t>First offer received last summer</a:t>
            </a:r>
          </a:p>
          <a:p>
            <a:r>
              <a:rPr lang="en-US" sz="2400" dirty="0" smtClean="0"/>
              <a:t>Only new quotation will be needed </a:t>
            </a:r>
            <a:endParaRPr lang="en-US" sz="2400" dirty="0" smtClean="0"/>
          </a:p>
          <a:p>
            <a:r>
              <a:rPr lang="en-US" sz="2400" dirty="0" smtClean="0"/>
              <a:t>Acrylic plates to protect photocathode surface and TPB coating during transport and </a:t>
            </a:r>
            <a:r>
              <a:rPr lang="en-US" sz="2400" smtClean="0"/>
              <a:t>storage already at IFAE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172" t="14176" r="33621" b="9195"/>
          <a:stretch>
            <a:fillRect/>
          </a:stretch>
        </p:blipFill>
        <p:spPr bwMode="auto">
          <a:xfrm>
            <a:off x="4876800" y="1371600"/>
            <a:ext cx="42672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TPB Coating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Until new schedule update still foreseen for April/May 2018</a:t>
            </a:r>
          </a:p>
          <a:p>
            <a:r>
              <a:rPr lang="en-US" sz="2400" dirty="0" smtClean="0"/>
              <a:t>Has to be done this year!</a:t>
            </a:r>
          </a:p>
          <a:p>
            <a:r>
              <a:rPr lang="en-US" sz="2400" dirty="0" smtClean="0"/>
              <a:t>TPB provider identified: Sigma-Aldrich</a:t>
            </a:r>
          </a:p>
          <a:p>
            <a:r>
              <a:rPr lang="en-US" sz="2400" dirty="0" smtClean="0"/>
              <a:t>New offer need to be  requested</a:t>
            </a:r>
          </a:p>
          <a:p>
            <a:r>
              <a:rPr lang="en-US" sz="2400" dirty="0" smtClean="0"/>
              <a:t>Short delivery time (at least the last time)</a:t>
            </a:r>
          </a:p>
          <a:p>
            <a:r>
              <a:rPr lang="en-US" sz="2400" dirty="0" smtClean="0"/>
              <a:t>5 g cost 230 Euro =&gt; will need probably 50-60 g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063" t="15031" r="30480" b="9812"/>
          <a:stretch>
            <a:fillRect/>
          </a:stretch>
        </p:blipFill>
        <p:spPr bwMode="auto">
          <a:xfrm>
            <a:off x="5090160" y="1676400"/>
            <a:ext cx="405384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SHV for Instrumentation Flange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36 SHV </a:t>
            </a:r>
            <a:r>
              <a:rPr lang="en-US" sz="2400" dirty="0" err="1" smtClean="0"/>
              <a:t>feedthroughs</a:t>
            </a:r>
            <a:r>
              <a:rPr lang="en-US" sz="2400" dirty="0" smtClean="0"/>
              <a:t> (</a:t>
            </a:r>
            <a:r>
              <a:rPr lang="es-ES" sz="2400" dirty="0" smtClean="0"/>
              <a:t>242-SHVDF50 </a:t>
            </a:r>
            <a:r>
              <a:rPr lang="es-ES" sz="2400" dirty="0" err="1" smtClean="0"/>
              <a:t>from</a:t>
            </a:r>
            <a:r>
              <a:rPr lang="es-ES" sz="2400" dirty="0" smtClean="0"/>
              <a:t> </a:t>
            </a:r>
            <a:r>
              <a:rPr lang="es-ES" sz="2400" dirty="0" err="1" smtClean="0"/>
              <a:t>Allectra</a:t>
            </a:r>
            <a:r>
              <a:rPr lang="es-ES" sz="2400" dirty="0" smtClean="0"/>
              <a:t>) </a:t>
            </a:r>
            <a:r>
              <a:rPr lang="es-ES" sz="2400" dirty="0" err="1" smtClean="0"/>
              <a:t>for</a:t>
            </a:r>
            <a:r>
              <a:rPr lang="es-ES" sz="2400" dirty="0" smtClean="0"/>
              <a:t> PMT HV </a:t>
            </a:r>
            <a:r>
              <a:rPr lang="es-ES" sz="2400" dirty="0" err="1" smtClean="0"/>
              <a:t>following</a:t>
            </a:r>
            <a:r>
              <a:rPr lang="es-ES" sz="2400" dirty="0" smtClean="0"/>
              <a:t> web page 405 Euro </a:t>
            </a:r>
            <a:r>
              <a:rPr lang="es-ES" sz="2400" dirty="0" err="1" smtClean="0"/>
              <a:t>each</a:t>
            </a:r>
            <a:endParaRPr lang="es-ES" sz="2400" dirty="0" smtClean="0"/>
          </a:p>
          <a:p>
            <a:r>
              <a:rPr lang="es-ES" sz="2400" dirty="0" err="1" smtClean="0"/>
              <a:t>Not</a:t>
            </a:r>
            <a:r>
              <a:rPr lang="es-ES" sz="2400" dirty="0" smtClean="0"/>
              <a:t> </a:t>
            </a:r>
            <a:r>
              <a:rPr lang="es-ES" sz="2400" dirty="0" err="1" smtClean="0"/>
              <a:t>clear</a:t>
            </a:r>
            <a:r>
              <a:rPr lang="es-ES" sz="2400" dirty="0" smtClean="0"/>
              <a:t> </a:t>
            </a:r>
            <a:r>
              <a:rPr lang="es-ES" sz="2400" dirty="0" err="1" smtClean="0"/>
              <a:t>who</a:t>
            </a:r>
            <a:r>
              <a:rPr lang="es-ES" sz="2400" dirty="0" smtClean="0"/>
              <a:t> </a:t>
            </a:r>
            <a:r>
              <a:rPr lang="es-ES" sz="2400" dirty="0" err="1" smtClean="0"/>
              <a:t>will</a:t>
            </a:r>
            <a:r>
              <a:rPr lang="es-ES" sz="2400" dirty="0" smtClean="0"/>
              <a:t> produce </a:t>
            </a:r>
            <a:r>
              <a:rPr lang="es-ES" sz="2400" dirty="0" err="1" smtClean="0"/>
              <a:t>flange</a:t>
            </a:r>
            <a:endParaRPr lang="es-ES" sz="2400" dirty="0" smtClean="0"/>
          </a:p>
          <a:p>
            <a:r>
              <a:rPr lang="es-ES" sz="2400" dirty="0" smtClean="0"/>
              <a:t>Bern </a:t>
            </a:r>
            <a:r>
              <a:rPr lang="es-ES" sz="2400" dirty="0" err="1" smtClean="0"/>
              <a:t>told</a:t>
            </a:r>
            <a:r>
              <a:rPr lang="es-ES" sz="2400" dirty="0" smtClean="0"/>
              <a:t> me </a:t>
            </a:r>
            <a:r>
              <a:rPr lang="es-ES" sz="2400" dirty="0" err="1" smtClean="0"/>
              <a:t>Allectra</a:t>
            </a:r>
            <a:r>
              <a:rPr lang="es-ES" sz="2400" dirty="0" smtClean="0"/>
              <a:t> </a:t>
            </a:r>
            <a:r>
              <a:rPr lang="es-ES" sz="2400" dirty="0" err="1" smtClean="0"/>
              <a:t>but</a:t>
            </a:r>
            <a:r>
              <a:rPr lang="es-ES" sz="2400" dirty="0" smtClean="0"/>
              <a:t> </a:t>
            </a:r>
            <a:r>
              <a:rPr lang="es-ES" sz="2400" dirty="0" err="1" smtClean="0"/>
              <a:t>Sebastien</a:t>
            </a:r>
            <a:r>
              <a:rPr lang="es-ES" sz="2400" dirty="0" smtClean="0"/>
              <a:t> </a:t>
            </a:r>
            <a:r>
              <a:rPr lang="es-ES" sz="2400" dirty="0" err="1" smtClean="0"/>
              <a:t>told</a:t>
            </a:r>
            <a:r>
              <a:rPr lang="es-ES" sz="2400" dirty="0" smtClean="0"/>
              <a:t> me </a:t>
            </a:r>
            <a:r>
              <a:rPr lang="es-ES" sz="2400" dirty="0" err="1" smtClean="0"/>
              <a:t>that</a:t>
            </a:r>
            <a:r>
              <a:rPr lang="es-ES" sz="2400" dirty="0" smtClean="0"/>
              <a:t> </a:t>
            </a:r>
            <a:r>
              <a:rPr lang="es-ES" sz="2400" dirty="0" err="1" smtClean="0"/>
              <a:t>this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not</a:t>
            </a:r>
            <a:r>
              <a:rPr lang="es-ES" sz="2400" dirty="0" smtClean="0"/>
              <a:t> </a:t>
            </a:r>
            <a:r>
              <a:rPr lang="es-ES" sz="2400" dirty="0" err="1" smtClean="0"/>
              <a:t>guaranteed</a:t>
            </a:r>
            <a:endParaRPr lang="es-ES" sz="2400" dirty="0" smtClean="0"/>
          </a:p>
          <a:p>
            <a:r>
              <a:rPr lang="en-US" sz="2400" dirty="0" smtClean="0"/>
              <a:t>Waiting for </a:t>
            </a:r>
            <a:r>
              <a:rPr lang="en-US" sz="2400" dirty="0" err="1" smtClean="0"/>
              <a:t>Sebastien</a:t>
            </a:r>
            <a:r>
              <a:rPr lang="en-US" sz="2400" dirty="0" smtClean="0"/>
              <a:t> to give input for order</a:t>
            </a:r>
          </a:p>
          <a:p>
            <a:r>
              <a:rPr lang="en-US" sz="2400" dirty="0" smtClean="0"/>
              <a:t>Told me that flange is his smallest problem in respect of possible delay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2323" t="41302" r="51586" b="19192"/>
          <a:stretch>
            <a:fillRect/>
          </a:stretch>
        </p:blipFill>
        <p:spPr bwMode="auto">
          <a:xfrm>
            <a:off x="6019800" y="1676400"/>
            <a:ext cx="2829791" cy="390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PMT HV Cables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4114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36 PMT HV cables needed with singled sided SHV connector</a:t>
            </a:r>
          </a:p>
          <a:p>
            <a:r>
              <a:rPr lang="en-US" sz="2000" dirty="0" smtClean="0"/>
              <a:t>2 Options: </a:t>
            </a:r>
            <a:r>
              <a:rPr lang="es-ES" sz="2000" dirty="0" smtClean="0"/>
              <a:t>RG-303 </a:t>
            </a:r>
            <a:r>
              <a:rPr lang="es-ES" sz="2000" dirty="0" err="1" smtClean="0"/>
              <a:t>or</a:t>
            </a:r>
            <a:r>
              <a:rPr lang="es-ES" sz="2000" dirty="0" smtClean="0"/>
              <a:t> HTC-50-3-2</a:t>
            </a:r>
          </a:p>
          <a:p>
            <a:r>
              <a:rPr lang="es-ES" sz="2000" dirty="0" smtClean="0"/>
              <a:t>RG-303 </a:t>
            </a:r>
            <a:r>
              <a:rPr lang="es-ES" sz="2000" dirty="0" err="1" smtClean="0"/>
              <a:t>used</a:t>
            </a:r>
            <a:r>
              <a:rPr lang="es-ES" sz="2000" dirty="0" smtClean="0"/>
              <a:t> in </a:t>
            </a:r>
            <a:r>
              <a:rPr lang="es-ES" sz="2000" dirty="0" err="1" smtClean="0"/>
              <a:t>Double</a:t>
            </a:r>
            <a:r>
              <a:rPr lang="es-ES" sz="2000" dirty="0" smtClean="0"/>
              <a:t> </a:t>
            </a:r>
            <a:r>
              <a:rPr lang="es-ES" sz="2000" dirty="0" err="1" smtClean="0"/>
              <a:t>Chooz</a:t>
            </a:r>
            <a:r>
              <a:rPr lang="es-ES" sz="2000" dirty="0" smtClean="0"/>
              <a:t> and </a:t>
            </a:r>
            <a:r>
              <a:rPr lang="es-ES" sz="2000" dirty="0" err="1" smtClean="0"/>
              <a:t>inside</a:t>
            </a:r>
            <a:r>
              <a:rPr lang="es-ES" sz="2000" dirty="0" smtClean="0"/>
              <a:t> </a:t>
            </a:r>
            <a:r>
              <a:rPr lang="es-ES" sz="2000" dirty="0" err="1" smtClean="0"/>
              <a:t>cryostat</a:t>
            </a:r>
            <a:r>
              <a:rPr lang="es-ES" sz="2000" dirty="0" smtClean="0"/>
              <a:t> </a:t>
            </a:r>
            <a:r>
              <a:rPr lang="es-ES" sz="2000" dirty="0" err="1" smtClean="0"/>
              <a:t>but</a:t>
            </a:r>
            <a:r>
              <a:rPr lang="es-ES" sz="2000" dirty="0" smtClean="0"/>
              <a:t> </a:t>
            </a:r>
            <a:r>
              <a:rPr lang="es-ES" sz="2000" dirty="0" err="1" smtClean="0"/>
              <a:t>very</a:t>
            </a:r>
            <a:r>
              <a:rPr lang="es-ES" sz="2000" dirty="0" smtClean="0"/>
              <a:t> </a:t>
            </a:r>
            <a:r>
              <a:rPr lang="es-ES" sz="2000" dirty="0" err="1" smtClean="0"/>
              <a:t>expensive</a:t>
            </a:r>
            <a:endParaRPr lang="es-ES" sz="2000" dirty="0" smtClean="0"/>
          </a:p>
          <a:p>
            <a:r>
              <a:rPr lang="es-ES" sz="2000" dirty="0" smtClean="0"/>
              <a:t>HTC-50-3-2 </a:t>
            </a:r>
            <a:r>
              <a:rPr lang="es-ES" sz="2000" dirty="0" err="1" smtClean="0"/>
              <a:t>standard</a:t>
            </a:r>
            <a:r>
              <a:rPr lang="es-ES" sz="2000" dirty="0" smtClean="0"/>
              <a:t>, red CERN HV cable </a:t>
            </a:r>
            <a:r>
              <a:rPr lang="es-ES" sz="2000" dirty="0" err="1" smtClean="0"/>
              <a:t>much</a:t>
            </a:r>
            <a:r>
              <a:rPr lang="es-ES" sz="2000" dirty="0" smtClean="0"/>
              <a:t> more </a:t>
            </a:r>
            <a:r>
              <a:rPr lang="es-ES" sz="2000" dirty="0" err="1" smtClean="0"/>
              <a:t>cost</a:t>
            </a:r>
            <a:r>
              <a:rPr lang="es-ES" sz="2000" dirty="0" smtClean="0"/>
              <a:t> </a:t>
            </a:r>
            <a:r>
              <a:rPr lang="es-ES" sz="2000" dirty="0" err="1" smtClean="0"/>
              <a:t>effective</a:t>
            </a:r>
            <a:r>
              <a:rPr lang="es-ES" sz="2000" dirty="0" smtClean="0"/>
              <a:t> </a:t>
            </a:r>
          </a:p>
          <a:p>
            <a:r>
              <a:rPr lang="es-ES" sz="2000" dirty="0" err="1" smtClean="0"/>
              <a:t>Attenuation</a:t>
            </a:r>
            <a:r>
              <a:rPr lang="es-ES" sz="2000" dirty="0" smtClean="0"/>
              <a:t> </a:t>
            </a:r>
            <a:r>
              <a:rPr lang="es-ES" sz="2000" dirty="0" err="1" smtClean="0"/>
              <a:t>length</a:t>
            </a:r>
            <a:r>
              <a:rPr lang="es-ES" sz="2000" dirty="0" smtClean="0"/>
              <a:t> similar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both</a:t>
            </a:r>
            <a:r>
              <a:rPr lang="es-ES" sz="2000" dirty="0" smtClean="0"/>
              <a:t> as Antonio </a:t>
            </a:r>
            <a:r>
              <a:rPr lang="es-ES" sz="2000" dirty="0" err="1" smtClean="0"/>
              <a:t>measured</a:t>
            </a:r>
            <a:endParaRPr lang="es-ES" sz="2000" dirty="0" smtClean="0"/>
          </a:p>
          <a:p>
            <a:r>
              <a:rPr lang="es-ES" sz="2000" dirty="0" err="1" smtClean="0"/>
              <a:t>Currently</a:t>
            </a:r>
            <a:r>
              <a:rPr lang="es-ES" sz="2000" dirty="0" smtClean="0"/>
              <a:t> </a:t>
            </a:r>
            <a:r>
              <a:rPr lang="es-ES" sz="2000" dirty="0" err="1" smtClean="0"/>
              <a:t>planning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use HTC-50-3-2, </a:t>
            </a:r>
            <a:r>
              <a:rPr lang="es-ES" sz="2000" dirty="0" err="1" smtClean="0"/>
              <a:t>also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cost</a:t>
            </a:r>
            <a:r>
              <a:rPr lang="es-ES" sz="2000" dirty="0" smtClean="0"/>
              <a:t> </a:t>
            </a:r>
            <a:r>
              <a:rPr lang="es-ES" sz="2000" dirty="0" err="1" smtClean="0"/>
              <a:t>scaling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final detector</a:t>
            </a:r>
          </a:p>
          <a:p>
            <a:r>
              <a:rPr lang="es-ES" sz="2000" dirty="0" smtClean="0"/>
              <a:t>Base material </a:t>
            </a:r>
            <a:r>
              <a:rPr lang="es-ES" sz="2000" dirty="0" err="1" smtClean="0"/>
              <a:t>will</a:t>
            </a:r>
            <a:r>
              <a:rPr lang="es-ES" sz="2000" dirty="0" smtClean="0"/>
              <a:t> </a:t>
            </a:r>
            <a:r>
              <a:rPr lang="es-ES" sz="2000" dirty="0" err="1" smtClean="0"/>
              <a:t>be</a:t>
            </a:r>
            <a:r>
              <a:rPr lang="es-ES" sz="2000" dirty="0" smtClean="0"/>
              <a:t> </a:t>
            </a:r>
            <a:r>
              <a:rPr lang="es-ES" sz="2000" dirty="0" err="1" smtClean="0"/>
              <a:t>ordered</a:t>
            </a:r>
            <a:r>
              <a:rPr lang="es-ES" sz="2000" dirty="0" smtClean="0"/>
              <a:t> </a:t>
            </a:r>
            <a:r>
              <a:rPr lang="es-ES" sz="2000" dirty="0" err="1" smtClean="0"/>
              <a:t>from</a:t>
            </a:r>
            <a:r>
              <a:rPr lang="es-ES" sz="2000" dirty="0" smtClean="0"/>
              <a:t> CERN </a:t>
            </a:r>
            <a:r>
              <a:rPr lang="es-ES" sz="2000" dirty="0" err="1" smtClean="0"/>
              <a:t>store</a:t>
            </a:r>
            <a:r>
              <a:rPr lang="es-ES" sz="2000" dirty="0" smtClean="0"/>
              <a:t> and </a:t>
            </a:r>
            <a:r>
              <a:rPr lang="es-ES" sz="2000" dirty="0" err="1" smtClean="0"/>
              <a:t>then</a:t>
            </a:r>
            <a:r>
              <a:rPr lang="es-ES" sz="2000" dirty="0" smtClean="0"/>
              <a:t> </a:t>
            </a:r>
            <a:r>
              <a:rPr lang="es-ES" sz="2000" dirty="0" err="1" smtClean="0"/>
              <a:t>assembled</a:t>
            </a:r>
            <a:r>
              <a:rPr lang="es-ES" sz="2000" dirty="0" smtClean="0"/>
              <a:t> at IFAE</a:t>
            </a:r>
          </a:p>
          <a:p>
            <a:r>
              <a:rPr lang="es-ES" sz="2000" dirty="0" err="1" smtClean="0"/>
              <a:t>Waiting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input </a:t>
            </a:r>
            <a:r>
              <a:rPr lang="es-ES" sz="2000" dirty="0" err="1" smtClean="0"/>
              <a:t>from</a:t>
            </a:r>
            <a:r>
              <a:rPr lang="es-ES" sz="2000" dirty="0" smtClean="0"/>
              <a:t> </a:t>
            </a:r>
            <a:r>
              <a:rPr lang="es-ES" sz="2000" dirty="0" err="1" smtClean="0"/>
              <a:t>Yann</a:t>
            </a:r>
            <a:r>
              <a:rPr lang="es-ES" sz="2000" dirty="0" smtClean="0"/>
              <a:t>-Axel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length</a:t>
            </a:r>
            <a:r>
              <a:rPr lang="es-ES" sz="2000" dirty="0" smtClean="0"/>
              <a:t> =&gt; </a:t>
            </a:r>
            <a:r>
              <a:rPr lang="es-ES" sz="2000" dirty="0" err="1" smtClean="0"/>
              <a:t>exact</a:t>
            </a:r>
            <a:r>
              <a:rPr lang="es-ES" sz="2000" dirty="0" smtClean="0"/>
              <a:t> cable </a:t>
            </a:r>
            <a:r>
              <a:rPr lang="es-ES" sz="2000" dirty="0" err="1" smtClean="0"/>
              <a:t>routing</a:t>
            </a:r>
            <a:r>
              <a:rPr lang="es-ES" sz="2000" dirty="0" smtClean="0"/>
              <a:t> </a:t>
            </a:r>
            <a:r>
              <a:rPr lang="es-ES" sz="2000" dirty="0" err="1" smtClean="0"/>
              <a:t>still</a:t>
            </a:r>
            <a:r>
              <a:rPr lang="es-ES" sz="2000" dirty="0" smtClean="0"/>
              <a:t> </a:t>
            </a:r>
            <a:r>
              <a:rPr lang="es-ES" sz="2000" dirty="0" err="1" smtClean="0"/>
              <a:t>not</a:t>
            </a:r>
            <a:r>
              <a:rPr lang="es-ES" sz="2000" dirty="0" smtClean="0"/>
              <a:t> </a:t>
            </a:r>
            <a:r>
              <a:rPr lang="es-ES" sz="2000" dirty="0" err="1" smtClean="0"/>
              <a:t>defined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05400"/>
            <a:ext cx="9144000" cy="101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Various fibers were tested</a:t>
            </a:r>
          </a:p>
          <a:p>
            <a:r>
              <a:rPr lang="en-US" sz="2000" dirty="0" smtClean="0"/>
              <a:t>Favorite fiber diameter currently 400 or 600 um</a:t>
            </a:r>
          </a:p>
          <a:p>
            <a:r>
              <a:rPr lang="en-US" sz="2000" dirty="0" smtClean="0"/>
              <a:t>Tubing probably stainless steel with black sheath =&gt; still to check bending radius with </a:t>
            </a:r>
            <a:r>
              <a:rPr lang="en-US" sz="2000" dirty="0" err="1" smtClean="0"/>
              <a:t>Thorlabs</a:t>
            </a:r>
            <a:endParaRPr lang="en-US" sz="2000" dirty="0" smtClean="0"/>
          </a:p>
          <a:p>
            <a:r>
              <a:rPr lang="en-US" sz="2000" dirty="0" smtClean="0"/>
              <a:t>Length still not defined =&gt; as for PMT HV cables waiting for final routing from </a:t>
            </a:r>
            <a:r>
              <a:rPr lang="en-US" sz="2000" dirty="0" err="1" smtClean="0"/>
              <a:t>Yann</a:t>
            </a:r>
            <a:r>
              <a:rPr lang="en-US" sz="2000" dirty="0" smtClean="0"/>
              <a:t>-Axel</a:t>
            </a:r>
          </a:p>
          <a:p>
            <a:r>
              <a:rPr lang="en-US" sz="2000" dirty="0" smtClean="0"/>
              <a:t>For tests at CIEMAT some fiber samples are available</a:t>
            </a:r>
          </a:p>
          <a:p>
            <a:r>
              <a:rPr lang="en-US" sz="2000" dirty="0" smtClean="0"/>
              <a:t>Final fibers will be probably ordered afterwards ( about 220 Euro per piece)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5365" t="34874" r="23664" b="26718"/>
          <a:stretch>
            <a:fillRect/>
          </a:stretch>
        </p:blipFill>
        <p:spPr bwMode="auto">
          <a:xfrm>
            <a:off x="5486400" y="1905000"/>
            <a:ext cx="3657600" cy="376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515155" y="3148642"/>
            <a:ext cx="3588589" cy="196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86400" y="3886200"/>
            <a:ext cx="3588589" cy="196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23781" y="4244196"/>
            <a:ext cx="3588589" cy="196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28094" y="5129842"/>
            <a:ext cx="3588589" cy="196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06529" y="2780582"/>
            <a:ext cx="3588589" cy="196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PMT TPB Coating at CERN:</a:t>
            </a:r>
          </a:p>
          <a:p>
            <a:pPr lvl="1"/>
            <a:r>
              <a:rPr lang="en-US" sz="2000" dirty="0" smtClean="0"/>
              <a:t>Shipment prepared and can be launched when needed</a:t>
            </a:r>
          </a:p>
          <a:p>
            <a:pPr lvl="1"/>
            <a:r>
              <a:rPr lang="en-US" sz="2000" dirty="0" smtClean="0"/>
              <a:t>TPB supplier found and order can be placed when necessary</a:t>
            </a:r>
          </a:p>
          <a:p>
            <a:r>
              <a:rPr lang="en-US" sz="2400" dirty="0" smtClean="0"/>
              <a:t>SHV connectors for instrumentation flange: waiting for </a:t>
            </a:r>
            <a:r>
              <a:rPr lang="en-US" sz="2400" dirty="0" err="1" smtClean="0"/>
              <a:t>Sebastien</a:t>
            </a:r>
            <a:endParaRPr lang="en-US" sz="2400" dirty="0" smtClean="0"/>
          </a:p>
          <a:p>
            <a:r>
              <a:rPr lang="en-US" sz="2400" dirty="0" smtClean="0"/>
              <a:t>PMT HV cables: pieces and their providers identified but waiting for input from </a:t>
            </a:r>
            <a:r>
              <a:rPr lang="en-US" sz="2400" dirty="0" err="1" smtClean="0"/>
              <a:t>Yann</a:t>
            </a:r>
            <a:r>
              <a:rPr lang="en-US" sz="2400" dirty="0" smtClean="0"/>
              <a:t>-Axel</a:t>
            </a:r>
          </a:p>
          <a:p>
            <a:r>
              <a:rPr lang="en-US" sz="2400" dirty="0" smtClean="0"/>
              <a:t>Provider of optical fibers identified =&gt; some more tests needed and waiting for input from </a:t>
            </a:r>
            <a:r>
              <a:rPr lang="en-US" sz="2400" dirty="0" err="1" smtClean="0"/>
              <a:t>Yann</a:t>
            </a:r>
            <a:r>
              <a:rPr lang="en-US" sz="2400" dirty="0" smtClean="0"/>
              <a:t>-Axel</a:t>
            </a:r>
          </a:p>
          <a:p>
            <a:r>
              <a:rPr lang="en-US" sz="2400" dirty="0" smtClean="0"/>
              <a:t>Manpower: 1 mechanical technician for PMT installation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379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WA105: Order Status IFAE</vt:lpstr>
      <vt:lpstr>PMT Shipment</vt:lpstr>
      <vt:lpstr>TPB Coating</vt:lpstr>
      <vt:lpstr>SHV for Instrumentation Flange</vt:lpstr>
      <vt:lpstr>PMT HV Cables</vt:lpstr>
      <vt:lpstr>Optical Fibers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tlux</dc:creator>
  <cp:lastModifiedBy>tlux</cp:lastModifiedBy>
  <cp:revision>42</cp:revision>
  <dcterms:created xsi:type="dcterms:W3CDTF">2006-08-16T00:00:00Z</dcterms:created>
  <dcterms:modified xsi:type="dcterms:W3CDTF">2018-01-10T13:34:59Z</dcterms:modified>
</cp:coreProperties>
</file>