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7" r:id="rId4"/>
    <p:sldId id="257" r:id="rId5"/>
    <p:sldId id="265" r:id="rId6"/>
    <p:sldId id="266" r:id="rId7"/>
    <p:sldId id="269" r:id="rId8"/>
    <p:sldId id="268" r:id="rId9"/>
    <p:sldId id="270" r:id="rId10"/>
    <p:sldId id="273" r:id="rId11"/>
    <p:sldId id="271" r:id="rId12"/>
    <p:sldId id="272" r:id="rId13"/>
    <p:sldId id="263" r:id="rId14"/>
    <p:sldId id="260" r:id="rId15"/>
    <p:sldId id="264" r:id="rId16"/>
    <p:sldId id="261" r:id="rId17"/>
    <p:sldId id="26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DE093-EFE6-4262-91FE-74A0534CB3B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EC711-6BA2-4FAB-9425-7EDF780E7E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50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DBE89-7C9B-4BCF-8B01-EF4184A6DE2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75DB4-5CEA-405A-84AF-9EA8F5811C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5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5DB4-5CEA-405A-84AF-9EA8F5811C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42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en-US" b="1" dirty="0"/>
              <a:t>FEE and DAQ in the 6x6x6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3284984"/>
            <a:ext cx="6656784" cy="1752600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Antonio Verdugo de Osa &amp; Daniel </a:t>
            </a:r>
            <a:r>
              <a:rPr lang="es-ES_tradnl" sz="2400" dirty="0" err="1" smtClean="0"/>
              <a:t>Belver</a:t>
            </a:r>
            <a:r>
              <a:rPr lang="es-ES_tradnl" sz="2400" dirty="0" smtClean="0"/>
              <a:t> Fernández</a:t>
            </a:r>
            <a:endParaRPr lang="en-US" sz="2400" dirty="0" smtClean="0"/>
          </a:p>
          <a:p>
            <a:r>
              <a:rPr lang="en-US" sz="2400" dirty="0" smtClean="0"/>
              <a:t>Spanish </a:t>
            </a:r>
            <a:r>
              <a:rPr lang="en-US" sz="2400" dirty="0"/>
              <a:t>WA105 </a:t>
            </a:r>
            <a:r>
              <a:rPr lang="en-US" sz="2400" dirty="0" smtClean="0"/>
              <a:t>Meeting	12/01/2018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74447"/>
            <a:ext cx="4320480" cy="89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66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 smtClean="0"/>
              <a:t>Event</a:t>
            </a:r>
            <a:r>
              <a:rPr lang="es-ES_tradnl" dirty="0" smtClean="0"/>
              <a:t> </a:t>
            </a:r>
            <a:r>
              <a:rPr lang="es-ES_tradnl" dirty="0" err="1" smtClean="0"/>
              <a:t>rate</a:t>
            </a:r>
            <a:r>
              <a:rPr lang="es-ES_tradnl" dirty="0" smtClean="0"/>
              <a:t> as a </a:t>
            </a:r>
            <a:r>
              <a:rPr lang="es-ES_tradnl" dirty="0" err="1" smtClean="0"/>
              <a:t>function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#pe</a:t>
            </a:r>
            <a:br>
              <a:rPr lang="es-ES_tradnl" dirty="0" smtClean="0"/>
            </a:b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3x1x1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</a:t>
            </a:fld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/>
          <a:stretch>
            <a:fillRect/>
          </a:stretch>
        </p:blipFill>
        <p:spPr bwMode="auto">
          <a:xfrm>
            <a:off x="1475656" y="1700808"/>
            <a:ext cx="5909411" cy="45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29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To be </a:t>
            </a:r>
            <a:r>
              <a:rPr lang="es-ES_tradnl" b="1" dirty="0" err="1" smtClean="0"/>
              <a:t>tested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GB" dirty="0" err="1"/>
              <a:t>CatiROC</a:t>
            </a:r>
            <a:r>
              <a:rPr lang="en-GB" dirty="0"/>
              <a:t> trigger outputs: according to the FE designer they are </a:t>
            </a:r>
            <a:r>
              <a:rPr lang="en-GB" dirty="0" err="1"/>
              <a:t>analog</a:t>
            </a:r>
            <a:r>
              <a:rPr lang="en-GB" dirty="0"/>
              <a:t> but reading the information on the </a:t>
            </a:r>
            <a:r>
              <a:rPr lang="en-GB" dirty="0" err="1"/>
              <a:t>CatiROC</a:t>
            </a:r>
            <a:r>
              <a:rPr lang="en-GB" dirty="0"/>
              <a:t> datasheet it seems that they are digital</a:t>
            </a:r>
            <a:r>
              <a:rPr lang="en-GB" dirty="0" smtClean="0"/>
              <a:t>.</a:t>
            </a:r>
            <a:r>
              <a:rPr lang="es-ES_tradnl" dirty="0" smtClean="0"/>
              <a:t> </a:t>
            </a:r>
            <a:r>
              <a:rPr lang="en-GB" dirty="0" smtClean="0"/>
              <a:t>If </a:t>
            </a:r>
            <a:r>
              <a:rPr lang="en-GB" dirty="0"/>
              <a:t>they are </a:t>
            </a:r>
            <a:r>
              <a:rPr lang="en-GB" dirty="0" err="1" smtClean="0"/>
              <a:t>analog</a:t>
            </a:r>
            <a:r>
              <a:rPr lang="en-GB" dirty="0"/>
              <a:t> </a:t>
            </a:r>
            <a:r>
              <a:rPr lang="en-GB" dirty="0" smtClean="0"/>
              <a:t>we have to </a:t>
            </a:r>
            <a:r>
              <a:rPr lang="en-GB" dirty="0"/>
              <a:t>determine the signal variation at the </a:t>
            </a:r>
            <a:r>
              <a:rPr lang="en-GB" dirty="0" err="1"/>
              <a:t>CatiROC</a:t>
            </a:r>
            <a:r>
              <a:rPr lang="en-GB" dirty="0"/>
              <a:t> signal input that produce a change of level detectable by the FPGA on the trigger </a:t>
            </a:r>
            <a:r>
              <a:rPr lang="en-GB" dirty="0" smtClean="0"/>
              <a:t>input lines</a:t>
            </a:r>
            <a:r>
              <a:rPr lang="en-GB" dirty="0"/>
              <a:t>.</a:t>
            </a:r>
            <a:endParaRPr lang="en-US" dirty="0"/>
          </a:p>
          <a:p>
            <a:endParaRPr lang="en-US" dirty="0"/>
          </a:p>
          <a:p>
            <a:pPr lvl="0"/>
            <a:r>
              <a:rPr lang="en-GB" dirty="0"/>
              <a:t>Delay from the </a:t>
            </a:r>
            <a:r>
              <a:rPr lang="en-GB" dirty="0" err="1"/>
              <a:t>CatiROC</a:t>
            </a:r>
            <a:r>
              <a:rPr lang="en-GB" dirty="0"/>
              <a:t> signal input to the trigger </a:t>
            </a:r>
            <a:r>
              <a:rPr lang="en-GB" dirty="0" smtClean="0"/>
              <a:t>output to compute the total trigger delay.</a:t>
            </a:r>
            <a:endParaRPr lang="en-US" dirty="0"/>
          </a:p>
          <a:p>
            <a:endParaRPr lang="en-US" dirty="0"/>
          </a:p>
          <a:p>
            <a:pPr lvl="0"/>
            <a:r>
              <a:rPr lang="en-GB" dirty="0"/>
              <a:t>Check if it is possible to reduce the signal amplitude on the unipolar to differential conversion circuit to adapt the ADC to the PMT signals dynamic range.</a:t>
            </a:r>
            <a:endParaRPr lang="en-US" dirty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76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60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WA105 Online Computing – </a:t>
            </a:r>
            <a:r>
              <a:rPr lang="es-ES_tradnl" dirty="0" err="1" smtClean="0"/>
              <a:t>Elisabetta</a:t>
            </a:r>
            <a:r>
              <a:rPr lang="es-ES_tradnl" dirty="0" smtClean="0"/>
              <a:t> </a:t>
            </a:r>
            <a:r>
              <a:rPr lang="es-ES_tradnl" dirty="0" err="1" smtClean="0"/>
              <a:t>Pennacchio</a:t>
            </a:r>
            <a:r>
              <a:rPr lang="es-ES_tradnl" dirty="0" smtClean="0"/>
              <a:t>, 15/12/2015 </a:t>
            </a:r>
            <a:r>
              <a:rPr lang="es-ES_tradnl" dirty="0"/>
              <a:t>: https://indico.fnal.gov/event/11030/contribution/4/material/slides/0.pdf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Global </a:t>
            </a:r>
            <a:r>
              <a:rPr lang="es-ES_tradnl" dirty="0" err="1" smtClean="0"/>
              <a:t>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5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39" y="692696"/>
            <a:ext cx="7738070" cy="571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582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00025"/>
            <a:ext cx="8829675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124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24547" cy="581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60232" y="6237312"/>
            <a:ext cx="2133600" cy="365125"/>
          </a:xfrm>
          <a:solidFill>
            <a:schemeClr val="bg1"/>
          </a:solidFill>
        </p:spPr>
        <p:txBody>
          <a:bodyPr/>
          <a:lstStyle/>
          <a:p>
            <a:fld id="{132FADFE-3B8F-471C-ABF0-DBC7717ECBBC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000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6" y="404664"/>
            <a:ext cx="8766373" cy="618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fld id="{132FADFE-3B8F-471C-ABF0-DBC7717ECBB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08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LRO </a:t>
            </a:r>
            <a:r>
              <a:rPr lang="fr-FR" dirty="0" smtClean="0"/>
              <a:t>FE block </a:t>
            </a:r>
            <a:r>
              <a:rPr lang="fr-FR" dirty="0" err="1" smtClean="0"/>
              <a:t>diagram</a:t>
            </a:r>
            <a:endParaRPr lang="fr-FR" dirty="0"/>
          </a:p>
        </p:txBody>
      </p:sp>
      <p:grpSp>
        <p:nvGrpSpPr>
          <p:cNvPr id="14" name="13 Grupo"/>
          <p:cNvGrpSpPr/>
          <p:nvPr/>
        </p:nvGrpSpPr>
        <p:grpSpPr>
          <a:xfrm>
            <a:off x="59582" y="1270200"/>
            <a:ext cx="8913409" cy="3693807"/>
            <a:chOff x="-197270" y="1793646"/>
            <a:chExt cx="9175017" cy="3774938"/>
          </a:xfrm>
        </p:grpSpPr>
        <p:sp>
          <p:nvSpPr>
            <p:cNvPr id="26" name="Rectangle 25"/>
            <p:cNvSpPr/>
            <p:nvPr/>
          </p:nvSpPr>
          <p:spPr>
            <a:xfrm>
              <a:off x="5049982" y="1921375"/>
              <a:ext cx="820882" cy="364720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dirty="0" smtClean="0"/>
                <a:t>    µTCA   </a:t>
              </a:r>
              <a:r>
                <a:rPr lang="fr-FR" dirty="0" err="1" smtClean="0"/>
                <a:t>backplane</a:t>
              </a:r>
              <a:endParaRPr lang="fr-F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19693" y="2409746"/>
              <a:ext cx="3517324" cy="2805545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dirty="0" smtClean="0"/>
                <a:t>        </a:t>
              </a:r>
              <a:r>
                <a:rPr lang="fr-FR" dirty="0" smtClean="0"/>
                <a:t>                     </a:t>
              </a:r>
              <a:r>
                <a:rPr lang="fr-FR" dirty="0" err="1" smtClean="0"/>
                <a:t>Bittware</a:t>
              </a:r>
              <a:r>
                <a:rPr lang="fr-FR" dirty="0" smtClean="0"/>
                <a:t> </a:t>
              </a:r>
              <a:r>
                <a:rPr lang="fr-FR" dirty="0" smtClean="0"/>
                <a:t>S4AM</a:t>
              </a:r>
              <a:endParaRPr lang="fr-FR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1" y="3251413"/>
              <a:ext cx="1070263" cy="1226127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12</a:t>
              </a:r>
              <a:endParaRPr lang="fr-FR" dirty="0" smtClean="0"/>
            </a:p>
            <a:p>
              <a:pPr algn="ctr"/>
              <a:r>
                <a:rPr lang="fr-FR" dirty="0" err="1" smtClean="0"/>
                <a:t>PMTs</a:t>
              </a:r>
              <a:endParaRPr lang="fr-FR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00201" y="2576002"/>
              <a:ext cx="1735281" cy="2473036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3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dirty="0" smtClean="0"/>
                <a:t>LRO FE</a:t>
              </a:r>
              <a:endParaRPr lang="fr-FR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50918" y="3012420"/>
              <a:ext cx="654627" cy="6130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ADC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50918" y="3932015"/>
              <a:ext cx="654627" cy="6130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CatiROC</a:t>
              </a:r>
              <a:endParaRPr lang="fr-FR" dirty="0"/>
            </a:p>
          </p:txBody>
        </p:sp>
        <p:cxnSp>
          <p:nvCxnSpPr>
            <p:cNvPr id="9" name="Connecteur en angle 8"/>
            <p:cNvCxnSpPr>
              <a:stCxn id="4" idx="3"/>
            </p:cNvCxnSpPr>
            <p:nvPr/>
          </p:nvCxnSpPr>
          <p:spPr>
            <a:xfrm flipV="1">
              <a:off x="1184564" y="3329339"/>
              <a:ext cx="966354" cy="535138"/>
            </a:xfrm>
            <a:prstGeom prst="bentConnector3">
              <a:avLst>
                <a:gd name="adj1" fmla="val 6182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en angle 11"/>
            <p:cNvCxnSpPr/>
            <p:nvPr/>
          </p:nvCxnSpPr>
          <p:spPr>
            <a:xfrm rot="16200000" flipH="1">
              <a:off x="1596304" y="3683932"/>
              <a:ext cx="766329" cy="36368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à coins arrondis 16"/>
            <p:cNvSpPr/>
            <p:nvPr/>
          </p:nvSpPr>
          <p:spPr>
            <a:xfrm>
              <a:off x="3096492" y="2700693"/>
              <a:ext cx="145472" cy="2254827"/>
            </a:xfrm>
            <a:prstGeom prst="roundRect">
              <a:avLst/>
            </a:prstGeom>
            <a:gradFill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Plaque 17"/>
            <p:cNvSpPr/>
            <p:nvPr/>
          </p:nvSpPr>
          <p:spPr>
            <a:xfrm>
              <a:off x="3574473" y="3204649"/>
              <a:ext cx="1330036" cy="1340429"/>
            </a:xfrm>
            <a:prstGeom prst="beve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FPGA</a:t>
              </a:r>
              <a:endParaRPr lang="fr-FR" dirty="0"/>
            </a:p>
          </p:txBody>
        </p:sp>
        <p:cxnSp>
          <p:nvCxnSpPr>
            <p:cNvPr id="20" name="Connecteur en angle 19"/>
            <p:cNvCxnSpPr>
              <a:stCxn id="6" idx="3"/>
            </p:cNvCxnSpPr>
            <p:nvPr/>
          </p:nvCxnSpPr>
          <p:spPr>
            <a:xfrm>
              <a:off x="2805545" y="3318952"/>
              <a:ext cx="768928" cy="306531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en angle 21"/>
            <p:cNvCxnSpPr>
              <a:stCxn id="7" idx="3"/>
            </p:cNvCxnSpPr>
            <p:nvPr/>
          </p:nvCxnSpPr>
          <p:spPr>
            <a:xfrm flipV="1">
              <a:off x="2805545" y="4072293"/>
              <a:ext cx="768928" cy="16625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en angle 23"/>
            <p:cNvCxnSpPr>
              <a:stCxn id="18" idx="2"/>
            </p:cNvCxnSpPr>
            <p:nvPr/>
          </p:nvCxnSpPr>
          <p:spPr>
            <a:xfrm rot="5400000">
              <a:off x="2488013" y="3388707"/>
              <a:ext cx="595108" cy="2907851"/>
            </a:xfrm>
            <a:prstGeom prst="bentConnector2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-197270" y="4955520"/>
              <a:ext cx="1506365" cy="377444"/>
            </a:xfrm>
            <a:prstGeom prst="rect">
              <a:avLst/>
            </a:prstGeom>
            <a:noFill/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Trigger </a:t>
              </a:r>
              <a:r>
                <a:rPr lang="fr-FR" dirty="0" smtClean="0"/>
                <a:t>in/out</a:t>
              </a:r>
              <a:endParaRPr lang="fr-FR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63046" y="2409746"/>
              <a:ext cx="1517073" cy="28055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µTCA</a:t>
              </a:r>
            </a:p>
            <a:p>
              <a:pPr algn="ctr"/>
              <a:r>
                <a:rPr lang="fr-FR" dirty="0" smtClean="0"/>
                <a:t>MCH</a:t>
              </a:r>
              <a:endParaRPr lang="fr-FR" dirty="0"/>
            </a:p>
          </p:txBody>
        </p:sp>
        <p:cxnSp>
          <p:nvCxnSpPr>
            <p:cNvPr id="29" name="Connecteur droit avec flèche 28"/>
            <p:cNvCxnSpPr>
              <a:stCxn id="18" idx="0"/>
            </p:cNvCxnSpPr>
            <p:nvPr/>
          </p:nvCxnSpPr>
          <p:spPr>
            <a:xfrm flipV="1">
              <a:off x="4904509" y="3864476"/>
              <a:ext cx="1101437" cy="103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à coins arrondis 29"/>
            <p:cNvSpPr/>
            <p:nvPr/>
          </p:nvSpPr>
          <p:spPr>
            <a:xfrm>
              <a:off x="7678883" y="3168285"/>
              <a:ext cx="1298864" cy="129366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DAQ</a:t>
              </a:r>
            </a:p>
            <a:p>
              <a:pPr algn="ctr"/>
              <a:r>
                <a:rPr lang="fr-FR" dirty="0" smtClean="0"/>
                <a:t>computer</a:t>
              </a:r>
              <a:endParaRPr lang="fr-FR" dirty="0"/>
            </a:p>
          </p:txBody>
        </p:sp>
        <p:cxnSp>
          <p:nvCxnSpPr>
            <p:cNvPr id="32" name="Connecteur en angle 31"/>
            <p:cNvCxnSpPr>
              <a:stCxn id="27" idx="3"/>
              <a:endCxn id="30" idx="1"/>
            </p:cNvCxnSpPr>
            <p:nvPr/>
          </p:nvCxnSpPr>
          <p:spPr>
            <a:xfrm>
              <a:off x="7180119" y="3812519"/>
              <a:ext cx="498764" cy="259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1 CuadroTexto"/>
            <p:cNvSpPr txBox="1"/>
            <p:nvPr/>
          </p:nvSpPr>
          <p:spPr>
            <a:xfrm>
              <a:off x="2170305" y="1793646"/>
              <a:ext cx="2808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Mother-board (commercial)</a:t>
              </a:r>
              <a:endParaRPr lang="en-US" dirty="0"/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382311" y="1412776"/>
            <a:ext cx="182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Mezzanine-board</a:t>
            </a:r>
            <a:endParaRPr lang="en-US" dirty="0"/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1187624" y="1796390"/>
            <a:ext cx="814730" cy="5261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229379" y="508113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functions: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ADC: 		Signal sampling for charge calculation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CatiROC</a:t>
            </a:r>
            <a:r>
              <a:rPr lang="en-US" dirty="0" smtClean="0"/>
              <a:t> ASIC: 	Time-stamping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FPGA: 		Trigger decision and digital signal processing (charge calculation, data reduction and transmission,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6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LRO </a:t>
            </a:r>
            <a:r>
              <a:rPr lang="es-ES_tradnl" dirty="0" err="1" smtClean="0"/>
              <a:t>Crate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7400"/>
            <a:ext cx="8702631" cy="349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89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553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ES_tradnl" dirty="0" err="1" smtClean="0"/>
              <a:t>Mezzanine</a:t>
            </a:r>
            <a:r>
              <a:rPr lang="es-ES_tradnl" dirty="0" smtClean="0"/>
              <a:t> </a:t>
            </a:r>
            <a:r>
              <a:rPr lang="es-ES_tradnl" dirty="0" err="1" smtClean="0"/>
              <a:t>board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0" y="1124744"/>
            <a:ext cx="9015699" cy="529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12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s-ES_tradnl" dirty="0" smtClean="0"/>
              <a:t>CATIROC ASIC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544616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GB" sz="1400" b="1" dirty="0" smtClean="0"/>
              <a:t>16 </a:t>
            </a:r>
            <a:r>
              <a:rPr lang="en-GB" sz="1400" b="1" dirty="0"/>
              <a:t>inputs </a:t>
            </a:r>
            <a:r>
              <a:rPr lang="en-GB" sz="1400" dirty="0"/>
              <a:t>for negative signals that work in </a:t>
            </a:r>
            <a:r>
              <a:rPr lang="en-GB" sz="1400" b="1" dirty="0"/>
              <a:t>trigger-less </a:t>
            </a:r>
            <a:r>
              <a:rPr lang="en-GB" sz="1400" b="1" dirty="0" smtClean="0"/>
              <a:t>mode</a:t>
            </a:r>
            <a:r>
              <a:rPr lang="en-GB" sz="1400" dirty="0" smtClean="0"/>
              <a:t>: each </a:t>
            </a:r>
            <a:r>
              <a:rPr lang="en-GB" sz="1400" dirty="0"/>
              <a:t>input auto-triggers according to a programed threshold. </a:t>
            </a:r>
            <a:r>
              <a:rPr lang="en-GB" sz="1400" dirty="0" smtClean="0"/>
              <a:t> External </a:t>
            </a:r>
            <a:r>
              <a:rPr lang="en-GB" sz="1400" dirty="0"/>
              <a:t>input </a:t>
            </a:r>
            <a:r>
              <a:rPr lang="en-GB" sz="1400" dirty="0" smtClean="0"/>
              <a:t>available for </a:t>
            </a:r>
            <a:r>
              <a:rPr lang="en-GB" sz="1400" b="1" dirty="0"/>
              <a:t>external trigger </a:t>
            </a:r>
            <a:r>
              <a:rPr lang="en-GB" sz="1400" dirty="0"/>
              <a:t>or to make a “veto” of the internal one.</a:t>
            </a:r>
            <a:endParaRPr lang="en-US" sz="14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1400" dirty="0"/>
              <a:t>All the channels are </a:t>
            </a:r>
            <a:r>
              <a:rPr lang="en-GB" sz="1400" b="1" dirty="0"/>
              <a:t>handled independently </a:t>
            </a:r>
            <a:r>
              <a:rPr lang="en-GB" sz="1400" dirty="0"/>
              <a:t>by the digital part and only channels that have created triggers are digitized and then sent-out. </a:t>
            </a:r>
            <a:endParaRPr lang="en-US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1400" dirty="0"/>
              <a:t>Each input </a:t>
            </a:r>
            <a:r>
              <a:rPr lang="en-GB" sz="1400" dirty="0">
                <a:solidFill>
                  <a:srgbClr val="C00000"/>
                </a:solidFill>
              </a:rPr>
              <a:t>signal follows two paths</a:t>
            </a:r>
            <a:r>
              <a:rPr lang="en-GB" sz="1400" dirty="0"/>
              <a:t>: </a:t>
            </a:r>
            <a:endParaRPr lang="en-GB" sz="1400" dirty="0" smtClean="0"/>
          </a:p>
          <a:p>
            <a:pPr lvl="0"/>
            <a:r>
              <a:rPr lang="en-GB" sz="1400" b="1" dirty="0" smtClean="0"/>
              <a:t>Slow </a:t>
            </a:r>
            <a:r>
              <a:rPr lang="en-GB" sz="1400" b="1" dirty="0"/>
              <a:t>path </a:t>
            </a:r>
            <a:r>
              <a:rPr lang="en-GB" sz="1400" dirty="0"/>
              <a:t>for </a:t>
            </a:r>
            <a:r>
              <a:rPr lang="en-GB" sz="1400" u="sng" dirty="0"/>
              <a:t>charge and time </a:t>
            </a:r>
            <a:r>
              <a:rPr lang="en-GB" sz="1400" u="sng" dirty="0" smtClean="0"/>
              <a:t>measurement</a:t>
            </a:r>
            <a:r>
              <a:rPr lang="en-GB" sz="1400" dirty="0" smtClean="0"/>
              <a:t>:</a:t>
            </a:r>
          </a:p>
          <a:p>
            <a:pPr lvl="1"/>
            <a:r>
              <a:rPr lang="en-GB" sz="1400" dirty="0" smtClean="0"/>
              <a:t>Programmable shaping time (up to 100ns)</a:t>
            </a:r>
          </a:p>
          <a:p>
            <a:pPr lvl="1"/>
            <a:r>
              <a:rPr lang="en-GB" sz="1400" dirty="0" smtClean="0"/>
              <a:t>Two programmable gain preamplifiers  working in auto-range mode.</a:t>
            </a:r>
          </a:p>
          <a:p>
            <a:pPr lvl="1"/>
            <a:r>
              <a:rPr lang="en-GB" sz="1400" dirty="0" smtClean="0"/>
              <a:t>Two  </a:t>
            </a:r>
            <a:r>
              <a:rPr lang="en-GB" sz="1400" dirty="0"/>
              <a:t>track and hold circuits </a:t>
            </a:r>
            <a:r>
              <a:rPr lang="en-GB" sz="1400" dirty="0" smtClean="0"/>
              <a:t>working  </a:t>
            </a:r>
            <a:r>
              <a:rPr lang="en-GB" sz="1400" dirty="0"/>
              <a:t>in </a:t>
            </a:r>
            <a:r>
              <a:rPr lang="en-GB" sz="1400" dirty="0" smtClean="0"/>
              <a:t> </a:t>
            </a:r>
            <a:r>
              <a:rPr lang="en-GB" sz="1400" dirty="0"/>
              <a:t>“ping-pong  mode</a:t>
            </a:r>
            <a:r>
              <a:rPr lang="en-GB" sz="1400" dirty="0" smtClean="0"/>
              <a:t>”.</a:t>
            </a:r>
          </a:p>
          <a:p>
            <a:pPr lvl="0"/>
            <a:r>
              <a:rPr lang="en-GB" sz="1400" b="1" dirty="0" smtClean="0"/>
              <a:t>Fast </a:t>
            </a:r>
            <a:r>
              <a:rPr lang="en-GB" sz="1400" b="1" dirty="0"/>
              <a:t>path </a:t>
            </a:r>
            <a:r>
              <a:rPr lang="en-GB" sz="1400" dirty="0"/>
              <a:t>for </a:t>
            </a:r>
            <a:r>
              <a:rPr lang="en-GB" sz="1400" u="sng" dirty="0" smtClean="0"/>
              <a:t>auto-trigger</a:t>
            </a:r>
            <a:r>
              <a:rPr lang="en-GB" sz="1400" dirty="0" smtClean="0"/>
              <a:t>:</a:t>
            </a:r>
          </a:p>
          <a:p>
            <a:pPr lvl="1"/>
            <a:r>
              <a:rPr lang="en-GB" sz="1400" dirty="0" smtClean="0"/>
              <a:t>Two </a:t>
            </a:r>
            <a:r>
              <a:rPr lang="en-GB" sz="1400" dirty="0"/>
              <a:t>programmable gain preamplifiers  working in auto-range mode.</a:t>
            </a:r>
          </a:p>
          <a:p>
            <a:pPr lvl="1"/>
            <a:r>
              <a:rPr lang="en-GB" sz="1400" dirty="0" smtClean="0"/>
              <a:t>Fast shaper (5ns) + programmable discriminator (same level for all the channels).</a:t>
            </a:r>
          </a:p>
          <a:p>
            <a:pPr lvl="1"/>
            <a:r>
              <a:rPr lang="en-GB" sz="1400" dirty="0" smtClean="0"/>
              <a:t>One trigger output pin is available per channel and also a pin with a NOR of the 16 trigger signals.</a:t>
            </a:r>
            <a:endParaRPr lang="en-US" sz="14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1400" dirty="0" smtClean="0"/>
              <a:t>Provides </a:t>
            </a:r>
            <a:r>
              <a:rPr lang="en-GB" sz="1400" dirty="0"/>
              <a:t>the </a:t>
            </a:r>
            <a:r>
              <a:rPr lang="en-GB" sz="1400" dirty="0" smtClean="0"/>
              <a:t>“</a:t>
            </a:r>
            <a:r>
              <a:rPr lang="en-GB" sz="1400" dirty="0"/>
              <a:t>time of arrival” operating in self-triggered mode with a time resolution of 200 </a:t>
            </a:r>
            <a:r>
              <a:rPr lang="en-GB" sz="1400" dirty="0" err="1"/>
              <a:t>ps</a:t>
            </a:r>
            <a:r>
              <a:rPr lang="en-GB" sz="1400" dirty="0"/>
              <a:t> </a:t>
            </a:r>
            <a:r>
              <a:rPr lang="en-GB" sz="1400" dirty="0" smtClean="0"/>
              <a:t>RMS. Given </a:t>
            </a:r>
            <a:r>
              <a:rPr lang="en-GB" sz="1400" dirty="0"/>
              <a:t>by the combination of </a:t>
            </a:r>
            <a:r>
              <a:rPr lang="en-GB" sz="1400" dirty="0" smtClean="0"/>
              <a:t>:</a:t>
            </a:r>
          </a:p>
          <a:p>
            <a:pPr lvl="1"/>
            <a:r>
              <a:rPr lang="en-GB" sz="1400" b="1" dirty="0" smtClean="0"/>
              <a:t>Coarse time</a:t>
            </a:r>
            <a:r>
              <a:rPr lang="en-GB" sz="1400" dirty="0" smtClean="0"/>
              <a:t> </a:t>
            </a:r>
            <a:r>
              <a:rPr lang="en-GB" sz="1400" dirty="0"/>
              <a:t>from a 26 bit counter at 40 MHz </a:t>
            </a:r>
            <a:r>
              <a:rPr lang="en-GB" sz="1400" dirty="0" smtClean="0"/>
              <a:t>(set to 0 at the chip restart).</a:t>
            </a:r>
          </a:p>
          <a:p>
            <a:pPr lvl="1"/>
            <a:r>
              <a:rPr lang="en-GB" sz="1400" b="1" dirty="0" smtClean="0"/>
              <a:t>Fine time</a:t>
            </a:r>
            <a:r>
              <a:rPr lang="en-GB" sz="1400" dirty="0" smtClean="0"/>
              <a:t> </a:t>
            </a:r>
            <a:r>
              <a:rPr lang="en-GB" sz="1400" dirty="0"/>
              <a:t>obtained by two TACs (Time to Amplitude Converters) per </a:t>
            </a:r>
            <a:r>
              <a:rPr lang="en-GB" sz="1400" dirty="0" smtClean="0"/>
              <a:t>channel.</a:t>
            </a:r>
            <a:endParaRPr lang="en-US" sz="14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1400" dirty="0" smtClean="0"/>
              <a:t>Two </a:t>
            </a:r>
            <a:r>
              <a:rPr lang="en-GB" sz="1400" dirty="0"/>
              <a:t>10-bit Wilkinson ADCs convert the charge and the TAC ramp fine time values into two serial data-out lines (8 channels each) at 80 </a:t>
            </a:r>
            <a:r>
              <a:rPr lang="en-GB" sz="1400" dirty="0" err="1"/>
              <a:t>MHz.</a:t>
            </a:r>
            <a:r>
              <a:rPr lang="en-GB" sz="1400" dirty="0"/>
              <a:t> </a:t>
            </a:r>
            <a:endParaRPr lang="en-GB" sz="1400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1400" dirty="0" smtClean="0"/>
              <a:t>The </a:t>
            </a:r>
            <a:r>
              <a:rPr lang="en-GB" sz="1400" b="1" dirty="0"/>
              <a:t>conversion (</a:t>
            </a:r>
            <a:r>
              <a:rPr lang="en-GB" sz="1400" b="1" dirty="0" smtClean="0"/>
              <a:t>dead) time </a:t>
            </a:r>
            <a:r>
              <a:rPr lang="en-GB" sz="1400" dirty="0" smtClean="0"/>
              <a:t>depends </a:t>
            </a:r>
            <a:r>
              <a:rPr lang="en-GB" sz="1400" dirty="0"/>
              <a:t>on the input signal </a:t>
            </a:r>
            <a:r>
              <a:rPr lang="en-GB" sz="1400" dirty="0" smtClean="0"/>
              <a:t>magnitude. Conversion </a:t>
            </a:r>
            <a:r>
              <a:rPr lang="en-GB" sz="1400" dirty="0"/>
              <a:t>of large input signal could take up 6.4 µs, the average conversion duration is 3.2 µs</a:t>
            </a:r>
            <a:r>
              <a:rPr lang="en-GB" sz="1400" dirty="0" smtClean="0"/>
              <a:t>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1400" dirty="0" smtClean="0"/>
              <a:t>The </a:t>
            </a:r>
            <a:r>
              <a:rPr lang="en-GB" sz="1400" dirty="0"/>
              <a:t>dead time limits the </a:t>
            </a:r>
            <a:r>
              <a:rPr lang="en-GB" sz="1400" b="1" dirty="0">
                <a:solidFill>
                  <a:srgbClr val="C00000"/>
                </a:solidFill>
              </a:rPr>
              <a:t>hit rate to 100KHz </a:t>
            </a:r>
            <a:r>
              <a:rPr lang="en-GB" sz="1400" dirty="0"/>
              <a:t>per channel (worst case).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51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ADC </a:t>
            </a:r>
            <a:r>
              <a:rPr lang="en-GB" dirty="0" smtClean="0"/>
              <a:t>AD9249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464137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16 </a:t>
            </a:r>
            <a:r>
              <a:rPr lang="en-GB" sz="2000" dirty="0"/>
              <a:t>channels with 14 bits </a:t>
            </a:r>
            <a:r>
              <a:rPr lang="en-GB" sz="2000" dirty="0" smtClean="0"/>
              <a:t>resolution.</a:t>
            </a:r>
          </a:p>
          <a:p>
            <a:r>
              <a:rPr lang="en-GB" sz="2000" dirty="0" smtClean="0"/>
              <a:t>Sampling </a:t>
            </a:r>
            <a:r>
              <a:rPr lang="en-GB" sz="2000" dirty="0"/>
              <a:t>frequency up to 65MHz (40 MHz on </a:t>
            </a:r>
            <a:r>
              <a:rPr lang="en-GB" sz="2000" dirty="0" smtClean="0"/>
              <a:t>the FE).</a:t>
            </a:r>
          </a:p>
          <a:p>
            <a:r>
              <a:rPr lang="en-GB" sz="2000" b="1" dirty="0" smtClean="0"/>
              <a:t>Differential inputs </a:t>
            </a:r>
            <a:r>
              <a:rPr lang="en-GB" sz="2000" dirty="0" smtClean="0"/>
              <a:t>with </a:t>
            </a:r>
            <a:r>
              <a:rPr lang="en-GB" sz="2000" dirty="0"/>
              <a:t>2Vpp voltage range and common mode voltage at </a:t>
            </a:r>
            <a:r>
              <a:rPr lang="en-GB" sz="2000" dirty="0" smtClean="0"/>
              <a:t>1V. So, only </a:t>
            </a:r>
            <a:r>
              <a:rPr lang="en-GB" sz="2000" b="1" dirty="0" smtClean="0"/>
              <a:t>1V of dynamic range.</a:t>
            </a:r>
          </a:p>
          <a:p>
            <a:r>
              <a:rPr lang="en-GB" sz="2000" dirty="0" smtClean="0"/>
              <a:t>Conversion from unipolar PMT signals to differential ADC inputs is done in the anti-aliasing filter.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842362" cy="27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56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Minimum requirements for the DAQ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 smtClean="0"/>
              <a:t>S1 fast component shape, charge and timing</a:t>
            </a:r>
          </a:p>
          <a:p>
            <a:pPr lvl="0"/>
            <a:r>
              <a:rPr lang="en-US" sz="2400" dirty="0" smtClean="0"/>
              <a:t>S1 slow component length</a:t>
            </a:r>
          </a:p>
          <a:p>
            <a:pPr lvl="0"/>
            <a:r>
              <a:rPr lang="en-US" sz="2400" dirty="0" smtClean="0"/>
              <a:t>S2 shape, charge and timing</a:t>
            </a:r>
          </a:p>
          <a:p>
            <a:r>
              <a:rPr lang="en-US" sz="2400" dirty="0" smtClean="0"/>
              <a:t>Trigger signal generation by the coincidence of signals (programmable level) from a programmable number of PMTs (particular or random ?).</a:t>
            </a:r>
          </a:p>
          <a:p>
            <a:r>
              <a:rPr lang="en-US" sz="2400" dirty="0" smtClean="0"/>
              <a:t>SPE </a:t>
            </a:r>
            <a:r>
              <a:rPr lang="es-ES_tradnl" sz="2400" dirty="0" err="1" smtClean="0"/>
              <a:t>charge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adquisition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for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gain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calculation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during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calibration</a:t>
            </a:r>
            <a:r>
              <a:rPr lang="es-ES_tradnl" sz="2400" dirty="0" smtClean="0"/>
              <a:t>.</a:t>
            </a:r>
          </a:p>
          <a:p>
            <a:endParaRPr lang="es-ES_tradnl" sz="2400" dirty="0"/>
          </a:p>
          <a:p>
            <a:pPr marL="0" indent="0">
              <a:buNone/>
            </a:pPr>
            <a:r>
              <a:rPr lang="en-GB" sz="2400" b="1" dirty="0" smtClean="0"/>
              <a:t>Operation </a:t>
            </a:r>
            <a:r>
              <a:rPr lang="en-GB" sz="2400" b="1" dirty="0"/>
              <a:t>modes:</a:t>
            </a:r>
            <a:endParaRPr lang="en-US" sz="2400" b="1" dirty="0"/>
          </a:p>
          <a:p>
            <a:pPr lvl="0"/>
            <a:r>
              <a:rPr lang="en-GB" sz="2400" dirty="0"/>
              <a:t>Trigger-less (default</a:t>
            </a:r>
            <a:r>
              <a:rPr lang="en-GB" sz="2400" dirty="0" smtClean="0"/>
              <a:t>).</a:t>
            </a:r>
            <a:endParaRPr lang="en-US" sz="2400" dirty="0"/>
          </a:p>
          <a:p>
            <a:pPr lvl="0"/>
            <a:r>
              <a:rPr lang="en-GB" sz="2400" dirty="0"/>
              <a:t>External trigger </a:t>
            </a:r>
            <a:r>
              <a:rPr lang="en-GB" sz="2400" dirty="0" smtClean="0"/>
              <a:t>via White-Rabbit </a:t>
            </a:r>
            <a:r>
              <a:rPr lang="en-GB" sz="2400" dirty="0"/>
              <a:t>during beam </a:t>
            </a:r>
            <a:r>
              <a:rPr lang="en-GB" sz="2400" dirty="0" smtClean="0"/>
              <a:t>time.</a:t>
            </a:r>
            <a:endParaRPr lang="en-US" sz="2400" dirty="0"/>
          </a:p>
          <a:p>
            <a:r>
              <a:rPr lang="en-GB" sz="2400" dirty="0"/>
              <a:t>External trigger </a:t>
            </a:r>
            <a:r>
              <a:rPr lang="en-GB" sz="2400" dirty="0" smtClean="0"/>
              <a:t>from aux </a:t>
            </a:r>
            <a:r>
              <a:rPr lang="en-GB" sz="2400" dirty="0"/>
              <a:t>input during </a:t>
            </a:r>
            <a:r>
              <a:rPr lang="en-GB" sz="2400" dirty="0" smtClean="0"/>
              <a:t>the calibration.</a:t>
            </a:r>
            <a:endParaRPr lang="es-ES_tradnl" sz="2400" dirty="0" smtClean="0"/>
          </a:p>
          <a:p>
            <a:endParaRPr lang="en-U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06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FE requirements for the </a:t>
            </a:r>
            <a:br>
              <a:rPr lang="en-GB" b="1" dirty="0" smtClean="0"/>
            </a:br>
            <a:r>
              <a:rPr lang="en-GB" b="1" dirty="0" smtClean="0"/>
              <a:t>Calibration System 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3600400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2000" dirty="0"/>
              <a:t>The ADC must run at the maximum speed to acquire the SPE shape as well as possible in order to obtain a reliable SPE charge spectrum.</a:t>
            </a:r>
            <a:endParaRPr lang="en-US" sz="2000" dirty="0"/>
          </a:p>
          <a:p>
            <a:endParaRPr lang="en-US" sz="2000" dirty="0"/>
          </a:p>
          <a:p>
            <a:pPr lvl="0"/>
            <a:r>
              <a:rPr lang="en-GB" sz="2000" dirty="0" smtClean="0"/>
              <a:t>One </a:t>
            </a:r>
            <a:r>
              <a:rPr lang="en-GB" sz="2000" dirty="0"/>
              <a:t>of the spare ADC channels is </a:t>
            </a:r>
            <a:r>
              <a:rPr lang="en-GB" sz="2000" dirty="0" smtClean="0"/>
              <a:t>required to </a:t>
            </a:r>
            <a:r>
              <a:rPr lang="en-GB" sz="2000" dirty="0"/>
              <a:t>acquire the signal from the </a:t>
            </a:r>
            <a:r>
              <a:rPr lang="en-GB" sz="2000" dirty="0" err="1"/>
              <a:t>SiPM</a:t>
            </a:r>
            <a:r>
              <a:rPr lang="en-GB" sz="2000" dirty="0"/>
              <a:t> reference sensor</a:t>
            </a:r>
            <a:r>
              <a:rPr lang="en-GB" sz="2000" dirty="0" smtClean="0"/>
              <a:t>.</a:t>
            </a:r>
          </a:p>
          <a:p>
            <a:pPr lvl="0"/>
            <a:endParaRPr lang="en-GB" sz="2000" dirty="0"/>
          </a:p>
          <a:p>
            <a:r>
              <a:rPr lang="en-GB" sz="2000" dirty="0"/>
              <a:t>A specific trigger input is required for PMT </a:t>
            </a:r>
            <a:r>
              <a:rPr lang="en-GB" sz="2000" dirty="0" smtClean="0"/>
              <a:t>calibration. </a:t>
            </a:r>
          </a:p>
          <a:p>
            <a:pPr marL="457200" lvl="1" indent="0">
              <a:buNone/>
            </a:pPr>
            <a:r>
              <a:rPr lang="en-GB" sz="1800" dirty="0" smtClean="0"/>
              <a:t>On </a:t>
            </a:r>
            <a:r>
              <a:rPr lang="en-GB" sz="1800" dirty="0"/>
              <a:t>each AMC board there are 4 spare signals (3 inputs and 1 output). </a:t>
            </a:r>
            <a:r>
              <a:rPr lang="en-US" sz="1800" dirty="0"/>
              <a:t>One input can be used for the calibration system </a:t>
            </a:r>
            <a:r>
              <a:rPr lang="en-US" sz="1800" dirty="0" smtClean="0"/>
              <a:t> external trigger. </a:t>
            </a:r>
            <a:r>
              <a:rPr lang="en-US" sz="1800" dirty="0"/>
              <a:t>The other two inputs and one output per board can be used for </a:t>
            </a:r>
            <a:r>
              <a:rPr lang="en-US" sz="1800" dirty="0" smtClean="0"/>
              <a:t>the local </a:t>
            </a:r>
            <a:r>
              <a:rPr lang="en-US" sz="1800" dirty="0"/>
              <a:t>trigger distribution between AMC boards</a:t>
            </a:r>
          </a:p>
          <a:p>
            <a:pPr lvl="0"/>
            <a:endParaRPr lang="en-US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22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en-GB" b="1" dirty="0"/>
              <a:t>Comments to </a:t>
            </a:r>
            <a:r>
              <a:rPr lang="en-GB" b="1" dirty="0" smtClean="0"/>
              <a:t>the FE design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The </a:t>
            </a:r>
            <a:r>
              <a:rPr lang="en-GB" sz="1800" dirty="0">
                <a:solidFill>
                  <a:srgbClr val="C00000"/>
                </a:solidFill>
              </a:rPr>
              <a:t>ADC</a:t>
            </a:r>
            <a:r>
              <a:rPr lang="en-GB" sz="1800" dirty="0"/>
              <a:t> </a:t>
            </a:r>
            <a:r>
              <a:rPr lang="en-GB" sz="1800" dirty="0">
                <a:solidFill>
                  <a:srgbClr val="C00000"/>
                </a:solidFill>
              </a:rPr>
              <a:t>dynamic range is 1V</a:t>
            </a:r>
            <a:r>
              <a:rPr lang="en-GB" sz="1800" dirty="0"/>
              <a:t>, but, for the light signals expected on the detector, the PMTs dynamic range will be higher.</a:t>
            </a:r>
            <a:endParaRPr lang="en-US" sz="1800" dirty="0"/>
          </a:p>
          <a:p>
            <a:pPr marL="0" lvl="0" indent="0">
              <a:buNone/>
            </a:pPr>
            <a:endParaRPr lang="en-GB" sz="18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1800" dirty="0" smtClean="0"/>
              <a:t>The </a:t>
            </a:r>
            <a:r>
              <a:rPr lang="en-GB" sz="1800" dirty="0" err="1"/>
              <a:t>CatiROC</a:t>
            </a:r>
            <a:r>
              <a:rPr lang="en-GB" sz="1800" dirty="0"/>
              <a:t> charge dynamic range goes from 160fC up to 100pC (62 SPEs with PMT gain of 10e7</a:t>
            </a:r>
            <a:r>
              <a:rPr lang="en-GB" sz="1800" dirty="0" smtClean="0"/>
              <a:t>). It was designed for PMTs with gain around 10e6</a:t>
            </a:r>
            <a:r>
              <a:rPr lang="en-GB" sz="1800" dirty="0"/>
              <a:t> </a:t>
            </a:r>
            <a:r>
              <a:rPr lang="en-GB" sz="1800" dirty="0" smtClean="0"/>
              <a:t>!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The maximum integration time is 100ns (shaping time) and there is a dead time of µs so the </a:t>
            </a:r>
            <a:r>
              <a:rPr lang="en-GB" sz="1800" dirty="0" err="1"/>
              <a:t>CatiROC</a:t>
            </a:r>
            <a:r>
              <a:rPr lang="en-GB" sz="1800" dirty="0"/>
              <a:t> </a:t>
            </a:r>
            <a:r>
              <a:rPr lang="en-GB" sz="1800" b="1" dirty="0"/>
              <a:t>cannot be used to get a continuous charge measurement</a:t>
            </a:r>
            <a:r>
              <a:rPr lang="en-GB" sz="1800" dirty="0"/>
              <a:t> of the inputs</a:t>
            </a:r>
            <a:r>
              <a:rPr lang="en-GB" sz="1800" dirty="0" smtClean="0"/>
              <a:t>.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1800" dirty="0" smtClean="0"/>
              <a:t>The </a:t>
            </a:r>
            <a:r>
              <a:rPr lang="en-GB" sz="1800" dirty="0" err="1" smtClean="0"/>
              <a:t>CatiROC</a:t>
            </a:r>
            <a:r>
              <a:rPr lang="en-GB" sz="1800" dirty="0" smtClean="0"/>
              <a:t> </a:t>
            </a:r>
            <a:r>
              <a:rPr lang="en-GB" sz="1800" b="1" dirty="0"/>
              <a:t>does not provide a coincidence </a:t>
            </a:r>
            <a:r>
              <a:rPr lang="en-GB" sz="1800" b="1" dirty="0" smtClean="0"/>
              <a:t>window </a:t>
            </a:r>
            <a:r>
              <a:rPr lang="en-GB" sz="1800" dirty="0" smtClean="0"/>
              <a:t>for the trigger. Channels are handled independently. The coincidence has to be done in the FPGA.</a:t>
            </a:r>
            <a:endParaRPr lang="en-US" sz="1800" dirty="0"/>
          </a:p>
          <a:p>
            <a:pPr marL="0" indent="0">
              <a:buNone/>
            </a:pPr>
            <a:endParaRPr lang="en-GB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The </a:t>
            </a:r>
            <a:r>
              <a:rPr lang="en-GB" sz="1800" dirty="0" err="1" smtClean="0"/>
              <a:t>CatiROC</a:t>
            </a:r>
            <a:r>
              <a:rPr lang="en-GB" sz="1800" dirty="0" smtClean="0"/>
              <a:t> </a:t>
            </a:r>
            <a:r>
              <a:rPr lang="en-GB" sz="1800" dirty="0"/>
              <a:t>dead time </a:t>
            </a:r>
            <a:r>
              <a:rPr lang="en-GB" sz="1800" b="1" dirty="0"/>
              <a:t>limits the hit rate to 100KHz </a:t>
            </a:r>
            <a:r>
              <a:rPr lang="en-GB" sz="1800" dirty="0"/>
              <a:t>per </a:t>
            </a:r>
            <a:r>
              <a:rPr lang="en-GB" sz="1800" dirty="0" smtClean="0"/>
              <a:t>channel, so it </a:t>
            </a:r>
            <a:r>
              <a:rPr lang="en-GB" sz="1800" dirty="0" smtClean="0">
                <a:solidFill>
                  <a:srgbClr val="C00000"/>
                </a:solidFill>
              </a:rPr>
              <a:t>cannot </a:t>
            </a:r>
            <a:r>
              <a:rPr lang="en-GB" sz="1800" dirty="0">
                <a:solidFill>
                  <a:srgbClr val="C00000"/>
                </a:solidFill>
              </a:rPr>
              <a:t>be used to measure times on signals </a:t>
            </a:r>
            <a:r>
              <a:rPr lang="en-GB" sz="1800" dirty="0" smtClean="0">
                <a:solidFill>
                  <a:srgbClr val="C00000"/>
                </a:solidFill>
              </a:rPr>
              <a:t>with rates higher </a:t>
            </a:r>
            <a:r>
              <a:rPr lang="en-GB" sz="1800" dirty="0">
                <a:solidFill>
                  <a:srgbClr val="C00000"/>
                </a:solidFill>
              </a:rPr>
              <a:t>than 100KHz</a:t>
            </a:r>
            <a:r>
              <a:rPr lang="en-GB" sz="1800" dirty="0" smtClean="0"/>
              <a:t>.</a:t>
            </a:r>
            <a:endParaRPr lang="en-U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392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796</Words>
  <Application>Microsoft Office PowerPoint</Application>
  <PresentationFormat>Presentación en pantalla (4:3)</PresentationFormat>
  <Paragraphs>101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FEE and DAQ in the 6x6x6</vt:lpstr>
      <vt:lpstr>LRO FE block diagram</vt:lpstr>
      <vt:lpstr>LRO Crate</vt:lpstr>
      <vt:lpstr>Mezzanine board</vt:lpstr>
      <vt:lpstr>CATIROC ASIC</vt:lpstr>
      <vt:lpstr>ADC AD9249</vt:lpstr>
      <vt:lpstr>Minimum requirements for the DAQ </vt:lpstr>
      <vt:lpstr>FE requirements for the  Calibration System </vt:lpstr>
      <vt:lpstr>Comments to the FE design</vt:lpstr>
      <vt:lpstr>Event rate as a function of the #pe on the 3x1x1</vt:lpstr>
      <vt:lpstr>To be tested</vt:lpstr>
      <vt:lpstr>Presentación de PowerPoint</vt:lpstr>
      <vt:lpstr>Global architecture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 and DAQ in the 6x6x6</dc:title>
  <dc:creator>Administrador</dc:creator>
  <cp:lastModifiedBy>admin</cp:lastModifiedBy>
  <cp:revision>27</cp:revision>
  <dcterms:created xsi:type="dcterms:W3CDTF">2018-01-11T10:03:40Z</dcterms:created>
  <dcterms:modified xsi:type="dcterms:W3CDTF">2018-01-11T15:50:00Z</dcterms:modified>
</cp:coreProperties>
</file>