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Layouts/slideLayout23.xml" ContentType="application/vnd.openxmlformats-officedocument.presentationml.slide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9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65" r:id="rId5"/>
    <p:sldId id="259" r:id="rId6"/>
    <p:sldId id="260" r:id="rId7"/>
    <p:sldId id="277" r:id="rId8"/>
    <p:sldId id="261" r:id="rId9"/>
    <p:sldId id="262" r:id="rId10"/>
    <p:sldId id="273" r:id="rId11"/>
    <p:sldId id="264" r:id="rId12"/>
    <p:sldId id="266" r:id="rId13"/>
    <p:sldId id="274" r:id="rId14"/>
    <p:sldId id="267" r:id="rId15"/>
    <p:sldId id="276" r:id="rId16"/>
    <p:sldId id="275" r:id="rId17"/>
    <p:sldId id="268" r:id="rId18"/>
    <p:sldId id="269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frameSlides="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8" d="100"/>
          <a:sy n="98" d="100"/>
        </p:scale>
        <p:origin x="-4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viewProps" Target="viewProps.xml"/><Relationship Id="rId14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28" Type="http://schemas.openxmlformats.org/officeDocument/2006/relationships/theme" Target="theme/theme1.xml"/><Relationship Id="rId26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ict"/><Relationship Id="rId1" Type="http://schemas.openxmlformats.org/officeDocument/2006/relationships/image" Target="../media/image13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721EC-DC4A-F34F-A5C5-A55AFA72D830}" type="datetimeFigureOut">
              <a:t>4/9/14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081A9-0A94-BF41-96E3-E573DC65F1E2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E8B2F-000C-A840-8E20-08EA29A8DDB5}" type="datetimeFigureOut">
              <a:t>4/9/14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FBC95-5F9E-2942-A6FA-C645E4C69109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575" y="4624668"/>
            <a:ext cx="8556625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575" y="5562599"/>
            <a:ext cx="8556625" cy="74855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2575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April 9 2014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/>
              <a:t>Gianluca De Lorenzo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9 2014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Gianluca De Lorenzo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9 2014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Gianluca De Lorenzo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9 2014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Gianluca De Lorenzo     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9 2014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Gianluca De Lorenzo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9 2014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Gianluca De Lorenzo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9 2014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Gianluca De Lorenzo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9 2014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Gianluca De Lorenzo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r>
              <a:rPr lang="en-US"/>
              <a:t>April 9 2014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r>
              <a:rPr/>
              <a:t>Gianluca De Lorenzo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r>
              <a:rPr lang="en-US"/>
              <a:t>April 9 2014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/>
              <a:t>Gianluca De Lorenzo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9 2014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Gianluca De Lorenzo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138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304800"/>
            <a:ext cx="7556313" cy="11161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8354173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9 2014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Gianluca De Lorenzo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1383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April 9 2014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/>
              <a:t>Gianluca De Lorenzo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April 9 2014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/>
              <a:t>Gianluca De Lorenzo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r>
              <a:rPr lang="en-US"/>
              <a:t>April 9 2014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/>
              <a:t>Gianluca De Lorenzo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9 2014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Gianluca De Lorenzo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9 2014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Gianluca De Lorenzo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138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304800"/>
            <a:ext cx="7556313" cy="11161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600200"/>
            <a:ext cx="4073526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9 2014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Gianluca De Lorenzo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1383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786312" y="1600200"/>
            <a:ext cx="4073526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138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304800"/>
            <a:ext cx="7556313" cy="11161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600201"/>
            <a:ext cx="4073526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9 2014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Gianluca De Lorenzo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1383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33400" y="4038600"/>
            <a:ext cx="4073526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758484" y="4038600"/>
            <a:ext cx="4073526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758484" y="1600201"/>
            <a:ext cx="4073526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138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304800"/>
            <a:ext cx="7556313" cy="11161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9 2014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Gianluca De Lorenzo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1383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9 2014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Gianluca De Lorenzo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9 2014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Gianluca De Lorenzo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April 9 2014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/>
              <a:t>Gianluca De Lorenzo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April 9 2014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/>
              <a:t>Gianluca De Lorenzo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1" Type="http://schemas.openxmlformats.org/officeDocument/2006/relationships/slideLayout" Target="../slideLayouts/slideLayout1.xml"/><Relationship Id="rId24" Type="http://schemas.openxmlformats.org/officeDocument/2006/relationships/slideLayout" Target="../slideLayouts/slideLayout24.xml"/><Relationship Id="rId2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9" Type="http://schemas.openxmlformats.org/officeDocument/2006/relationships/slideLayout" Target="../slideLayouts/slideLayout9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14" Type="http://schemas.openxmlformats.org/officeDocument/2006/relationships/slideLayout" Target="../slideLayouts/slideLayout14.xml"/><Relationship Id="rId2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April 9 2014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/>
              <a:t>Gianluca De Lorenzo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  <p:sldLayoutId r:id="rId15"/>
    <p:sldLayoutId r:id="rId16"/>
    <p:sldLayoutId r:id="rId17"/>
    <p:sldLayoutId r:id="rId18"/>
    <p:sldLayoutId r:id="rId19"/>
    <p:sldLayoutId r:id="rId20"/>
    <p:sldLayoutId r:id="rId21"/>
    <p:sldLayoutId r:id="rId22"/>
    <p:sldLayoutId r:id="rId23"/>
    <p:sldLayoutId r:id="rId2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gi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2.gif"/><Relationship Id="rId5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image" Target="../media/image22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5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24.jpeg"/><Relationship Id="rId5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3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3" Type="http://schemas.openxmlformats.org/officeDocument/2006/relationships/image" Target="../media/image6.png"/><Relationship Id="rId1" Type="http://schemas.openxmlformats.org/officeDocument/2006/relationships/video" Target="file://localhost/Users/gdl/Desktop/VipPizzaMeeting/VIP_video.mov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Relationship Id="rId3" Type="http://schemas.openxmlformats.org/officeDocument/2006/relationships/oleObject" Target="???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Voxel Imaging Pizza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Gianluca De Lorenzo</a:t>
            </a:r>
          </a:p>
        </p:txBody>
      </p:sp>
      <p:pic>
        <p:nvPicPr>
          <p:cNvPr id="12" name="Immagine 3" descr="FP7-gen-RGB.preview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3200" y="2667000"/>
            <a:ext cx="1800000" cy="1465312"/>
          </a:xfrm>
          <a:prstGeom prst="rect">
            <a:avLst/>
          </a:prstGeom>
        </p:spPr>
      </p:pic>
      <p:pic>
        <p:nvPicPr>
          <p:cNvPr id="13" name="Immagine 6" descr="IFAE_tran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066800"/>
            <a:ext cx="1800000" cy="550485"/>
          </a:xfrm>
          <a:prstGeom prst="rect">
            <a:avLst/>
          </a:prstGeom>
        </p:spPr>
      </p:pic>
      <p:pic>
        <p:nvPicPr>
          <p:cNvPr id="14" name="Immagine 4" descr="ERC_logo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561"/>
          <a:stretch>
            <a:fillRect/>
          </a:stretch>
        </p:blipFill>
        <p:spPr>
          <a:xfrm>
            <a:off x="6934200" y="2514600"/>
            <a:ext cx="1800000" cy="1813954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40107" y="817784"/>
            <a:ext cx="1800000" cy="98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pizza-clip-art-4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722" y="1282700"/>
            <a:ext cx="3337078" cy="229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Full Voxel Imaging PET</a:t>
            </a:r>
          </a:p>
        </p:txBody>
      </p:sp>
      <p:pic>
        <p:nvPicPr>
          <p:cNvPr id="4" name="Picture 3" descr="VIPetGeomet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04207"/>
            <a:ext cx="7198976" cy="5272793"/>
          </a:xfrm>
          <a:prstGeom prst="rect">
            <a:avLst/>
          </a:prstGeom>
        </p:spPr>
      </p:pic>
      <p:sp>
        <p:nvSpPr>
          <p:cNvPr id="5" name="Explosion 1 4"/>
          <p:cNvSpPr/>
          <p:nvPr/>
        </p:nvSpPr>
        <p:spPr>
          <a:xfrm>
            <a:off x="6553200" y="2286000"/>
            <a:ext cx="2057400" cy="1828800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6.6 M</a:t>
            </a:r>
          </a:p>
          <a:p>
            <a:pPr algn="ctr"/>
            <a:r>
              <a:rPr lang="en-US"/>
              <a:t>channels</a:t>
            </a:r>
          </a:p>
        </p:txBody>
      </p:sp>
      <p:sp>
        <p:nvSpPr>
          <p:cNvPr id="6" name="Explosion 1 5"/>
          <p:cNvSpPr/>
          <p:nvPr/>
        </p:nvSpPr>
        <p:spPr>
          <a:xfrm>
            <a:off x="6934200" y="4114800"/>
            <a:ext cx="2057400" cy="1828800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seamless</a:t>
            </a:r>
          </a:p>
          <a:p>
            <a:pPr algn="ctr"/>
            <a:r>
              <a:rPr lang="en-US"/>
              <a:t>ring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9 2014</a:t>
            </a:r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10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Gianluca De Lorenzo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Counting Performance</a:t>
            </a:r>
          </a:p>
        </p:txBody>
      </p:sp>
      <p:pic>
        <p:nvPicPr>
          <p:cNvPr id="3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l="2000" r="6989"/>
          <a:stretch/>
        </p:blipFill>
        <p:spPr>
          <a:xfrm>
            <a:off x="864051" y="1143000"/>
            <a:ext cx="6451149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59436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- The total peak rate at 50 MBq is 20 cps/kBq</a:t>
            </a:r>
          </a:p>
          <a:p>
            <a:r>
              <a:rPr lang="en-US"/>
              <a:t>- Scatter fraction ~ 1%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9 2014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11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Gianluca De Lorenzo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Imaging Performance</a:t>
            </a:r>
          </a:p>
        </p:txBody>
      </p:sp>
      <p:pic>
        <p:nvPicPr>
          <p:cNvPr id="3" name="Picture 2" descr="nema2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57" y="1219200"/>
            <a:ext cx="3093643" cy="3074894"/>
          </a:xfrm>
          <a:prstGeom prst="rect">
            <a:avLst/>
          </a:prstGeom>
        </p:spPr>
      </p:pic>
      <p:pic>
        <p:nvPicPr>
          <p:cNvPr id="6" name="Picture 5" descr="nema2008_hot.jpg"/>
          <p:cNvPicPr>
            <a:picLocks noChangeAspect="1"/>
          </p:cNvPicPr>
          <p:nvPr/>
        </p:nvPicPr>
        <p:blipFill>
          <a:blip r:embed="rId3"/>
          <a:srcRect l="20811" t="20811" r="20811" b="20811"/>
          <a:stretch>
            <a:fillRect/>
          </a:stretch>
        </p:blipFill>
        <p:spPr>
          <a:xfrm>
            <a:off x="3886200" y="1600200"/>
            <a:ext cx="1620000" cy="1620000"/>
          </a:xfrm>
          <a:prstGeom prst="rect">
            <a:avLst/>
          </a:prstGeom>
        </p:spPr>
      </p:pic>
      <p:pic>
        <p:nvPicPr>
          <p:cNvPr id="7" name="Picture 6" descr="nema2008_hot.jpg"/>
          <p:cNvPicPr>
            <a:picLocks noChangeAspect="1"/>
          </p:cNvPicPr>
          <p:nvPr/>
        </p:nvPicPr>
        <p:blipFill>
          <a:blip r:embed="rId4"/>
          <a:srcRect l="20811" t="20605" r="20811" b="21018"/>
          <a:stretch>
            <a:fillRect/>
          </a:stretch>
        </p:blipFill>
        <p:spPr>
          <a:xfrm>
            <a:off x="3886200" y="3352800"/>
            <a:ext cx="1620000" cy="1620000"/>
          </a:xfrm>
          <a:prstGeom prst="rect">
            <a:avLst/>
          </a:prstGeom>
        </p:spPr>
      </p:pic>
      <p:pic>
        <p:nvPicPr>
          <p:cNvPr id="9" name="Picture 8" descr="nema2008_inveon.jpeg"/>
          <p:cNvPicPr>
            <a:picLocks noChangeAspect="1"/>
          </p:cNvPicPr>
          <p:nvPr/>
        </p:nvPicPr>
        <p:blipFill>
          <a:blip r:embed="rId5"/>
          <a:srcRect l="12528" t="21918" r="55257" b="12329"/>
          <a:stretch>
            <a:fillRect/>
          </a:stretch>
        </p:blipFill>
        <p:spPr>
          <a:xfrm rot="10800000">
            <a:off x="3866400" y="5105400"/>
            <a:ext cx="1620000" cy="1620000"/>
          </a:xfrm>
          <a:prstGeom prst="rect">
            <a:avLst/>
          </a:prstGeom>
        </p:spPr>
      </p:pic>
      <p:pic>
        <p:nvPicPr>
          <p:cNvPr id="10" name="Picture 9" descr="nema2008_emit_points.jpg"/>
          <p:cNvPicPr>
            <a:picLocks noChangeAspect="1"/>
          </p:cNvPicPr>
          <p:nvPr/>
        </p:nvPicPr>
        <p:blipFill>
          <a:blip r:embed="rId6"/>
          <a:srcRect r="66567"/>
          <a:stretch>
            <a:fillRect/>
          </a:stretch>
        </p:blipFill>
        <p:spPr>
          <a:xfrm>
            <a:off x="498474" y="4448926"/>
            <a:ext cx="2522143" cy="22764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15000" y="19050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VIP scanner with phantom in air.</a:t>
            </a:r>
          </a:p>
          <a:p>
            <a:r>
              <a:rPr lang="en-US"/>
              <a:t>scan time: </a:t>
            </a:r>
            <a:r>
              <a:rPr lang="en-US" b="1">
                <a:solidFill>
                  <a:srgbClr val="FF0000"/>
                </a:solidFill>
              </a:rPr>
              <a:t>20 seconds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000" y="3525596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VIP scanner with phantom in water.</a:t>
            </a:r>
          </a:p>
          <a:p>
            <a:r>
              <a:rPr lang="en-US"/>
              <a:t>same number of events as for previous case.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5000" y="5276671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Inveon small animal pet (R = 8 cm) phantom in air.</a:t>
            </a:r>
          </a:p>
          <a:p>
            <a:r>
              <a:rPr lang="en-US"/>
              <a:t>scan time: </a:t>
            </a:r>
            <a:r>
              <a:rPr lang="en-US" b="1">
                <a:solidFill>
                  <a:srgbClr val="FF0000"/>
                </a:solidFill>
              </a:rPr>
              <a:t>20 minutes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9 2014</a:t>
            </a:r>
            <a:endParaRPr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12</a:t>
            </a:fld>
            <a:endParaRPr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Gianluca De Lorenzo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Comparing VIP to Crystal PET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81000" y="2565400"/>
          <a:ext cx="835342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5925"/>
                <a:gridCol w="2133600"/>
                <a:gridCol w="1993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Brain PET Scanner</a:t>
                      </a:r>
                      <a:r>
                        <a:rPr lang="en-US" baseline="0"/>
                        <a:t> Performance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Crystal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Efficiency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 cps/kBq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 cps/kBq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Scatter fraction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50 %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Image resolution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 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 mm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Time</a:t>
                      </a:r>
                      <a:r>
                        <a:rPr lang="en-US" baseline="0"/>
                        <a:t> for full brain scan (100 MBq)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 minute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30 minutes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9 2014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Gianluca De Lorenzo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of a Brain Scan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958402" y="990600"/>
            <a:ext cx="5051998" cy="5784850"/>
            <a:chOff x="1958402" y="990600"/>
            <a:chExt cx="5051998" cy="5784850"/>
          </a:xfrm>
        </p:grpSpPr>
        <p:pic>
          <p:nvPicPr>
            <p:cNvPr id="6" name="Picture 5" descr="head-silhouett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58402" y="990600"/>
              <a:ext cx="5051998" cy="5784850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2590800" y="1828798"/>
              <a:ext cx="3200400" cy="2286002"/>
              <a:chOff x="2514600" y="1752600"/>
              <a:chExt cx="3200400" cy="2286002"/>
            </a:xfrm>
          </p:grpSpPr>
          <p:sp>
            <p:nvSpPr>
              <p:cNvPr id="10" name="Snip and Round Single Corner Rectangle 9"/>
              <p:cNvSpPr/>
              <p:nvPr/>
            </p:nvSpPr>
            <p:spPr>
              <a:xfrm>
                <a:off x="2514600" y="1752600"/>
                <a:ext cx="1600200" cy="1752600"/>
              </a:xfrm>
              <a:prstGeom prst="snipRoundRect">
                <a:avLst>
                  <a:gd name="adj1" fmla="val 50000"/>
                  <a:gd name="adj2" fmla="val 1"/>
                </a:avLst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Snip and Round Single Corner Rectangle 10"/>
              <p:cNvSpPr/>
              <p:nvPr/>
            </p:nvSpPr>
            <p:spPr>
              <a:xfrm rot="5400000">
                <a:off x="4495800" y="1447800"/>
                <a:ext cx="914400" cy="1524000"/>
              </a:xfrm>
              <a:prstGeom prst="snipRoundRect">
                <a:avLst>
                  <a:gd name="adj1" fmla="val 50000"/>
                  <a:gd name="adj2" fmla="val 1"/>
                </a:avLst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b"/>
              <a:lstStyle/>
              <a:p>
                <a:pPr algn="ctr"/>
                <a:r>
                  <a:rPr lang="en-US">
                    <a:solidFill>
                      <a:srgbClr val="262626"/>
                    </a:solidFill>
                  </a:rPr>
                  <a:t>LET ME TELL YOU ONE THING</a:t>
                </a:r>
              </a:p>
            </p:txBody>
          </p:sp>
          <p:sp>
            <p:nvSpPr>
              <p:cNvPr id="12" name="Snip and Round Single Corner Rectangle 11"/>
              <p:cNvSpPr/>
              <p:nvPr/>
            </p:nvSpPr>
            <p:spPr>
              <a:xfrm rot="16200000">
                <a:off x="3086099" y="3009900"/>
                <a:ext cx="457201" cy="1600200"/>
              </a:xfrm>
              <a:prstGeom prst="snipRoundRect">
                <a:avLst>
                  <a:gd name="adj1" fmla="val 50000"/>
                  <a:gd name="adj2" fmla="val 1"/>
                </a:avLst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600">
                    <a:solidFill>
                      <a:srgbClr val="262626"/>
                    </a:solidFill>
                  </a:rPr>
                  <a:t>impossible bets</a:t>
                </a:r>
              </a:p>
            </p:txBody>
          </p:sp>
          <p:sp>
            <p:nvSpPr>
              <p:cNvPr id="13" name="Right Triangle 12"/>
              <p:cNvSpPr/>
              <p:nvPr/>
            </p:nvSpPr>
            <p:spPr>
              <a:xfrm rot="5400000">
                <a:off x="4457698" y="2781302"/>
                <a:ext cx="990601" cy="1523999"/>
              </a:xfrm>
              <a:prstGeom prst="rtTriangle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419599" y="2717800"/>
                <a:ext cx="1285913" cy="2664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rgbClr val="262626"/>
                    </a:solidFill>
                  </a:rPr>
                  <a:t>dirty jokes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191000" y="2718100"/>
                <a:ext cx="180000" cy="2664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7" name="Picture 16" descr="PlayBunny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1800" y="2133600"/>
              <a:ext cx="898451" cy="1143000"/>
            </a:xfrm>
            <a:prstGeom prst="rect">
              <a:avLst/>
            </a:prstGeom>
          </p:spPr>
        </p:pic>
        <p:pic>
          <p:nvPicPr>
            <p:cNvPr id="18" name="Picture 17" descr="eurovision_flag_spain_470x380.jpeg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67200" y="2794299"/>
              <a:ext cx="180000" cy="266100"/>
            </a:xfrm>
            <a:prstGeom prst="rect">
              <a:avLst/>
            </a:prstGeom>
          </p:spPr>
        </p:pic>
        <p:pic>
          <p:nvPicPr>
            <p:cNvPr id="19" name="Picture 18" descr="EurekaLightBulb.jpe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9288716" flipH="1">
              <a:off x="4332334" y="3119576"/>
              <a:ext cx="502732" cy="670309"/>
            </a:xfrm>
            <a:prstGeom prst="rect">
              <a:avLst/>
            </a:prstGeom>
          </p:spPr>
        </p:pic>
      </p:grp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9 2014</a:t>
            </a:r>
            <a:endParaRPr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14</a:t>
            </a:fld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Gianluca De Lorenzo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of a Brain Scan</a:t>
            </a:r>
          </a:p>
        </p:txBody>
      </p:sp>
      <p:pic>
        <p:nvPicPr>
          <p:cNvPr id="6" name="Picture 5" descr="head-silhouet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402" y="996950"/>
            <a:ext cx="5051998" cy="5784850"/>
          </a:xfrm>
          <a:prstGeom prst="rect">
            <a:avLst/>
          </a:prstGeom>
        </p:spPr>
      </p:pic>
      <p:sp>
        <p:nvSpPr>
          <p:cNvPr id="10" name="Snip and Round Single Corner Rectangle 9"/>
          <p:cNvSpPr/>
          <p:nvPr/>
        </p:nvSpPr>
        <p:spPr>
          <a:xfrm>
            <a:off x="2590800" y="1828796"/>
            <a:ext cx="1600200" cy="1981203"/>
          </a:xfrm>
          <a:prstGeom prst="snipRoundRect">
            <a:avLst>
              <a:gd name="adj1" fmla="val 50000"/>
              <a:gd name="adj2" fmla="val 1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and Round Single Corner Rectangle 10"/>
          <p:cNvSpPr/>
          <p:nvPr/>
        </p:nvSpPr>
        <p:spPr>
          <a:xfrm rot="5400000">
            <a:off x="4267199" y="1600200"/>
            <a:ext cx="1295401" cy="1752600"/>
          </a:xfrm>
          <a:prstGeom prst="snipRoundRect">
            <a:avLst>
              <a:gd name="adj1" fmla="val 50000"/>
              <a:gd name="adj2" fmla="val 1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nip and Round Single Corner Rectangle 11"/>
          <p:cNvSpPr/>
          <p:nvPr/>
        </p:nvSpPr>
        <p:spPr>
          <a:xfrm rot="16200000">
            <a:off x="3162299" y="3086098"/>
            <a:ext cx="457201" cy="1600200"/>
          </a:xfrm>
          <a:prstGeom prst="snipRoundRect">
            <a:avLst>
              <a:gd name="adj1" fmla="val 50000"/>
              <a:gd name="adj2" fmla="val 1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 rot="5400000">
            <a:off x="4482839" y="2807990"/>
            <a:ext cx="990598" cy="1600199"/>
          </a:xfrm>
          <a:prstGeom prst="rtTriangle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930600" y="2787600"/>
            <a:ext cx="108000" cy="1080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9 2014</a:t>
            </a:r>
            <a:endParaRPr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15</a:t>
            </a:fld>
            <a:endParaRPr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Gianluca De Lorenzo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of a Brain Scan</a:t>
            </a:r>
          </a:p>
        </p:txBody>
      </p:sp>
      <p:pic>
        <p:nvPicPr>
          <p:cNvPr id="3" name="Picture 2" descr="brain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74" y="1290000"/>
            <a:ext cx="2908302" cy="2520000"/>
          </a:xfrm>
          <a:prstGeom prst="rect">
            <a:avLst/>
          </a:prstGeom>
        </p:spPr>
      </p:pic>
      <p:pic>
        <p:nvPicPr>
          <p:cNvPr id="4" name="Picture 3" descr="brain10_emitpoin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4" y="4038600"/>
            <a:ext cx="2937325" cy="2520000"/>
          </a:xfrm>
          <a:prstGeom prst="rect">
            <a:avLst/>
          </a:prstGeom>
        </p:spPr>
      </p:pic>
      <p:pic>
        <p:nvPicPr>
          <p:cNvPr id="5" name="Picture 4" descr="brain_fbp_100m_median5_v3_BE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797050"/>
            <a:ext cx="4761550" cy="4761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4800" y="1290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by Katya Mikhaylova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9 2014</a:t>
            </a:r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16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Gianluca De Lorenzo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COMPLEXITY:  </a:t>
            </a:r>
          </a:p>
          <a:p>
            <a:pPr lvl="1"/>
            <a:r>
              <a:rPr lang="en-US" sz="2600"/>
              <a:t>VIP has 6.6 M channels with a data throughput of 100 MB/s .  </a:t>
            </a:r>
            <a:endParaRPr lang="en-US" sz="2600"/>
          </a:p>
          <a:p>
            <a:pPr lvl="1"/>
            <a:r>
              <a:rPr lang="en-US" sz="2600"/>
              <a:t>Crystal PETs have ~30k channels.</a:t>
            </a:r>
          </a:p>
          <a:p>
            <a:pPr lvl="1"/>
            <a:r>
              <a:rPr lang="en-US" sz="2600"/>
              <a:t>ATLAS pixel detector has 80 M channels.</a:t>
            </a:r>
          </a:p>
          <a:p>
            <a:r>
              <a:rPr lang="en-US" sz="2800"/>
              <a:t>COST: </a:t>
            </a:r>
          </a:p>
          <a:p>
            <a:pPr lvl="1"/>
            <a:r>
              <a:rPr lang="en-US" sz="2600"/>
              <a:t>CdTe is very expensive.</a:t>
            </a:r>
          </a:p>
          <a:p>
            <a:pPr lvl="1"/>
            <a:r>
              <a:rPr lang="en-US" sz="2600"/>
              <a:t>What if big players step in?</a:t>
            </a:r>
          </a:p>
          <a:p>
            <a:pPr lvl="1">
              <a:buNone/>
            </a:pPr>
            <a:endParaRPr lang="en-US" sz="260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33600" y="865094"/>
            <a:ext cx="4419600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Challenges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10800000" flipV="1">
            <a:off x="304800" y="406401"/>
            <a:ext cx="2438400" cy="5334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9 2014</a:t>
            </a:r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17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Gianluca De Lorenzo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Timeline</a:t>
            </a:r>
          </a:p>
        </p:txBody>
      </p:sp>
      <p:sp>
        <p:nvSpPr>
          <p:cNvPr id="5" name="Freeform 4"/>
          <p:cNvSpPr/>
          <p:nvPr/>
        </p:nvSpPr>
        <p:spPr>
          <a:xfrm>
            <a:off x="734427" y="1676400"/>
            <a:ext cx="7320360" cy="4426655"/>
          </a:xfrm>
          <a:custGeom>
            <a:avLst/>
            <a:gdLst>
              <a:gd name="connsiteX0" fmla="*/ 0 w 7362122"/>
              <a:gd name="connsiteY0" fmla="*/ 1091364 h 4426655"/>
              <a:gd name="connsiteX1" fmla="*/ 3197818 w 7362122"/>
              <a:gd name="connsiteY1" fmla="*/ 35699 h 4426655"/>
              <a:gd name="connsiteX2" fmla="*/ 7007659 w 7362122"/>
              <a:gd name="connsiteY2" fmla="*/ 877171 h 4426655"/>
              <a:gd name="connsiteX3" fmla="*/ 5324597 w 7362122"/>
              <a:gd name="connsiteY3" fmla="*/ 2345923 h 4426655"/>
              <a:gd name="connsiteX4" fmla="*/ 1973773 w 7362122"/>
              <a:gd name="connsiteY4" fmla="*/ 2422420 h 4426655"/>
              <a:gd name="connsiteX5" fmla="*/ 826231 w 7362122"/>
              <a:gd name="connsiteY5" fmla="*/ 3753477 h 4426655"/>
              <a:gd name="connsiteX6" fmla="*/ 6686347 w 7362122"/>
              <a:gd name="connsiteY6" fmla="*/ 4426655 h 442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62122" h="4426655">
                <a:moveTo>
                  <a:pt x="0" y="1091364"/>
                </a:moveTo>
                <a:cubicBezTo>
                  <a:pt x="1014937" y="581381"/>
                  <a:pt x="2029875" y="71398"/>
                  <a:pt x="3197818" y="35699"/>
                </a:cubicBezTo>
                <a:cubicBezTo>
                  <a:pt x="4365761" y="0"/>
                  <a:pt x="6653196" y="492134"/>
                  <a:pt x="7007659" y="877171"/>
                </a:cubicBezTo>
                <a:cubicBezTo>
                  <a:pt x="7362122" y="1262208"/>
                  <a:pt x="6163578" y="2088382"/>
                  <a:pt x="5324597" y="2345923"/>
                </a:cubicBezTo>
                <a:cubicBezTo>
                  <a:pt x="4485616" y="2603465"/>
                  <a:pt x="2723501" y="2187828"/>
                  <a:pt x="1973773" y="2422420"/>
                </a:cubicBezTo>
                <a:cubicBezTo>
                  <a:pt x="1224045" y="2657012"/>
                  <a:pt x="40802" y="3419438"/>
                  <a:pt x="826231" y="3753477"/>
                </a:cubicBezTo>
                <a:cubicBezTo>
                  <a:pt x="1611660" y="4087516"/>
                  <a:pt x="5673960" y="4393506"/>
                  <a:pt x="6686347" y="4426655"/>
                </a:cubicBezTo>
              </a:path>
            </a:pathLst>
          </a:custGeom>
          <a:ln w="508000" cap="flat" cmpd="tri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cene3d>
            <a:camera prst="perspectiveFront" fov="4500000">
              <a:rot lat="19200000" lon="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1611868"/>
            <a:ext cx="1371600" cy="52322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/>
              <a:t>START: </a:t>
            </a:r>
          </a:p>
          <a:p>
            <a:pPr algn="ctr"/>
            <a:r>
              <a:rPr lang="en-US" sz="1400"/>
              <a:t>July 2010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603022" y="2584222"/>
            <a:ext cx="775156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68987" y="4419600"/>
            <a:ext cx="1371600" cy="52322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/>
              <a:t>END: </a:t>
            </a:r>
          </a:p>
          <a:p>
            <a:pPr algn="ctr"/>
            <a:r>
              <a:rPr lang="en-US" sz="1400"/>
              <a:t>July 2015</a:t>
            </a:r>
          </a:p>
        </p:txBody>
      </p:sp>
      <p:cxnSp>
        <p:nvCxnSpPr>
          <p:cNvPr id="10" name="Straight Connector 9"/>
          <p:cNvCxnSpPr>
            <a:stCxn id="9" idx="2"/>
          </p:cNvCxnSpPr>
          <p:nvPr/>
        </p:nvCxnSpPr>
        <p:spPr>
          <a:xfrm rot="5400000">
            <a:off x="7630597" y="5367010"/>
            <a:ext cx="84838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86400" y="4572000"/>
            <a:ext cx="1524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/>
              <a:t>full prototype: </a:t>
            </a:r>
          </a:p>
          <a:p>
            <a:pPr algn="ctr"/>
            <a:r>
              <a:rPr lang="en-US" sz="1400"/>
              <a:t>Jan 2015</a:t>
            </a:r>
          </a:p>
        </p:txBody>
      </p:sp>
      <p:cxnSp>
        <p:nvCxnSpPr>
          <p:cNvPr id="14" name="Straight Connector 13"/>
          <p:cNvCxnSpPr>
            <a:stCxn id="13" idx="2"/>
          </p:cNvCxnSpPr>
          <p:nvPr/>
        </p:nvCxnSpPr>
        <p:spPr>
          <a:xfrm rot="16200000" flipH="1">
            <a:off x="5900013" y="5443606"/>
            <a:ext cx="696775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81400" y="4648200"/>
            <a:ext cx="1524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/>
              <a:t>first module: </a:t>
            </a:r>
          </a:p>
          <a:p>
            <a:pPr algn="ctr"/>
            <a:r>
              <a:rPr lang="en-US" sz="1400"/>
              <a:t>Sep 2014</a:t>
            </a:r>
          </a:p>
        </p:txBody>
      </p:sp>
      <p:cxnSp>
        <p:nvCxnSpPr>
          <p:cNvPr id="22" name="Straight Connector 21"/>
          <p:cNvCxnSpPr>
            <a:stCxn id="21" idx="2"/>
          </p:cNvCxnSpPr>
          <p:nvPr/>
        </p:nvCxnSpPr>
        <p:spPr>
          <a:xfrm rot="16200000" flipH="1">
            <a:off x="3995013" y="5519806"/>
            <a:ext cx="696775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676400" y="4429780"/>
            <a:ext cx="1524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/>
              <a:t>10x10 ASIC: </a:t>
            </a:r>
          </a:p>
          <a:p>
            <a:pPr algn="ctr"/>
            <a:r>
              <a:rPr lang="en-US" sz="1400"/>
              <a:t>May 2014</a:t>
            </a:r>
          </a:p>
        </p:txBody>
      </p:sp>
      <p:cxnSp>
        <p:nvCxnSpPr>
          <p:cNvPr id="24" name="Straight Connector 23"/>
          <p:cNvCxnSpPr>
            <a:stCxn id="23" idx="2"/>
          </p:cNvCxnSpPr>
          <p:nvPr/>
        </p:nvCxnSpPr>
        <p:spPr>
          <a:xfrm rot="16200000" flipH="1">
            <a:off x="2090013" y="5301386"/>
            <a:ext cx="696775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8600" y="3504406"/>
            <a:ext cx="1524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/>
              <a:t>4x4 full ASIC: </a:t>
            </a:r>
          </a:p>
          <a:p>
            <a:pPr algn="ctr"/>
            <a:r>
              <a:rPr lang="en-US" sz="1400"/>
              <a:t>Dec 2014</a:t>
            </a:r>
          </a:p>
        </p:txBody>
      </p:sp>
      <p:cxnSp>
        <p:nvCxnSpPr>
          <p:cNvPr id="26" name="Straight Connector 25"/>
          <p:cNvCxnSpPr>
            <a:stCxn id="25" idx="2"/>
          </p:cNvCxnSpPr>
          <p:nvPr/>
        </p:nvCxnSpPr>
        <p:spPr>
          <a:xfrm rot="16200000" flipH="1">
            <a:off x="642213" y="4376012"/>
            <a:ext cx="696775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86000" y="2971006"/>
            <a:ext cx="16764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/>
              <a:t>4x4 analog ASIC: </a:t>
            </a:r>
          </a:p>
          <a:p>
            <a:pPr algn="ctr"/>
            <a:r>
              <a:rPr lang="en-US" sz="1400"/>
              <a:t>April 2013</a:t>
            </a:r>
          </a:p>
        </p:txBody>
      </p:sp>
      <p:cxnSp>
        <p:nvCxnSpPr>
          <p:cNvPr id="28" name="Straight Connector 27"/>
          <p:cNvCxnSpPr>
            <a:stCxn id="27" idx="2"/>
          </p:cNvCxnSpPr>
          <p:nvPr/>
        </p:nvCxnSpPr>
        <p:spPr>
          <a:xfrm rot="5400000">
            <a:off x="2889716" y="3728710"/>
            <a:ext cx="468968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495800" y="2971800"/>
            <a:ext cx="21336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/>
              <a:t>clean room operational: </a:t>
            </a:r>
          </a:p>
          <a:p>
            <a:pPr algn="ctr"/>
            <a:r>
              <a:rPr lang="en-US" sz="1400"/>
              <a:t>March 2013</a:t>
            </a:r>
          </a:p>
        </p:txBody>
      </p:sp>
      <p:cxnSp>
        <p:nvCxnSpPr>
          <p:cNvPr id="31" name="Straight Connector 30"/>
          <p:cNvCxnSpPr>
            <a:stCxn id="30" idx="2"/>
          </p:cNvCxnSpPr>
          <p:nvPr/>
        </p:nvCxnSpPr>
        <p:spPr>
          <a:xfrm rot="5400000">
            <a:off x="5327719" y="3729901"/>
            <a:ext cx="469762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876800" y="1394936"/>
            <a:ext cx="1524000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/>
              <a:t>single analog circuits: </a:t>
            </a:r>
          </a:p>
          <a:p>
            <a:pPr algn="ctr"/>
            <a:r>
              <a:rPr lang="en-US" sz="1400"/>
              <a:t>November 2011</a:t>
            </a:r>
          </a:p>
        </p:txBody>
      </p:sp>
      <p:cxnSp>
        <p:nvCxnSpPr>
          <p:cNvPr id="35" name="Straight Connector 34"/>
          <p:cNvCxnSpPr>
            <a:stCxn id="34" idx="2"/>
          </p:cNvCxnSpPr>
          <p:nvPr/>
        </p:nvCxnSpPr>
        <p:spPr>
          <a:xfrm rot="5400000">
            <a:off x="5435441" y="2336165"/>
            <a:ext cx="405924" cy="79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667000" y="1295400"/>
            <a:ext cx="1524000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/>
              <a:t>ASIC design start: </a:t>
            </a:r>
          </a:p>
          <a:p>
            <a:pPr algn="ctr"/>
            <a:r>
              <a:rPr lang="en-US" sz="1400"/>
              <a:t>March 2011</a:t>
            </a:r>
          </a:p>
        </p:txBody>
      </p:sp>
      <p:cxnSp>
        <p:nvCxnSpPr>
          <p:cNvPr id="37" name="Straight Connector 36"/>
          <p:cNvCxnSpPr>
            <a:stCxn id="36" idx="2"/>
          </p:cNvCxnSpPr>
          <p:nvPr/>
        </p:nvCxnSpPr>
        <p:spPr>
          <a:xfrm rot="5400000">
            <a:off x="3200003" y="2262267"/>
            <a:ext cx="457200" cy="79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629400" y="2209800"/>
            <a:ext cx="17526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/>
              <a:t>single pixel ASIC: </a:t>
            </a:r>
          </a:p>
          <a:p>
            <a:pPr algn="ctr"/>
            <a:r>
              <a:rPr lang="en-US" sz="1400"/>
              <a:t>June 2012</a:t>
            </a:r>
          </a:p>
        </p:txBody>
      </p:sp>
      <p:cxnSp>
        <p:nvCxnSpPr>
          <p:cNvPr id="46" name="Straight Connector 45"/>
          <p:cNvCxnSpPr>
            <a:stCxn id="45" idx="2"/>
          </p:cNvCxnSpPr>
          <p:nvPr/>
        </p:nvCxnSpPr>
        <p:spPr>
          <a:xfrm rot="5400000">
            <a:off x="7271216" y="2967504"/>
            <a:ext cx="468968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 noChangeAspect="1"/>
          </p:cNvCxnSpPr>
          <p:nvPr/>
        </p:nvCxnSpPr>
        <p:spPr>
          <a:xfrm flipV="1">
            <a:off x="2133384" y="2438400"/>
            <a:ext cx="381216" cy="108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0800000" flipV="1">
            <a:off x="7047706" y="3656806"/>
            <a:ext cx="496094" cy="3055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cxnSpLocks noChangeAspect="1"/>
          </p:cNvCxnSpPr>
          <p:nvPr/>
        </p:nvCxnSpPr>
        <p:spPr>
          <a:xfrm rot="10800000" flipV="1">
            <a:off x="1828801" y="3885802"/>
            <a:ext cx="390832" cy="1527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1143000" y="5701684"/>
            <a:ext cx="1066800" cy="1657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180000">
            <a:off x="6858000" y="6387484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9 2014</a:t>
            </a:r>
            <a:endParaRPr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18</a:t>
            </a:fld>
            <a:endParaRPr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Gianluca De Lorenzo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Prospects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1"/>
            <a:ext cx="8354173" cy="1828799"/>
          </a:xfrm>
        </p:spPr>
        <p:txBody>
          <a:bodyPr>
            <a:normAutofit/>
          </a:bodyPr>
          <a:lstStyle/>
          <a:p>
            <a:r>
              <a:rPr lang="en-US"/>
              <a:t>Team up with industry to build the full ring.</a:t>
            </a:r>
          </a:p>
          <a:p>
            <a:r>
              <a:rPr lang="en-US"/>
              <a:t>Consider extending the VIP approach to other applications: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42868" t="13444" r="3255" b="7814"/>
          <a:stretch>
            <a:fillRect/>
          </a:stretch>
        </p:blipFill>
        <p:spPr bwMode="auto">
          <a:xfrm>
            <a:off x="498474" y="3319557"/>
            <a:ext cx="3844926" cy="25478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Imagen 3" descr="CC_img3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2002" y="3429000"/>
            <a:ext cx="381064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2274" y="5791200"/>
            <a:ext cx="3844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Positron emission mammography</a:t>
            </a:r>
          </a:p>
          <a:p>
            <a:pPr algn="ctr"/>
            <a:r>
              <a:rPr lang="en-US"/>
              <a:t>by Dilber Uzun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42002" y="5791200"/>
            <a:ext cx="3844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Compton camera</a:t>
            </a:r>
          </a:p>
          <a:p>
            <a:pPr algn="ctr"/>
            <a:r>
              <a:rPr lang="en-US"/>
              <a:t>by Yonatan Calder</a:t>
            </a:r>
            <a:r>
              <a:rPr lang="en-US"/>
              <a:t>ó</a:t>
            </a:r>
            <a:r>
              <a:rPr lang="en-US"/>
              <a:t>n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9 2014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19</a:t>
            </a:fld>
            <a:endParaRPr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Gianluca De Lorenzo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Positron Emission Tomography</a:t>
            </a:r>
          </a:p>
        </p:txBody>
      </p:sp>
      <p:pic>
        <p:nvPicPr>
          <p:cNvPr id="9" name="VIP_video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8474" y="1676400"/>
            <a:ext cx="81280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6400800"/>
            <a:ext cx="55626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/>
              <a:t>www.vip-erc.com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9 2014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2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Gianluca De Lorenzo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/>
              <a:t>The VIP project explore the possibility of using highly pixelated CdTe photo-detectors for PET applications.</a:t>
            </a:r>
          </a:p>
          <a:p>
            <a:r>
              <a:rPr lang="en-US"/>
              <a:t>This is a pathfinder project aiming to prove the concept by building a fully operative PET prototype.</a:t>
            </a:r>
          </a:p>
          <a:p>
            <a:r>
              <a:rPr lang="en-US"/>
              <a:t>When successful, our results will revolutionize the nuclear medicine detectors.</a:t>
            </a:r>
          </a:p>
          <a:p>
            <a:r>
              <a:rPr lang="en-US"/>
              <a:t>One more year to go =&gt; plenty of things to do =&gt; more pizza meetings to come!</a:t>
            </a:r>
          </a:p>
          <a:p>
            <a:r>
              <a:rPr lang="en-US"/>
              <a:t>More details at our students thesis defences:</a:t>
            </a:r>
          </a:p>
          <a:p>
            <a:pPr lvl="1"/>
            <a:r>
              <a:rPr lang="en-US"/>
              <a:t>VIP Compton Camera: Yonatan Calderon, April 25</a:t>
            </a:r>
            <a:r>
              <a:rPr lang="en-US" baseline="30000"/>
              <a:t>th</a:t>
            </a:r>
            <a:r>
              <a:rPr lang="en-US"/>
              <a:t>, 2014.</a:t>
            </a:r>
          </a:p>
          <a:p>
            <a:pPr lvl="1"/>
            <a:r>
              <a:rPr lang="en-US"/>
              <a:t>VIP positron emission mammography: Dilber Uzun, June 2014.</a:t>
            </a:r>
          </a:p>
          <a:p>
            <a:pPr lvl="1"/>
            <a:r>
              <a:rPr lang="en-US"/>
              <a:t>VIP PET: Katya Mikhaylova, June 2014.</a:t>
            </a:r>
          </a:p>
          <a:p>
            <a:pPr lvl="1"/>
            <a:r>
              <a:rPr lang="en-US"/>
              <a:t>Detector development and characterization: Gerard Ari</a:t>
            </a:r>
            <a:r>
              <a:rPr lang="en-US"/>
              <a:t>ño, June 2015.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9 2014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Gianluca De Lorenzo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133600"/>
            <a:ext cx="5486400" cy="17543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/>
              <a:t>A logician’s wife is having a baby. The doctor immediately hands the newborn to the dad.</a:t>
            </a:r>
          </a:p>
          <a:p>
            <a:endParaRPr lang="en-US"/>
          </a:p>
          <a:p>
            <a:r>
              <a:rPr lang="en-US"/>
              <a:t>His wife ask impatiently: “So, is it a boy or a girl?”</a:t>
            </a:r>
          </a:p>
          <a:p>
            <a:endParaRPr lang="en-US"/>
          </a:p>
          <a:p>
            <a:r>
              <a:rPr lang="en-US"/>
              <a:t>The logician replies: “Yes”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2131873"/>
            <a:ext cx="5486400" cy="175432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endParaRPr lang="en-US"/>
          </a:p>
          <a:p>
            <a:endParaRPr lang="en-US"/>
          </a:p>
          <a:p>
            <a:r>
              <a:rPr lang="en-US"/>
              <a:t>Schr</a:t>
            </a:r>
            <a:r>
              <a:rPr lang="en-US"/>
              <a:t>ö</a:t>
            </a:r>
            <a:r>
              <a:rPr lang="en-US"/>
              <a:t>dinger’s cat walks into a bar…</a:t>
            </a:r>
          </a:p>
          <a:p>
            <a:endParaRPr lang="en-US"/>
          </a:p>
          <a:p>
            <a:r>
              <a:rPr lang="en-US"/>
              <a:t>…and doesn’t.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5000" y="2133600"/>
            <a:ext cx="5486400" cy="175432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endParaRPr lang="en-US"/>
          </a:p>
          <a:p>
            <a:endParaRPr lang="en-US"/>
          </a:p>
          <a:p>
            <a:r>
              <a:rPr lang="en-US"/>
              <a:t>It’s hard to explain puns to kleptomaniacs because they always take things literally.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5000" y="2133600"/>
            <a:ext cx="548640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endParaRPr lang="en-US"/>
          </a:p>
          <a:p>
            <a:endParaRPr lang="en-US"/>
          </a:p>
          <a:p>
            <a:r>
              <a:rPr lang="en-US"/>
              <a:t>Helium walks into a bar and orders a beer, the bartender says:  “Sorry, we don’t serve noble gases here.”…  He doesn’t react.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0" y="2133600"/>
            <a:ext cx="54864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/>
              <a:t>Three logicians walk into a bar.  The bartender asks:  “Do all of you want a drink ?”</a:t>
            </a:r>
          </a:p>
          <a:p>
            <a:endParaRPr lang="en-US"/>
          </a:p>
          <a:p>
            <a:r>
              <a:rPr lang="en-US"/>
              <a:t>The first logician replies: “I don’t know.”</a:t>
            </a:r>
          </a:p>
          <a:p>
            <a:endParaRPr lang="en-US"/>
          </a:p>
          <a:p>
            <a:r>
              <a:rPr lang="en-US"/>
              <a:t>The second replies: “I don’t know.”</a:t>
            </a:r>
          </a:p>
          <a:p>
            <a:endParaRPr lang="en-US"/>
          </a:p>
          <a:p>
            <a:r>
              <a:rPr lang="en-US"/>
              <a:t>The third replies: “Yes !”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9 2014</a:t>
            </a:r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21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Gianluca De Lorenzo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9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Limits Set By Physics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Positron range: </a:t>
            </a:r>
          </a:p>
          <a:p>
            <a:pPr>
              <a:buNone/>
            </a:pPr>
            <a:r>
              <a:rPr lang="en-US"/>
              <a:t>~ 0.5 mm for FDG in water</a:t>
            </a:r>
          </a:p>
          <a:p>
            <a:endParaRPr lang="en-US"/>
          </a:p>
          <a:p>
            <a:r>
              <a:rPr lang="en-US"/>
              <a:t>Photon-photon acollinearity from positron electron annihilation: </a:t>
            </a:r>
          </a:p>
          <a:p>
            <a:pPr>
              <a:buNone/>
            </a:pPr>
            <a:r>
              <a:rPr lang="en-US"/>
              <a:t>~ 0.9 mm for 400 mm diameter detector.  </a:t>
            </a:r>
          </a:p>
        </p:txBody>
      </p:sp>
      <p:pic>
        <p:nvPicPr>
          <p:cNvPr id="6" name="Content Placeholder 5" descr="non-colinearity.png"/>
          <p:cNvPicPr>
            <a:picLocks noGrp="1" noChangeAspect="1"/>
          </p:cNvPicPr>
          <p:nvPr>
            <p:ph idx="13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6313" y="1826419"/>
            <a:ext cx="4073525" cy="4073525"/>
          </a:xfrm>
        </p:spPr>
      </p:pic>
      <p:grpSp>
        <p:nvGrpSpPr>
          <p:cNvPr id="20" name="Group 19"/>
          <p:cNvGrpSpPr/>
          <p:nvPr/>
        </p:nvGrpSpPr>
        <p:grpSpPr>
          <a:xfrm>
            <a:off x="6279002" y="3885285"/>
            <a:ext cx="962122" cy="1281113"/>
            <a:chOff x="6279002" y="3885285"/>
            <a:chExt cx="962122" cy="1281113"/>
          </a:xfrm>
        </p:grpSpPr>
        <p:sp>
          <p:nvSpPr>
            <p:cNvPr id="8" name="Oval 7"/>
            <p:cNvSpPr/>
            <p:nvPr/>
          </p:nvSpPr>
          <p:spPr>
            <a:xfrm>
              <a:off x="6525600" y="4392000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6279002" y="3962400"/>
              <a:ext cx="601823" cy="444153"/>
            </a:xfrm>
            <a:custGeom>
              <a:avLst/>
              <a:gdLst>
                <a:gd name="connsiteX0" fmla="*/ 262660 w 601823"/>
                <a:gd name="connsiteY0" fmla="*/ 611980 h 611980"/>
                <a:gd name="connsiteX1" fmla="*/ 48452 w 601823"/>
                <a:gd name="connsiteY1" fmla="*/ 275391 h 611980"/>
                <a:gd name="connsiteX2" fmla="*/ 553371 w 601823"/>
                <a:gd name="connsiteY2" fmla="*/ 474284 h 611980"/>
                <a:gd name="connsiteX3" fmla="*/ 339163 w 601823"/>
                <a:gd name="connsiteY3" fmla="*/ 214193 h 611980"/>
                <a:gd name="connsiteX4" fmla="*/ 461567 w 601823"/>
                <a:gd name="connsiteY4" fmla="*/ 0 h 61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823" h="611980">
                  <a:moveTo>
                    <a:pt x="262660" y="611980"/>
                  </a:moveTo>
                  <a:cubicBezTo>
                    <a:pt x="131330" y="455160"/>
                    <a:pt x="0" y="298340"/>
                    <a:pt x="48452" y="275391"/>
                  </a:cubicBezTo>
                  <a:cubicBezTo>
                    <a:pt x="96904" y="252442"/>
                    <a:pt x="504919" y="484484"/>
                    <a:pt x="553371" y="474284"/>
                  </a:cubicBezTo>
                  <a:cubicBezTo>
                    <a:pt x="601823" y="464084"/>
                    <a:pt x="354464" y="293240"/>
                    <a:pt x="339163" y="214193"/>
                  </a:cubicBezTo>
                  <a:cubicBezTo>
                    <a:pt x="323862" y="135146"/>
                    <a:pt x="392714" y="67573"/>
                    <a:pt x="461567" y="0"/>
                  </a:cubicBezTo>
                </a:path>
              </a:pathLst>
            </a:cu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718500" y="4053954"/>
              <a:ext cx="496511" cy="622340"/>
              <a:chOff x="6718500" y="4053954"/>
              <a:chExt cx="496511" cy="622340"/>
            </a:xfrm>
          </p:grpSpPr>
          <p:cxnSp>
            <p:nvCxnSpPr>
              <p:cNvPr id="11" name="Straight Connector 10"/>
              <p:cNvCxnSpPr>
                <a:cxnSpLocks noChangeAspect="1"/>
              </p:cNvCxnSpPr>
              <p:nvPr/>
            </p:nvCxnSpPr>
            <p:spPr>
              <a:xfrm rot="5760000" flipH="1" flipV="1">
                <a:off x="6756932" y="4249040"/>
                <a:ext cx="488290" cy="366217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cxnSpLocks noChangeAspect="1"/>
              </p:cNvCxnSpPr>
              <p:nvPr/>
            </p:nvCxnSpPr>
            <p:spPr>
              <a:xfrm rot="11160000" flipH="1" flipV="1">
                <a:off x="7019695" y="4053954"/>
                <a:ext cx="195316" cy="146487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cxnSpLocks noChangeAspect="1"/>
              </p:cNvCxnSpPr>
              <p:nvPr/>
            </p:nvCxnSpPr>
            <p:spPr>
              <a:xfrm rot="11160000" flipH="1" flipV="1">
                <a:off x="6718500" y="4585977"/>
                <a:ext cx="78126" cy="58595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 rot="18780000">
              <a:off x="6462068" y="4387342"/>
              <a:ext cx="12811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/>
                <a:t>0.5 mm</a:t>
              </a:r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9 2014</a:t>
            </a:r>
            <a:endParaRPr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3</a:t>
            </a:fld>
            <a:endParaRPr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Gianluca De Lorenzo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Best Achievable Resolution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2362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Whole body PET</a:t>
            </a:r>
          </a:p>
          <a:p>
            <a:r>
              <a:rPr lang="en-US"/>
              <a:t>(~ 80 cm diameter)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3810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Human brain PET</a:t>
            </a:r>
          </a:p>
          <a:p>
            <a:r>
              <a:rPr lang="en-US"/>
              <a:t>(~ 40 cm diameter)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5334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Mouse scanner</a:t>
            </a:r>
          </a:p>
          <a:p>
            <a:r>
              <a:rPr lang="en-US"/>
              <a:t>(~ 8 cm diameter)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895600" y="1524000"/>
            <a:ext cx="3971527" cy="4859244"/>
            <a:chOff x="3143648" y="1600200"/>
            <a:chExt cx="3971527" cy="48592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rcRect r="49972"/>
            <a:stretch>
              <a:fillRect/>
            </a:stretch>
          </p:blipFill>
          <p:spPr>
            <a:xfrm>
              <a:off x="3143648" y="1600200"/>
              <a:ext cx="2647552" cy="4859244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5765988" y="1600200"/>
              <a:ext cx="1349187" cy="4859244"/>
              <a:chOff x="5410200" y="1600200"/>
              <a:chExt cx="1349187" cy="4859244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/>
              <a:srcRect l="74506"/>
              <a:stretch>
                <a:fillRect/>
              </a:stretch>
            </p:blipFill>
            <p:spPr>
              <a:xfrm>
                <a:off x="5410200" y="1600200"/>
                <a:ext cx="1349187" cy="4859244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5486400" y="3124200"/>
                <a:ext cx="1143000" cy="228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486400" y="4572000"/>
                <a:ext cx="1143000" cy="228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486400" y="6079066"/>
                <a:ext cx="1143000" cy="228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6867129" y="2450068"/>
            <a:ext cx="2276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FWHM = ~ 2 mm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67128" y="3886200"/>
            <a:ext cx="226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FWHM = ~ 1 mm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67130" y="5498068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FWHM = ~ 0.5 mm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9 2014</a:t>
            </a:r>
            <a:endParaRPr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4</a:t>
            </a:fld>
            <a:endParaRPr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Gianluca De Lorenzo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State-of-the-art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28601" y="1752600"/>
            <a:ext cx="4648200" cy="1990638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Photo detection with scintillating crystals (BGO, LSO, …).</a:t>
            </a:r>
          </a:p>
          <a:p>
            <a:r>
              <a:rPr lang="en-US"/>
              <a:t>Single layer of monolitic crystals: 4 x 4 x 20 mm</a:t>
            </a:r>
            <a:r>
              <a:rPr lang="en-US" baseline="30000"/>
              <a:t>3</a:t>
            </a:r>
          </a:p>
          <a:p>
            <a:r>
              <a:rPr lang="en-US"/>
              <a:t>Typical energy resolution: 10% at 511 keV</a:t>
            </a:r>
            <a:endParaRPr lang="en-US"/>
          </a:p>
          <a:p>
            <a:endParaRPr lang="en-US"/>
          </a:p>
        </p:txBody>
      </p:sp>
      <p:pic>
        <p:nvPicPr>
          <p:cNvPr id="14" name="Content Placeholder 13" descr="RealPET.jpeg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533400" y="4158866"/>
            <a:ext cx="4073525" cy="2045467"/>
          </a:xfrm>
        </p:spPr>
      </p:pic>
      <p:pic>
        <p:nvPicPr>
          <p:cNvPr id="8" name="Content Placeholder 7" descr="PET_detectorsystem_RING.png"/>
          <p:cNvPicPr>
            <a:picLocks noGrp="1" noChangeAspect="1"/>
          </p:cNvPicPr>
          <p:nvPr>
            <p:ph idx="14"/>
          </p:nvPr>
        </p:nvPicPr>
        <p:blipFill>
          <a:blip r:embed="rId3"/>
          <a:stretch>
            <a:fillRect/>
          </a:stretch>
        </p:blipFill>
        <p:spPr>
          <a:xfrm>
            <a:off x="5638801" y="3819593"/>
            <a:ext cx="2286000" cy="2733607"/>
          </a:xfrm>
        </p:spPr>
      </p:pic>
      <p:pic>
        <p:nvPicPr>
          <p:cNvPr id="7" name="Content Placeholder 6" descr="PET_detectorsystem_PMT.png"/>
          <p:cNvPicPr>
            <a:picLocks noGrp="1" noChangeAspect="1"/>
          </p:cNvPicPr>
          <p:nvPr>
            <p:ph idx="15"/>
          </p:nvPr>
        </p:nvPicPr>
        <p:blipFill>
          <a:blip r:embed="rId4"/>
          <a:stretch>
            <a:fillRect/>
          </a:stretch>
        </p:blipFill>
        <p:spPr>
          <a:xfrm>
            <a:off x="5158407" y="1219200"/>
            <a:ext cx="2766393" cy="2447838"/>
          </a:xfr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9 2014</a:t>
            </a:r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5</a:t>
            </a:fld>
            <a:endParaRPr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Gianluca De Lorenzo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</a:t>
            </a:r>
          </a:p>
        </p:txBody>
      </p:sp>
      <p:grpSp>
        <p:nvGrpSpPr>
          <p:cNvPr id="195" name="Group 194"/>
          <p:cNvGrpSpPr/>
          <p:nvPr/>
        </p:nvGrpSpPr>
        <p:grpSpPr>
          <a:xfrm>
            <a:off x="427121" y="1706848"/>
            <a:ext cx="2621147" cy="2540079"/>
            <a:chOff x="427121" y="1706848"/>
            <a:chExt cx="2621147" cy="2540079"/>
          </a:xfrm>
        </p:grpSpPr>
        <p:grpSp>
          <p:nvGrpSpPr>
            <p:cNvPr id="90" name="Group 89"/>
            <p:cNvGrpSpPr/>
            <p:nvPr/>
          </p:nvGrpSpPr>
          <p:grpSpPr>
            <a:xfrm>
              <a:off x="427121" y="1706848"/>
              <a:ext cx="2621147" cy="2540079"/>
              <a:chOff x="427121" y="1706848"/>
              <a:chExt cx="2621147" cy="2540079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427121" y="1706848"/>
                <a:ext cx="1325479" cy="1473045"/>
                <a:chOff x="427121" y="1706848"/>
                <a:chExt cx="1325479" cy="1473045"/>
              </a:xfrm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905659" y="1706848"/>
                  <a:ext cx="846941" cy="736154"/>
                  <a:chOff x="352402" y="1706848"/>
                  <a:chExt cx="846941" cy="736154"/>
                </a:xfrm>
              </p:grpSpPr>
              <p:sp>
                <p:nvSpPr>
                  <p:cNvPr id="11" name="Rectangle 10"/>
                  <p:cNvSpPr/>
                  <p:nvPr/>
                </p:nvSpPr>
                <p:spPr>
                  <a:xfrm>
                    <a:off x="1019343" y="1706848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>
                  <a:xfrm rot="20700000">
                    <a:off x="773899" y="1737323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Rectangle 46"/>
                  <p:cNvSpPr/>
                  <p:nvPr/>
                </p:nvSpPr>
                <p:spPr>
                  <a:xfrm rot="19800000">
                    <a:off x="547147" y="1828650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Rectangle 48"/>
                  <p:cNvSpPr/>
                  <p:nvPr/>
                </p:nvSpPr>
                <p:spPr>
                  <a:xfrm rot="18900000">
                    <a:off x="352402" y="1975002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1" name="Group 50"/>
                <p:cNvGrpSpPr/>
                <p:nvPr/>
              </p:nvGrpSpPr>
              <p:grpSpPr>
                <a:xfrm rot="18000000">
                  <a:off x="371727" y="2388346"/>
                  <a:ext cx="846941" cy="736154"/>
                  <a:chOff x="352402" y="1706848"/>
                  <a:chExt cx="846941" cy="736154"/>
                </a:xfrm>
              </p:grpSpPr>
              <p:sp>
                <p:nvSpPr>
                  <p:cNvPr id="52" name="Rectangle 51"/>
                  <p:cNvSpPr/>
                  <p:nvPr/>
                </p:nvSpPr>
                <p:spPr>
                  <a:xfrm>
                    <a:off x="1019343" y="1706848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Rectangle 52"/>
                  <p:cNvSpPr/>
                  <p:nvPr/>
                </p:nvSpPr>
                <p:spPr>
                  <a:xfrm rot="20700000">
                    <a:off x="773899" y="1737323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/>
                  <p:cNvSpPr/>
                  <p:nvPr/>
                </p:nvSpPr>
                <p:spPr>
                  <a:xfrm rot="19800000">
                    <a:off x="547147" y="1828650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>
                  <a:xfrm rot="18900000">
                    <a:off x="352402" y="1975002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7" name="Group 56"/>
              <p:cNvGrpSpPr/>
              <p:nvPr/>
            </p:nvGrpSpPr>
            <p:grpSpPr>
              <a:xfrm rot="14400000">
                <a:off x="897944" y="2847665"/>
                <a:ext cx="1325479" cy="1473045"/>
                <a:chOff x="427121" y="1706848"/>
                <a:chExt cx="1325479" cy="1473045"/>
              </a:xfrm>
            </p:grpSpPr>
            <p:grpSp>
              <p:nvGrpSpPr>
                <p:cNvPr id="58" name="Group 49"/>
                <p:cNvGrpSpPr/>
                <p:nvPr/>
              </p:nvGrpSpPr>
              <p:grpSpPr>
                <a:xfrm>
                  <a:off x="905659" y="1706848"/>
                  <a:ext cx="846941" cy="736154"/>
                  <a:chOff x="352402" y="1706848"/>
                  <a:chExt cx="846941" cy="736154"/>
                </a:xfrm>
              </p:grpSpPr>
              <p:sp>
                <p:nvSpPr>
                  <p:cNvPr id="64" name="Rectangle 63"/>
                  <p:cNvSpPr/>
                  <p:nvPr/>
                </p:nvSpPr>
                <p:spPr>
                  <a:xfrm>
                    <a:off x="1019343" y="1706848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 rot="20700000">
                    <a:off x="773899" y="1737323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Rectangle 65"/>
                  <p:cNvSpPr/>
                  <p:nvPr/>
                </p:nvSpPr>
                <p:spPr>
                  <a:xfrm rot="19800000">
                    <a:off x="547147" y="1828650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Rectangle 66"/>
                  <p:cNvSpPr/>
                  <p:nvPr/>
                </p:nvSpPr>
                <p:spPr>
                  <a:xfrm rot="18900000">
                    <a:off x="352402" y="1975002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" name="Group 50"/>
                <p:cNvGrpSpPr/>
                <p:nvPr/>
              </p:nvGrpSpPr>
              <p:grpSpPr>
                <a:xfrm rot="18000000">
                  <a:off x="371729" y="2388348"/>
                  <a:ext cx="846941" cy="736154"/>
                  <a:chOff x="352402" y="1706848"/>
                  <a:chExt cx="846941" cy="736154"/>
                </a:xfrm>
              </p:grpSpPr>
              <p:sp>
                <p:nvSpPr>
                  <p:cNvPr id="60" name="Rectangle 59"/>
                  <p:cNvSpPr/>
                  <p:nvPr/>
                </p:nvSpPr>
                <p:spPr>
                  <a:xfrm>
                    <a:off x="1019343" y="1706848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>
                  <a:xfrm rot="20700000">
                    <a:off x="773899" y="1737323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 rot="19800000">
                    <a:off x="547147" y="1828650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 rot="18900000">
                    <a:off x="352402" y="1975002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9" name="Group 78"/>
              <p:cNvGrpSpPr/>
              <p:nvPr/>
            </p:nvGrpSpPr>
            <p:grpSpPr>
              <a:xfrm rot="7200000">
                <a:off x="1649006" y="1872069"/>
                <a:ext cx="1325479" cy="1473045"/>
                <a:chOff x="427121" y="1706848"/>
                <a:chExt cx="1325479" cy="1473045"/>
              </a:xfrm>
            </p:grpSpPr>
            <p:grpSp>
              <p:nvGrpSpPr>
                <p:cNvPr id="80" name="Group 49"/>
                <p:cNvGrpSpPr/>
                <p:nvPr/>
              </p:nvGrpSpPr>
              <p:grpSpPr>
                <a:xfrm>
                  <a:off x="905659" y="1706848"/>
                  <a:ext cx="846941" cy="736154"/>
                  <a:chOff x="352402" y="1706848"/>
                  <a:chExt cx="846941" cy="736154"/>
                </a:xfrm>
              </p:grpSpPr>
              <p:sp>
                <p:nvSpPr>
                  <p:cNvPr id="86" name="Rectangle 85"/>
                  <p:cNvSpPr/>
                  <p:nvPr/>
                </p:nvSpPr>
                <p:spPr>
                  <a:xfrm>
                    <a:off x="1019343" y="1706848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Rectangle 86"/>
                  <p:cNvSpPr/>
                  <p:nvPr/>
                </p:nvSpPr>
                <p:spPr>
                  <a:xfrm rot="20700000">
                    <a:off x="773899" y="1737323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/>
                  <p:cNvSpPr/>
                  <p:nvPr/>
                </p:nvSpPr>
                <p:spPr>
                  <a:xfrm rot="19800000">
                    <a:off x="547147" y="1828650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Rectangle 88"/>
                  <p:cNvSpPr/>
                  <p:nvPr/>
                </p:nvSpPr>
                <p:spPr>
                  <a:xfrm rot="18900000">
                    <a:off x="352402" y="1975002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1" name="Group 50"/>
                <p:cNvGrpSpPr/>
                <p:nvPr/>
              </p:nvGrpSpPr>
              <p:grpSpPr>
                <a:xfrm rot="18000000">
                  <a:off x="371731" y="2388350"/>
                  <a:ext cx="846941" cy="736154"/>
                  <a:chOff x="352402" y="1706848"/>
                  <a:chExt cx="846941" cy="736154"/>
                </a:xfrm>
              </p:grpSpPr>
              <p:sp>
                <p:nvSpPr>
                  <p:cNvPr id="82" name="Rectangle 81"/>
                  <p:cNvSpPr/>
                  <p:nvPr/>
                </p:nvSpPr>
                <p:spPr>
                  <a:xfrm>
                    <a:off x="1019343" y="1706848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Rectangle 82"/>
                  <p:cNvSpPr/>
                  <p:nvPr/>
                </p:nvSpPr>
                <p:spPr>
                  <a:xfrm rot="20700000">
                    <a:off x="773899" y="1737323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>
                  <a:xfrm rot="19800000">
                    <a:off x="547147" y="1828650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Rectangle 84"/>
                  <p:cNvSpPr/>
                  <p:nvPr/>
                </p:nvSpPr>
                <p:spPr>
                  <a:xfrm rot="18900000">
                    <a:off x="352402" y="1975002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cxnSp>
          <p:nvCxnSpPr>
            <p:cNvPr id="92" name="Straight Connector 91"/>
            <p:cNvCxnSpPr/>
            <p:nvPr/>
          </p:nvCxnSpPr>
          <p:spPr>
            <a:xfrm rot="5400000">
              <a:off x="1288511" y="2553618"/>
              <a:ext cx="1447615" cy="1156353"/>
            </a:xfrm>
            <a:prstGeom prst="line">
              <a:avLst/>
            </a:prstGeom>
            <a:ln w="53975" cap="flat" cmpd="sng" algn="ctr">
              <a:solidFill>
                <a:srgbClr val="0000FF"/>
              </a:solidFill>
              <a:prstDash val="sysDash"/>
              <a:round/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82" idx="2"/>
              <a:endCxn id="67" idx="2"/>
            </p:cNvCxnSpPr>
            <p:nvPr/>
          </p:nvCxnSpPr>
          <p:spPr>
            <a:xfrm rot="10800000" flipV="1">
              <a:off x="1465380" y="2535635"/>
              <a:ext cx="802781" cy="1021289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Oval 175"/>
            <p:cNvSpPr/>
            <p:nvPr/>
          </p:nvSpPr>
          <p:spPr>
            <a:xfrm>
              <a:off x="1889699" y="3169802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3398653" y="1722297"/>
            <a:ext cx="2621147" cy="2540079"/>
            <a:chOff x="3276600" y="1722297"/>
            <a:chExt cx="2621147" cy="2540079"/>
          </a:xfrm>
        </p:grpSpPr>
        <p:grpSp>
          <p:nvGrpSpPr>
            <p:cNvPr id="99" name="Group 98"/>
            <p:cNvGrpSpPr/>
            <p:nvPr/>
          </p:nvGrpSpPr>
          <p:grpSpPr>
            <a:xfrm>
              <a:off x="3276600" y="1722297"/>
              <a:ext cx="2621147" cy="2540079"/>
              <a:chOff x="427121" y="1706848"/>
              <a:chExt cx="2621147" cy="2540079"/>
            </a:xfrm>
          </p:grpSpPr>
          <p:grpSp>
            <p:nvGrpSpPr>
              <p:cNvPr id="100" name="Group 55"/>
              <p:cNvGrpSpPr/>
              <p:nvPr/>
            </p:nvGrpSpPr>
            <p:grpSpPr>
              <a:xfrm>
                <a:off x="427123" y="1706848"/>
                <a:ext cx="1325477" cy="1473047"/>
                <a:chOff x="427123" y="1706848"/>
                <a:chExt cx="1325477" cy="1473047"/>
              </a:xfrm>
            </p:grpSpPr>
            <p:grpSp>
              <p:nvGrpSpPr>
                <p:cNvPr id="123" name="Group 49"/>
                <p:cNvGrpSpPr/>
                <p:nvPr/>
              </p:nvGrpSpPr>
              <p:grpSpPr>
                <a:xfrm>
                  <a:off x="905659" y="1706848"/>
                  <a:ext cx="846941" cy="736154"/>
                  <a:chOff x="352402" y="1706848"/>
                  <a:chExt cx="846941" cy="736154"/>
                </a:xfrm>
              </p:grpSpPr>
              <p:sp>
                <p:nvSpPr>
                  <p:cNvPr id="129" name="Rectangle 128"/>
                  <p:cNvSpPr/>
                  <p:nvPr/>
                </p:nvSpPr>
                <p:spPr>
                  <a:xfrm>
                    <a:off x="1019343" y="1706848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Rectangle 129"/>
                  <p:cNvSpPr/>
                  <p:nvPr/>
                </p:nvSpPr>
                <p:spPr>
                  <a:xfrm rot="20700000">
                    <a:off x="773899" y="1737323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Rectangle 130"/>
                  <p:cNvSpPr/>
                  <p:nvPr/>
                </p:nvSpPr>
                <p:spPr>
                  <a:xfrm rot="19800000">
                    <a:off x="547147" y="1828650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Rectangle 131"/>
                  <p:cNvSpPr/>
                  <p:nvPr/>
                </p:nvSpPr>
                <p:spPr>
                  <a:xfrm rot="18900000">
                    <a:off x="352402" y="1975002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4" name="Group 50"/>
                <p:cNvGrpSpPr/>
                <p:nvPr/>
              </p:nvGrpSpPr>
              <p:grpSpPr>
                <a:xfrm rot="18000000">
                  <a:off x="371729" y="2388348"/>
                  <a:ext cx="846941" cy="736154"/>
                  <a:chOff x="352402" y="1706848"/>
                  <a:chExt cx="846941" cy="736154"/>
                </a:xfrm>
              </p:grpSpPr>
              <p:sp>
                <p:nvSpPr>
                  <p:cNvPr id="125" name="Rectangle 124"/>
                  <p:cNvSpPr/>
                  <p:nvPr/>
                </p:nvSpPr>
                <p:spPr>
                  <a:xfrm>
                    <a:off x="1019343" y="1706848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Rectangle 125"/>
                  <p:cNvSpPr/>
                  <p:nvPr/>
                </p:nvSpPr>
                <p:spPr>
                  <a:xfrm rot="20700000">
                    <a:off x="773899" y="1737323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Rectangle 126"/>
                  <p:cNvSpPr/>
                  <p:nvPr/>
                </p:nvSpPr>
                <p:spPr>
                  <a:xfrm rot="19800000">
                    <a:off x="547147" y="1828650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Rectangle 127"/>
                  <p:cNvSpPr/>
                  <p:nvPr/>
                </p:nvSpPr>
                <p:spPr>
                  <a:xfrm rot="18900000">
                    <a:off x="352402" y="1975002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1" name="Group 56"/>
              <p:cNvGrpSpPr/>
              <p:nvPr/>
            </p:nvGrpSpPr>
            <p:grpSpPr>
              <a:xfrm rot="14400000">
                <a:off x="897947" y="2847660"/>
                <a:ext cx="1325475" cy="1473049"/>
                <a:chOff x="427125" y="1706848"/>
                <a:chExt cx="1325475" cy="1473049"/>
              </a:xfrm>
            </p:grpSpPr>
            <p:grpSp>
              <p:nvGrpSpPr>
                <p:cNvPr id="113" name="Group 49"/>
                <p:cNvGrpSpPr/>
                <p:nvPr/>
              </p:nvGrpSpPr>
              <p:grpSpPr>
                <a:xfrm>
                  <a:off x="905659" y="1706848"/>
                  <a:ext cx="846941" cy="736154"/>
                  <a:chOff x="352402" y="1706848"/>
                  <a:chExt cx="846941" cy="736154"/>
                </a:xfrm>
              </p:grpSpPr>
              <p:sp>
                <p:nvSpPr>
                  <p:cNvPr id="119" name="Rectangle 118"/>
                  <p:cNvSpPr/>
                  <p:nvPr/>
                </p:nvSpPr>
                <p:spPr>
                  <a:xfrm>
                    <a:off x="1019343" y="1706848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Rectangle 119"/>
                  <p:cNvSpPr/>
                  <p:nvPr/>
                </p:nvSpPr>
                <p:spPr>
                  <a:xfrm rot="20700000">
                    <a:off x="773899" y="1737323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Rectangle 120"/>
                  <p:cNvSpPr/>
                  <p:nvPr/>
                </p:nvSpPr>
                <p:spPr>
                  <a:xfrm rot="19800000">
                    <a:off x="547147" y="1828650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Rectangle 121"/>
                  <p:cNvSpPr/>
                  <p:nvPr/>
                </p:nvSpPr>
                <p:spPr>
                  <a:xfrm rot="18900000">
                    <a:off x="352402" y="1975002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4" name="Group 50"/>
                <p:cNvGrpSpPr/>
                <p:nvPr/>
              </p:nvGrpSpPr>
              <p:grpSpPr>
                <a:xfrm rot="18000000">
                  <a:off x="371731" y="2388350"/>
                  <a:ext cx="846941" cy="736154"/>
                  <a:chOff x="352402" y="1706848"/>
                  <a:chExt cx="846941" cy="736154"/>
                </a:xfrm>
              </p:grpSpPr>
              <p:sp>
                <p:nvSpPr>
                  <p:cNvPr id="115" name="Rectangle 114"/>
                  <p:cNvSpPr/>
                  <p:nvPr/>
                </p:nvSpPr>
                <p:spPr>
                  <a:xfrm>
                    <a:off x="1019343" y="1706848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Rectangle 115"/>
                  <p:cNvSpPr/>
                  <p:nvPr/>
                </p:nvSpPr>
                <p:spPr>
                  <a:xfrm rot="20700000">
                    <a:off x="773899" y="1737323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Rectangle 116"/>
                  <p:cNvSpPr/>
                  <p:nvPr/>
                </p:nvSpPr>
                <p:spPr>
                  <a:xfrm rot="19800000">
                    <a:off x="547147" y="1828650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Rectangle 117"/>
                  <p:cNvSpPr/>
                  <p:nvPr/>
                </p:nvSpPr>
                <p:spPr>
                  <a:xfrm rot="18900000">
                    <a:off x="352402" y="1975002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2" name="Group 78"/>
              <p:cNvGrpSpPr/>
              <p:nvPr/>
            </p:nvGrpSpPr>
            <p:grpSpPr>
              <a:xfrm rot="7200000">
                <a:off x="1649006" y="1872065"/>
                <a:ext cx="1325473" cy="1473051"/>
                <a:chOff x="427127" y="1706848"/>
                <a:chExt cx="1325473" cy="1473051"/>
              </a:xfrm>
            </p:grpSpPr>
            <p:grpSp>
              <p:nvGrpSpPr>
                <p:cNvPr id="103" name="Group 49"/>
                <p:cNvGrpSpPr/>
                <p:nvPr/>
              </p:nvGrpSpPr>
              <p:grpSpPr>
                <a:xfrm>
                  <a:off x="905659" y="1706848"/>
                  <a:ext cx="846941" cy="736154"/>
                  <a:chOff x="352402" y="1706848"/>
                  <a:chExt cx="846941" cy="736154"/>
                </a:xfrm>
              </p:grpSpPr>
              <p:sp>
                <p:nvSpPr>
                  <p:cNvPr id="109" name="Rectangle 108"/>
                  <p:cNvSpPr/>
                  <p:nvPr/>
                </p:nvSpPr>
                <p:spPr>
                  <a:xfrm>
                    <a:off x="1019343" y="1706848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Rectangle 109"/>
                  <p:cNvSpPr/>
                  <p:nvPr/>
                </p:nvSpPr>
                <p:spPr>
                  <a:xfrm rot="20700000">
                    <a:off x="773899" y="1737323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ectangle 110"/>
                  <p:cNvSpPr/>
                  <p:nvPr/>
                </p:nvSpPr>
                <p:spPr>
                  <a:xfrm rot="19800000">
                    <a:off x="547147" y="1828650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Rectangle 111"/>
                  <p:cNvSpPr/>
                  <p:nvPr/>
                </p:nvSpPr>
                <p:spPr>
                  <a:xfrm rot="18900000">
                    <a:off x="352402" y="1975002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4" name="Group 50"/>
                <p:cNvGrpSpPr/>
                <p:nvPr/>
              </p:nvGrpSpPr>
              <p:grpSpPr>
                <a:xfrm rot="18000000">
                  <a:off x="371733" y="2388352"/>
                  <a:ext cx="846941" cy="736154"/>
                  <a:chOff x="352402" y="1706848"/>
                  <a:chExt cx="846941" cy="736154"/>
                </a:xfrm>
              </p:grpSpPr>
              <p:sp>
                <p:nvSpPr>
                  <p:cNvPr id="105" name="Rectangle 104"/>
                  <p:cNvSpPr/>
                  <p:nvPr/>
                </p:nvSpPr>
                <p:spPr>
                  <a:xfrm>
                    <a:off x="1019343" y="1706848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Rectangle 105"/>
                  <p:cNvSpPr/>
                  <p:nvPr/>
                </p:nvSpPr>
                <p:spPr>
                  <a:xfrm rot="20700000">
                    <a:off x="773899" y="1737323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06"/>
                  <p:cNvSpPr/>
                  <p:nvPr/>
                </p:nvSpPr>
                <p:spPr>
                  <a:xfrm rot="19800000">
                    <a:off x="547147" y="1828650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Rectangle 107"/>
                  <p:cNvSpPr/>
                  <p:nvPr/>
                </p:nvSpPr>
                <p:spPr>
                  <a:xfrm rot="18900000">
                    <a:off x="352402" y="1975002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cxnSp>
          <p:nvCxnSpPr>
            <p:cNvPr id="178" name="Straight Connector 177"/>
            <p:cNvCxnSpPr>
              <a:stCxn id="108" idx="2"/>
              <a:endCxn id="115" idx="2"/>
            </p:cNvCxnSpPr>
            <p:nvPr/>
          </p:nvCxnSpPr>
          <p:spPr>
            <a:xfrm rot="5400000">
              <a:off x="3903698" y="2808041"/>
              <a:ext cx="1381766" cy="198887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108" idx="2"/>
            </p:cNvCxnSpPr>
            <p:nvPr/>
          </p:nvCxnSpPr>
          <p:spPr>
            <a:xfrm rot="5400000">
              <a:off x="4109147" y="2226594"/>
              <a:ext cx="594871" cy="574884"/>
            </a:xfrm>
            <a:prstGeom prst="line">
              <a:avLst/>
            </a:prstGeom>
            <a:ln w="53975" cap="flat" cmpd="sng" algn="ctr">
              <a:solidFill>
                <a:srgbClr val="0000FF"/>
              </a:solidFill>
              <a:prstDash val="sysDash"/>
              <a:round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115" idx="2"/>
            </p:cNvCxnSpPr>
            <p:nvPr/>
          </p:nvCxnSpPr>
          <p:spPr>
            <a:xfrm rot="16200000" flipV="1">
              <a:off x="3905967" y="3009197"/>
              <a:ext cx="802342" cy="375998"/>
            </a:xfrm>
            <a:prstGeom prst="line">
              <a:avLst/>
            </a:prstGeom>
            <a:ln w="53975" cap="flat" cmpd="sng" algn="ctr">
              <a:solidFill>
                <a:srgbClr val="0000FF"/>
              </a:solidFill>
              <a:prstDash val="sysDash"/>
              <a:round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Oval 176"/>
            <p:cNvSpPr/>
            <p:nvPr/>
          </p:nvSpPr>
          <p:spPr>
            <a:xfrm>
              <a:off x="4189497" y="3015905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6294253" y="1420906"/>
            <a:ext cx="2621147" cy="2846295"/>
            <a:chOff x="6065653" y="1420906"/>
            <a:chExt cx="2621147" cy="2846295"/>
          </a:xfrm>
        </p:grpSpPr>
        <p:grpSp>
          <p:nvGrpSpPr>
            <p:cNvPr id="133" name="Group 132"/>
            <p:cNvGrpSpPr/>
            <p:nvPr/>
          </p:nvGrpSpPr>
          <p:grpSpPr>
            <a:xfrm>
              <a:off x="6065653" y="1722297"/>
              <a:ext cx="2621147" cy="2540079"/>
              <a:chOff x="427121" y="1706848"/>
              <a:chExt cx="2621147" cy="2540079"/>
            </a:xfrm>
          </p:grpSpPr>
          <p:grpSp>
            <p:nvGrpSpPr>
              <p:cNvPr id="134" name="Group 55"/>
              <p:cNvGrpSpPr/>
              <p:nvPr/>
            </p:nvGrpSpPr>
            <p:grpSpPr>
              <a:xfrm>
                <a:off x="427125" y="1706848"/>
                <a:ext cx="1325475" cy="1473049"/>
                <a:chOff x="427125" y="1706848"/>
                <a:chExt cx="1325475" cy="1473049"/>
              </a:xfrm>
            </p:grpSpPr>
            <p:grpSp>
              <p:nvGrpSpPr>
                <p:cNvPr id="157" name="Group 49"/>
                <p:cNvGrpSpPr/>
                <p:nvPr/>
              </p:nvGrpSpPr>
              <p:grpSpPr>
                <a:xfrm>
                  <a:off x="905659" y="1706848"/>
                  <a:ext cx="846941" cy="736154"/>
                  <a:chOff x="352402" y="1706848"/>
                  <a:chExt cx="846941" cy="736154"/>
                </a:xfrm>
              </p:grpSpPr>
              <p:sp>
                <p:nvSpPr>
                  <p:cNvPr id="163" name="Rectangle 162"/>
                  <p:cNvSpPr/>
                  <p:nvPr/>
                </p:nvSpPr>
                <p:spPr>
                  <a:xfrm>
                    <a:off x="1019343" y="1706848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" name="Rectangle 163"/>
                  <p:cNvSpPr/>
                  <p:nvPr/>
                </p:nvSpPr>
                <p:spPr>
                  <a:xfrm rot="20700000">
                    <a:off x="773899" y="1737323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>
                  <a:xfrm rot="19800000">
                    <a:off x="547147" y="1828650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Rectangle 165"/>
                  <p:cNvSpPr/>
                  <p:nvPr/>
                </p:nvSpPr>
                <p:spPr>
                  <a:xfrm rot="18900000">
                    <a:off x="352402" y="1975002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8" name="Group 50"/>
                <p:cNvGrpSpPr/>
                <p:nvPr/>
              </p:nvGrpSpPr>
              <p:grpSpPr>
                <a:xfrm rot="18000000">
                  <a:off x="371731" y="2388350"/>
                  <a:ext cx="846941" cy="736154"/>
                  <a:chOff x="352402" y="1706848"/>
                  <a:chExt cx="846941" cy="736154"/>
                </a:xfrm>
              </p:grpSpPr>
              <p:sp>
                <p:nvSpPr>
                  <p:cNvPr id="159" name="Rectangle 158"/>
                  <p:cNvSpPr/>
                  <p:nvPr/>
                </p:nvSpPr>
                <p:spPr>
                  <a:xfrm>
                    <a:off x="1019343" y="1706848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Rectangle 159"/>
                  <p:cNvSpPr/>
                  <p:nvPr/>
                </p:nvSpPr>
                <p:spPr>
                  <a:xfrm rot="20700000">
                    <a:off x="773899" y="1737323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/>
                  <p:cNvSpPr/>
                  <p:nvPr/>
                </p:nvSpPr>
                <p:spPr>
                  <a:xfrm rot="19800000">
                    <a:off x="547147" y="1828650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" name="Rectangle 161"/>
                  <p:cNvSpPr/>
                  <p:nvPr/>
                </p:nvSpPr>
                <p:spPr>
                  <a:xfrm rot="18900000">
                    <a:off x="352402" y="1975002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5" name="Group 56"/>
              <p:cNvGrpSpPr/>
              <p:nvPr/>
            </p:nvGrpSpPr>
            <p:grpSpPr>
              <a:xfrm rot="14400000">
                <a:off x="897949" y="2847658"/>
                <a:ext cx="1325473" cy="1473051"/>
                <a:chOff x="427127" y="1706848"/>
                <a:chExt cx="1325473" cy="1473051"/>
              </a:xfrm>
            </p:grpSpPr>
            <p:grpSp>
              <p:nvGrpSpPr>
                <p:cNvPr id="147" name="Group 49"/>
                <p:cNvGrpSpPr/>
                <p:nvPr/>
              </p:nvGrpSpPr>
              <p:grpSpPr>
                <a:xfrm>
                  <a:off x="905659" y="1706848"/>
                  <a:ext cx="846941" cy="736154"/>
                  <a:chOff x="352402" y="1706848"/>
                  <a:chExt cx="846941" cy="736154"/>
                </a:xfrm>
              </p:grpSpPr>
              <p:sp>
                <p:nvSpPr>
                  <p:cNvPr id="153" name="Rectangle 152"/>
                  <p:cNvSpPr/>
                  <p:nvPr/>
                </p:nvSpPr>
                <p:spPr>
                  <a:xfrm>
                    <a:off x="1019343" y="1706848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Rectangle 153"/>
                  <p:cNvSpPr/>
                  <p:nvPr/>
                </p:nvSpPr>
                <p:spPr>
                  <a:xfrm rot="20700000">
                    <a:off x="773899" y="1737323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>
                  <a:xfrm rot="19800000">
                    <a:off x="547147" y="1828650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Rectangle 155"/>
                  <p:cNvSpPr/>
                  <p:nvPr/>
                </p:nvSpPr>
                <p:spPr>
                  <a:xfrm rot="18900000">
                    <a:off x="352402" y="1975002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8" name="Group 50"/>
                <p:cNvGrpSpPr/>
                <p:nvPr/>
              </p:nvGrpSpPr>
              <p:grpSpPr>
                <a:xfrm rot="18000000">
                  <a:off x="371733" y="2388352"/>
                  <a:ext cx="846941" cy="736154"/>
                  <a:chOff x="352402" y="1706848"/>
                  <a:chExt cx="846941" cy="736154"/>
                </a:xfrm>
              </p:grpSpPr>
              <p:sp>
                <p:nvSpPr>
                  <p:cNvPr id="149" name="Rectangle 148"/>
                  <p:cNvSpPr/>
                  <p:nvPr/>
                </p:nvSpPr>
                <p:spPr>
                  <a:xfrm>
                    <a:off x="1019343" y="1706848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" name="Rectangle 149"/>
                  <p:cNvSpPr/>
                  <p:nvPr/>
                </p:nvSpPr>
                <p:spPr>
                  <a:xfrm rot="20700000">
                    <a:off x="773899" y="1737323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1" name="Rectangle 150"/>
                  <p:cNvSpPr/>
                  <p:nvPr/>
                </p:nvSpPr>
                <p:spPr>
                  <a:xfrm rot="19800000">
                    <a:off x="547147" y="1828650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Rectangle 151"/>
                  <p:cNvSpPr/>
                  <p:nvPr/>
                </p:nvSpPr>
                <p:spPr>
                  <a:xfrm rot="18900000">
                    <a:off x="352402" y="1975002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6" name="Group 78"/>
              <p:cNvGrpSpPr/>
              <p:nvPr/>
            </p:nvGrpSpPr>
            <p:grpSpPr>
              <a:xfrm rot="7200000">
                <a:off x="1649006" y="1872063"/>
                <a:ext cx="1325471" cy="1473053"/>
                <a:chOff x="427129" y="1706848"/>
                <a:chExt cx="1325471" cy="1473053"/>
              </a:xfrm>
            </p:grpSpPr>
            <p:grpSp>
              <p:nvGrpSpPr>
                <p:cNvPr id="137" name="Group 49"/>
                <p:cNvGrpSpPr/>
                <p:nvPr/>
              </p:nvGrpSpPr>
              <p:grpSpPr>
                <a:xfrm>
                  <a:off x="905659" y="1706848"/>
                  <a:ext cx="846941" cy="736154"/>
                  <a:chOff x="352402" y="1706848"/>
                  <a:chExt cx="846941" cy="736154"/>
                </a:xfrm>
              </p:grpSpPr>
              <p:sp>
                <p:nvSpPr>
                  <p:cNvPr id="143" name="Rectangle 142"/>
                  <p:cNvSpPr/>
                  <p:nvPr/>
                </p:nvSpPr>
                <p:spPr>
                  <a:xfrm>
                    <a:off x="1019343" y="1706848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" name="Rectangle 143"/>
                  <p:cNvSpPr/>
                  <p:nvPr/>
                </p:nvSpPr>
                <p:spPr>
                  <a:xfrm rot="20700000">
                    <a:off x="773899" y="1737323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 144"/>
                  <p:cNvSpPr/>
                  <p:nvPr/>
                </p:nvSpPr>
                <p:spPr>
                  <a:xfrm rot="19800000">
                    <a:off x="547147" y="1828650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 145"/>
                  <p:cNvSpPr/>
                  <p:nvPr/>
                </p:nvSpPr>
                <p:spPr>
                  <a:xfrm rot="18900000">
                    <a:off x="352402" y="1975002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8" name="Group 50"/>
                <p:cNvGrpSpPr/>
                <p:nvPr/>
              </p:nvGrpSpPr>
              <p:grpSpPr>
                <a:xfrm rot="18000000">
                  <a:off x="371735" y="2388354"/>
                  <a:ext cx="846941" cy="736154"/>
                  <a:chOff x="352402" y="1706848"/>
                  <a:chExt cx="846941" cy="736154"/>
                </a:xfrm>
              </p:grpSpPr>
              <p:sp>
                <p:nvSpPr>
                  <p:cNvPr id="139" name="Rectangle 138"/>
                  <p:cNvSpPr/>
                  <p:nvPr/>
                </p:nvSpPr>
                <p:spPr>
                  <a:xfrm>
                    <a:off x="1019343" y="1706848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Rectangle 139"/>
                  <p:cNvSpPr/>
                  <p:nvPr/>
                </p:nvSpPr>
                <p:spPr>
                  <a:xfrm rot="20700000">
                    <a:off x="773899" y="1737323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Rectangle 140"/>
                  <p:cNvSpPr/>
                  <p:nvPr/>
                </p:nvSpPr>
                <p:spPr>
                  <a:xfrm rot="19800000">
                    <a:off x="547147" y="1828650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" name="Rectangle 141"/>
                  <p:cNvSpPr/>
                  <p:nvPr/>
                </p:nvSpPr>
                <p:spPr>
                  <a:xfrm rot="18900000">
                    <a:off x="352402" y="1975002"/>
                    <a:ext cx="180000" cy="468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cxnSp>
          <p:nvCxnSpPr>
            <p:cNvPr id="190" name="Straight Connector 189"/>
            <p:cNvCxnSpPr>
              <a:stCxn id="142" idx="2"/>
              <a:endCxn id="149" idx="2"/>
            </p:cNvCxnSpPr>
            <p:nvPr/>
          </p:nvCxnSpPr>
          <p:spPr>
            <a:xfrm rot="5400000">
              <a:off x="6692751" y="2808040"/>
              <a:ext cx="1381765" cy="198884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stCxn id="142" idx="2"/>
            </p:cNvCxnSpPr>
            <p:nvPr/>
          </p:nvCxnSpPr>
          <p:spPr>
            <a:xfrm rot="5400000">
              <a:off x="5918782" y="2702907"/>
              <a:ext cx="2050600" cy="1077987"/>
            </a:xfrm>
            <a:prstGeom prst="line">
              <a:avLst/>
            </a:prstGeom>
            <a:ln w="53975" cap="flat" cmpd="sng" algn="ctr">
              <a:solidFill>
                <a:srgbClr val="0000FF"/>
              </a:solidFill>
              <a:prstDash val="sysDash"/>
              <a:round/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>
              <a:stCxn id="149" idx="2"/>
            </p:cNvCxnSpPr>
            <p:nvPr/>
          </p:nvCxnSpPr>
          <p:spPr>
            <a:xfrm rot="5400000" flipH="1" flipV="1">
              <a:off x="6648030" y="2057068"/>
              <a:ext cx="2177459" cy="905136"/>
            </a:xfrm>
            <a:prstGeom prst="line">
              <a:avLst/>
            </a:prstGeom>
            <a:ln w="53975" cap="flat" cmpd="sng" algn="ctr">
              <a:solidFill>
                <a:srgbClr val="0000FF"/>
              </a:solidFill>
              <a:prstDash val="sysDash"/>
              <a:round/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Oval 192"/>
            <p:cNvSpPr/>
            <p:nvPr/>
          </p:nvSpPr>
          <p:spPr>
            <a:xfrm>
              <a:off x="7056303" y="2879099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>
              <a:off x="7542297" y="2787600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9" name="Content Placeholder 11"/>
          <p:cNvSpPr txBox="1">
            <a:spLocks/>
          </p:cNvSpPr>
          <p:nvPr/>
        </p:nvSpPr>
        <p:spPr>
          <a:xfrm>
            <a:off x="399737" y="4267201"/>
            <a:ext cx="2724464" cy="1990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SzPct val="75000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Parallax error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reduced with DOI techniques.</a:t>
            </a:r>
            <a:endParaRPr lang="en-US" sz="2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best</a:t>
            </a:r>
            <a:r>
              <a:rPr kumimoji="0" lang="en-US" sz="2000" b="0" i="0" u="none" strike="noStrike" kern="1200" cap="none" spc="0" normalizeH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DOI &gt; 3 mm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0" name="Content Placeholder 11"/>
          <p:cNvSpPr txBox="1">
            <a:spLocks/>
          </p:cNvSpPr>
          <p:nvPr/>
        </p:nvSpPr>
        <p:spPr>
          <a:xfrm>
            <a:off x="3295336" y="4267201"/>
            <a:ext cx="2724464" cy="19906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SzPct val="75000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Scatter events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depends on energy resolution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lang="en-US" sz="2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typically 50% of the total events</a:t>
            </a:r>
          </a:p>
        </p:txBody>
      </p:sp>
      <p:sp>
        <p:nvSpPr>
          <p:cNvPr id="201" name="Content Placeholder 11"/>
          <p:cNvSpPr txBox="1">
            <a:spLocks/>
          </p:cNvSpPr>
          <p:nvPr/>
        </p:nvSpPr>
        <p:spPr>
          <a:xfrm>
            <a:off x="6267136" y="4267200"/>
            <a:ext cx="2724464" cy="19906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SzPct val="75000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Random</a:t>
            </a:r>
            <a:r>
              <a:rPr kumimoji="0" lang="en-US" sz="2000" b="0" i="0" u="none" strike="noStrike" kern="1200" cap="none" spc="0" normalizeH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events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stopping</a:t>
            </a:r>
            <a:r>
              <a:rPr kumimoji="0" lang="en-US" sz="2000" b="0" i="0" u="none" strike="noStrike" kern="1200" cap="none" spc="0" normalizeH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power</a:t>
            </a:r>
          </a:p>
          <a:p>
            <a:pPr marL="228600" indent="-228600" defTabSz="914400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angular coverage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source activity</a:t>
            </a:r>
          </a:p>
        </p:txBody>
      </p:sp>
      <p:sp>
        <p:nvSpPr>
          <p:cNvPr id="168" name="Date Placeholder 16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9 2014</a:t>
            </a:r>
            <a:endParaRPr/>
          </a:p>
        </p:txBody>
      </p:sp>
      <p:sp>
        <p:nvSpPr>
          <p:cNvPr id="170" name="Slide Number Placeholder 1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6</a:t>
            </a:fld>
            <a:endParaRPr/>
          </a:p>
        </p:txBody>
      </p:sp>
      <p:sp>
        <p:nvSpPr>
          <p:cNvPr id="171" name="Footer Placeholder 17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Gianluca De Lorenzo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Typical Performance of a      Crystal PET for human brain scan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914400" y="2489200"/>
          <a:ext cx="7391400" cy="3073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1926"/>
                <a:gridCol w="2369474"/>
              </a:tblGrid>
              <a:tr h="952197">
                <a:tc>
                  <a:txBody>
                    <a:bodyPr/>
                    <a:lstStyle/>
                    <a:p>
                      <a:r>
                        <a:rPr lang="en-US" sz="2400"/>
                        <a:t>Brain PET Scanner</a:t>
                      </a:r>
                      <a:r>
                        <a:rPr lang="en-US" sz="2400" baseline="0"/>
                        <a:t> Performance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Crystal PET</a:t>
                      </a:r>
                    </a:p>
                  </a:txBody>
                  <a:tcPr/>
                </a:tc>
              </a:tr>
              <a:tr h="530301"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Efficiency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5 cps/kBq</a:t>
                      </a:r>
                    </a:p>
                  </a:txBody>
                  <a:tcPr anchor="ctr"/>
                </a:tc>
              </a:tr>
              <a:tr h="530301"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Scatter fraction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50 %</a:t>
                      </a:r>
                    </a:p>
                  </a:txBody>
                  <a:tcPr anchor="ctr"/>
                </a:tc>
              </a:tr>
              <a:tr h="530301"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Image resolution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4 mm</a:t>
                      </a:r>
                    </a:p>
                  </a:txBody>
                  <a:tcPr anchor="ctr"/>
                </a:tc>
              </a:tr>
              <a:tr h="530301"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Time</a:t>
                      </a:r>
                      <a:r>
                        <a:rPr lang="en-US" sz="2400" baseline="0"/>
                        <a:t> for full brain scan (100 MBq)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30 minutes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9 2014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Gianluca De Lorenzo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VIP “All Inclusive” Solution</a:t>
            </a:r>
          </a:p>
        </p:txBody>
      </p:sp>
      <p:pic>
        <p:nvPicPr>
          <p:cNvPr id="21" name="Picture 20" descr="VipMod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76400"/>
            <a:ext cx="5410200" cy="503287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495800" y="1752600"/>
            <a:ext cx="419100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/>
              <a:t> Pixelated CdTe on thinned ROC.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/>
              <a:t> 1x1 mm</a:t>
            </a:r>
            <a:r>
              <a:rPr lang="en-US" baseline="30000"/>
              <a:t>2</a:t>
            </a:r>
            <a:r>
              <a:rPr lang="en-US"/>
              <a:t> pixel pitch with 800 channels per module.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/>
              <a:t> 1% energy resolution for 511 keV.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/>
              <a:t> Incident radiation from the bottom facing 4 cm sensitive volume.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/>
              <a:t> Trapezoidal shape, 2 mm thick.</a:t>
            </a:r>
            <a:endParaRPr lang="en-US"/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/>
              <a:t> Arbitrary detector geometry with stack of modules for a channel density of 450 voxels per cm</a:t>
            </a:r>
            <a:r>
              <a:rPr lang="en-US" baseline="30000"/>
              <a:t>3</a:t>
            </a:r>
            <a:r>
              <a:rPr lang="en-US"/>
              <a:t>.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/>
              <a:t> Need for a totally independent read out per channel.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9 2014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8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Gianluca De Lorenzo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VIP Readout</a:t>
            </a:r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152400" y="1163533"/>
          <a:ext cx="3810000" cy="2570267"/>
        </p:xfrm>
        <a:graphic>
          <a:graphicData uri="http://schemas.openxmlformats.org/presentationml/2006/ole">
            <p:oleObj spid="_x0000_s76802" name="Document" r:id="rId3" imgW="3200400" imgH="2159000" progId="Word.Document.12">
              <p:link updateAutomatic="1"/>
            </p:oleObj>
          </a:graphicData>
        </a:graphic>
      </p:graphicFrame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363537" y="3810000"/>
          <a:ext cx="4643631" cy="2819400"/>
        </p:xfrm>
        <a:graphic>
          <a:graphicData uri="http://schemas.openxmlformats.org/presentationml/2006/ole">
            <p:oleObj spid="_x0000_s76803" name="Document" r:id="rId3" imgW="3200400" imgH="1943100" progId="Word.Document.12">
              <p:link updateAutomatic="1"/>
            </p:oleObj>
          </a:graphicData>
        </a:graphic>
      </p:graphicFrame>
      <p:pic>
        <p:nvPicPr>
          <p:cNvPr id="7" name="Picture 6" descr="Packagi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1371600"/>
            <a:ext cx="4677692" cy="2133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00" y="3988475"/>
            <a:ext cx="35346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/>
              <a:t> Low noise.</a:t>
            </a:r>
          </a:p>
          <a:p>
            <a:pPr>
              <a:buFont typeface="Arial"/>
              <a:buChar char="•"/>
            </a:pPr>
            <a:r>
              <a:rPr lang="en-US"/>
              <a:t> Low consumption (&lt; 200</a:t>
            </a:r>
            <a:r>
              <a:rPr lang="el-GR"/>
              <a:t>μ</a:t>
            </a:r>
            <a:r>
              <a:rPr lang="en-US"/>
              <a:t>W per channel).</a:t>
            </a:r>
          </a:p>
          <a:p>
            <a:pPr>
              <a:buFont typeface="Arial"/>
              <a:buChar char="•"/>
            </a:pPr>
            <a:r>
              <a:rPr lang="en-US"/>
              <a:t> Excellent energy resolution (&lt;1%).</a:t>
            </a:r>
          </a:p>
          <a:p>
            <a:pPr>
              <a:buFont typeface="Arial"/>
              <a:buChar char="•"/>
            </a:pPr>
            <a:r>
              <a:rPr lang="en-US"/>
              <a:t> Excellent time resolution (&lt;1ns).</a:t>
            </a:r>
          </a:p>
          <a:p>
            <a:pPr>
              <a:buFont typeface="Arial"/>
              <a:buChar char="•"/>
            </a:pPr>
            <a:endParaRPr lang="en-US"/>
          </a:p>
          <a:p>
            <a:pPr>
              <a:buFont typeface="Arial"/>
              <a:buChar char="•"/>
            </a:pPr>
            <a:r>
              <a:rPr lang="en-US"/>
              <a:t> Designed by </a:t>
            </a:r>
            <a:r>
              <a:rPr lang="en-US" u="sng"/>
              <a:t>Jos</a:t>
            </a:r>
            <a:r>
              <a:rPr lang="en-US" u="sng"/>
              <a:t>é</a:t>
            </a:r>
            <a:r>
              <a:rPr lang="en-US" u="sng"/>
              <a:t> Gabriel</a:t>
            </a:r>
            <a:r>
              <a:rPr lang="en-US"/>
              <a:t>. 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9 2014</a:t>
            </a:r>
            <a:endParaRPr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9</a:t>
            </a:fld>
            <a:endParaRPr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Gianluca De Lorenzo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718</TotalTime>
  <Words>1035</Words>
  <Application>Microsoft Macintosh PowerPoint</Application>
  <PresentationFormat>On-screen Show (4:3)</PresentationFormat>
  <Paragraphs>234</Paragraphs>
  <Slides>21</Slides>
  <Notes>0</Notes>
  <HiddenSlides>0</HiddenSlides>
  <MMClips>1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Advantage</vt:lpstr>
      <vt:lpstr>???</vt:lpstr>
      <vt:lpstr>???</vt:lpstr>
      <vt:lpstr>Voxel Imaging Pizza</vt:lpstr>
      <vt:lpstr>Positron Emission Tomography</vt:lpstr>
      <vt:lpstr>Limits Set By Physics</vt:lpstr>
      <vt:lpstr>Best Achievable Resolution</vt:lpstr>
      <vt:lpstr>State-of-the-art </vt:lpstr>
      <vt:lpstr>Limitations</vt:lpstr>
      <vt:lpstr>Typical Performance of a      Crystal PET for human brain scan</vt:lpstr>
      <vt:lpstr>VIP “All Inclusive” Solution</vt:lpstr>
      <vt:lpstr>The VIP Readout</vt:lpstr>
      <vt:lpstr>The Full Voxel Imaging PET</vt:lpstr>
      <vt:lpstr>Counting Performance</vt:lpstr>
      <vt:lpstr>Imaging Performance</vt:lpstr>
      <vt:lpstr>Comparing VIP to Crystal PET</vt:lpstr>
      <vt:lpstr>Simulation of a Brain Scan</vt:lpstr>
      <vt:lpstr>Simulation of a Brain Scan</vt:lpstr>
      <vt:lpstr>Simulation of a Brain Scan</vt:lpstr>
      <vt:lpstr>Problems</vt:lpstr>
      <vt:lpstr>Project Timeline</vt:lpstr>
      <vt:lpstr>Future Prospects</vt:lpstr>
      <vt:lpstr>Summary</vt:lpstr>
      <vt:lpstr>Slide 21</vt:lpstr>
    </vt:vector>
  </TitlesOfParts>
  <Company>IFAE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Gianluca De Lorenzo</dc:creator>
  <cp:lastModifiedBy>Gianluca De Lorenzo</cp:lastModifiedBy>
  <cp:revision>33</cp:revision>
  <cp:lastPrinted>2014-04-09T09:58:45Z</cp:lastPrinted>
  <dcterms:created xsi:type="dcterms:W3CDTF">2014-04-09T08:15:52Z</dcterms:created>
  <dcterms:modified xsi:type="dcterms:W3CDTF">2014-04-09T10:31:19Z</dcterms:modified>
</cp:coreProperties>
</file>