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8" r:id="rId3"/>
    <p:sldId id="289" r:id="rId4"/>
    <p:sldId id="288" r:id="rId5"/>
    <p:sldId id="290" r:id="rId6"/>
    <p:sldId id="297" r:id="rId7"/>
    <p:sldId id="305" r:id="rId8"/>
    <p:sldId id="287" r:id="rId9"/>
    <p:sldId id="295" r:id="rId10"/>
    <p:sldId id="298" r:id="rId11"/>
    <p:sldId id="291" r:id="rId12"/>
    <p:sldId id="292" r:id="rId13"/>
    <p:sldId id="296" r:id="rId14"/>
    <p:sldId id="293" r:id="rId15"/>
    <p:sldId id="310" r:id="rId16"/>
    <p:sldId id="311" r:id="rId17"/>
    <p:sldId id="294" r:id="rId18"/>
    <p:sldId id="301" r:id="rId19"/>
    <p:sldId id="302" r:id="rId20"/>
    <p:sldId id="303" r:id="rId21"/>
    <p:sldId id="304" r:id="rId22"/>
    <p:sldId id="306" r:id="rId23"/>
    <p:sldId id="307" r:id="rId24"/>
    <p:sldId id="312" r:id="rId25"/>
    <p:sldId id="299" r:id="rId26"/>
    <p:sldId id="300" r:id="rId27"/>
    <p:sldId id="308" r:id="rId28"/>
    <p:sldId id="313" r:id="rId29"/>
    <p:sldId id="314" r:id="rId30"/>
    <p:sldId id="31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5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61"/>
    <p:restoredTop sz="93407" autoAdjust="0"/>
  </p:normalViewPr>
  <p:slideViewPr>
    <p:cSldViewPr snapToGrid="0" snapToObjects="1">
      <p:cViewPr varScale="1">
        <p:scale>
          <a:sx n="127" d="100"/>
          <a:sy n="127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3AFB-5661-4E43-9771-0B06407B906F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E65BA-A219-1349-862C-AB42D4AA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291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EF348-A94A-3F47-B478-A1BD3137453F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495C6-092E-1949-9261-3C2C4F9C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1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95C6-092E-1949-9261-3C2C4F9CEA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95C6-092E-1949-9261-3C2C4F9CEA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9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95C6-092E-1949-9261-3C2C4F9CEA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57E-4D9B-0A4D-A5BF-259D80137512}" type="datetime1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86659-6B23-E746-8617-B28B081F1489}" type="datetime1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DC6F-8DD3-A344-AD8F-180F10049219}" type="datetime1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0F7C-BD15-2F47-B021-DFB3FE3B6808}" type="datetime1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0C7-F7E8-9047-BEE0-6E68E3A53392}" type="datetime1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948B-9718-C441-A1E5-C1481A1FF01E}" type="datetime1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FC51-56F3-704E-8399-DB0FFA96754B}" type="datetime1">
              <a:rPr lang="en-US" smtClean="0"/>
              <a:t>6/7/18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CCE44-D2CB-8D43-93EC-3A9784FC0084}" type="datetime1">
              <a:rPr lang="en-US" smtClean="0"/>
              <a:t>6/7/18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E155-C9EF-4A44-B705-258ED990F171}" type="datetime1">
              <a:rPr lang="en-US" smtClean="0"/>
              <a:t>6/7/18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115B7-6369-0C4D-81CD-F435B918438B}" type="datetime1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35BC-6DE9-D34F-9AD4-A9C45BA15993}" type="datetime1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800381-0D0D-944B-AE3B-C3ECAA34B948}" type="datetime1">
              <a:rPr lang="en-US" smtClean="0"/>
              <a:t>6/7/18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307917" y="5557682"/>
            <a:ext cx="2526426" cy="979643"/>
          </a:xfrm>
        </p:spPr>
        <p:txBody>
          <a:bodyPr>
            <a:normAutofit/>
          </a:bodyPr>
          <a:lstStyle/>
          <a:p>
            <a:r>
              <a:rPr lang="en-US" b="1" dirty="0"/>
              <a:t>Frederic Teubert</a:t>
            </a:r>
          </a:p>
          <a:p>
            <a:r>
              <a:rPr lang="en-US" b="1" dirty="0"/>
              <a:t>CERN, EP-LBD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309656" y="4495646"/>
            <a:ext cx="9143999" cy="2116694"/>
          </a:xfrm>
        </p:spPr>
        <p:txBody>
          <a:bodyPr/>
          <a:lstStyle/>
          <a:p>
            <a:pPr marL="568080" indent="0" algn="ctr"/>
            <a:r>
              <a:rPr lang="en-US" sz="4000" dirty="0"/>
              <a:t>Proton EDM experiment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61F02-69D5-334E-886D-3AC098A76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832"/>
            <a:ext cx="9144000" cy="437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8BF0BF-6F8B-F741-AE5C-A099C152C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4" y="1454764"/>
            <a:ext cx="1021252" cy="10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effectLst/>
              </a:rPr>
              <a:t>Status of </a:t>
            </a:r>
            <a:r>
              <a:rPr lang="en-GB" sz="3600" dirty="0" err="1">
                <a:effectLst/>
              </a:rPr>
              <a:t>μ</a:t>
            </a:r>
            <a:r>
              <a:rPr lang="en-GB" sz="3600" dirty="0">
                <a:effectLst/>
              </a:rPr>
              <a:t> EDM measurements</a:t>
            </a:r>
            <a:endParaRPr lang="en-US" sz="36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5BF3C-9D64-5744-863D-DF76914AEE99}"/>
              </a:ext>
            </a:extLst>
          </p:cNvPr>
          <p:cNvSpPr txBox="1"/>
          <p:nvPr/>
        </p:nvSpPr>
        <p:spPr>
          <a:xfrm>
            <a:off x="-11114" y="57150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the primary goal of the E821(g-2) Collaboration (BNL) was to measure a</a:t>
            </a:r>
            <a:r>
              <a:rPr lang="en-US" baseline="-25000" dirty="0"/>
              <a:t>𝜇</a:t>
            </a:r>
            <a:r>
              <a:rPr lang="en-US" dirty="0"/>
              <a:t>, they were able to produce the best direct EDM limit on a fundamental fermion. In fact, in the presence of E and B, the rate of spin precession relative to the momentum is given by: </a:t>
            </a:r>
            <a:r>
              <a:rPr lang="en-US" b="1" dirty="0"/>
              <a:t>ω</a:t>
            </a:r>
            <a:r>
              <a:rPr lang="en-US" b="1" baseline="-25000" dirty="0"/>
              <a:t>a</a:t>
            </a:r>
            <a:r>
              <a:rPr lang="en-US" b="1" dirty="0"/>
              <a:t> + </a:t>
            </a:r>
            <a:r>
              <a:rPr lang="en-US" b="1" dirty="0" err="1"/>
              <a:t>ω</a:t>
            </a:r>
            <a:r>
              <a:rPr lang="en-US" b="1" baseline="-25000" dirty="0" err="1"/>
              <a:t>EDM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A non-zero EDM slightly tips the direction of </a:t>
            </a:r>
            <a:r>
              <a:rPr lang="en-US" b="1" dirty="0"/>
              <a:t>ω</a:t>
            </a:r>
            <a:r>
              <a:rPr lang="en-US" b="1" baseline="-25000" dirty="0"/>
              <a:t>a</a:t>
            </a:r>
            <a:r>
              <a:rPr lang="en-US" dirty="0"/>
              <a:t> out of the vertical, </a:t>
            </a:r>
          </a:p>
          <a:p>
            <a:r>
              <a:rPr lang="en-US" dirty="0"/>
              <a:t>and increases frequency:                          Therefore, and EDM measurement requires the detection of oscillations in the vertical momentum of the decay positrons.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experiment at </a:t>
            </a:r>
            <a:r>
              <a:rPr lang="en-US" dirty="0" err="1"/>
              <a:t>Fermilab</a:t>
            </a:r>
            <a:r>
              <a:rPr lang="en-US" dirty="0"/>
              <a:t> to measure a</a:t>
            </a:r>
            <a:r>
              <a:rPr lang="en-US" baseline="-25000" dirty="0"/>
              <a:t>𝜇 </a:t>
            </a:r>
            <a:r>
              <a:rPr lang="en-US" dirty="0"/>
              <a:t>should as byproduct improve d</a:t>
            </a:r>
            <a:r>
              <a:rPr lang="en-US" baseline="-25000" dirty="0"/>
              <a:t>μ</a:t>
            </a:r>
            <a:r>
              <a:rPr lang="en-US" dirty="0"/>
              <a:t> sensitivity to 10</a:t>
            </a:r>
            <a:r>
              <a:rPr lang="en-US" baseline="30000" dirty="0"/>
              <a:t>-21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could be possible to reach 10</a:t>
            </a:r>
            <a:r>
              <a:rPr lang="en-US" baseline="30000" dirty="0"/>
              <a:t>-24</a:t>
            </a:r>
            <a:r>
              <a:rPr lang="en-US" dirty="0"/>
              <a:t> e cm sensitivities with a dedicated (small) storage ring.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41D88-2026-F24D-B385-FF9BAE9E8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" y="1501730"/>
            <a:ext cx="3033807" cy="624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4E71F-0B70-8C40-AE2C-6FF9C8D0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0" y="1501730"/>
            <a:ext cx="2874496" cy="578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3A8563-2497-9849-8A28-AFA6962C5B5B}"/>
              </a:ext>
            </a:extLst>
          </p:cNvPr>
          <p:cNvSpPr txBox="1"/>
          <p:nvPr/>
        </p:nvSpPr>
        <p:spPr>
          <a:xfrm>
            <a:off x="3379694" y="1572560"/>
            <a:ext cx="134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 E, B, and β perpendicular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3CBAF-7AFD-5741-9FF2-284ADCB26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05" y="2191839"/>
            <a:ext cx="1593478" cy="34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E9A43-7259-E54F-B133-437E2EC74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57" y="2539840"/>
            <a:ext cx="1393252" cy="2997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5DC635-9C4F-B048-B04E-AA8F3A5A6C9B}"/>
              </a:ext>
            </a:extLst>
          </p:cNvPr>
          <p:cNvSpPr/>
          <p:nvPr/>
        </p:nvSpPr>
        <p:spPr>
          <a:xfrm>
            <a:off x="1282432" y="3338511"/>
            <a:ext cx="3441968" cy="36933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|d</a:t>
            </a:r>
            <a:r>
              <a:rPr lang="en-US" b="1" baseline="-25000" dirty="0"/>
              <a:t>μ</a:t>
            </a:r>
            <a:r>
              <a:rPr lang="en-US" b="1" dirty="0"/>
              <a:t>| &lt; 1.8x10</a:t>
            </a:r>
            <a:r>
              <a:rPr lang="en-US" b="1" baseline="30000" dirty="0"/>
              <a:t>-19 </a:t>
            </a:r>
            <a:r>
              <a:rPr lang="en-US" b="1" dirty="0"/>
              <a:t>e cm @95% CL.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FC4A41-EEB2-AB40-9E35-E39B042693E3}"/>
              </a:ext>
            </a:extLst>
          </p:cNvPr>
          <p:cNvSpPr txBox="1"/>
          <p:nvPr/>
        </p:nvSpPr>
        <p:spPr>
          <a:xfrm>
            <a:off x="5006428" y="3397204"/>
            <a:ext cx="173797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PRD80 052008 (2009)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1AE924-A408-554B-B018-B3916B755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5" y="4760857"/>
            <a:ext cx="5959381" cy="20971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D416B2-837D-DA47-8164-5A0B1A89223D}"/>
              </a:ext>
            </a:extLst>
          </p:cNvPr>
          <p:cNvSpPr txBox="1"/>
          <p:nvPr/>
        </p:nvSpPr>
        <p:spPr>
          <a:xfrm>
            <a:off x="0" y="4807004"/>
            <a:ext cx="317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case, E and 𝛾 must be chosen such that </a:t>
            </a:r>
            <a:r>
              <a:rPr lang="en-US" b="1" dirty="0"/>
              <a:t>ω</a:t>
            </a:r>
            <a:r>
              <a:rPr lang="en-US" b="1" baseline="-25000" dirty="0"/>
              <a:t>a</a:t>
            </a:r>
            <a:r>
              <a:rPr lang="en-US" b="1" dirty="0"/>
              <a:t>=0</a:t>
            </a:r>
            <a:r>
              <a:rPr lang="en-US" dirty="0"/>
              <a:t>. However, spin coherence time is limited by the muon lifetime in the lab frame.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A45C3-1547-364C-BC31-2459064DB118}"/>
              </a:ext>
            </a:extLst>
          </p:cNvPr>
          <p:cNvSpPr/>
          <p:nvPr/>
        </p:nvSpPr>
        <p:spPr>
          <a:xfrm>
            <a:off x="4842456" y="6074657"/>
            <a:ext cx="566671" cy="145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7CB20A-55FB-7449-BD91-8241B10270D2}"/>
              </a:ext>
            </a:extLst>
          </p:cNvPr>
          <p:cNvSpPr/>
          <p:nvPr/>
        </p:nvSpPr>
        <p:spPr>
          <a:xfrm>
            <a:off x="5470302" y="6074656"/>
            <a:ext cx="365956" cy="145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477E8C-BB27-B241-8611-41979039B791}"/>
              </a:ext>
            </a:extLst>
          </p:cNvPr>
          <p:cNvSpPr/>
          <p:nvPr/>
        </p:nvSpPr>
        <p:spPr>
          <a:xfrm>
            <a:off x="5885095" y="6074655"/>
            <a:ext cx="269215" cy="145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9480F-D1EB-D84A-9872-C2029583B5CD}"/>
              </a:ext>
            </a:extLst>
          </p:cNvPr>
          <p:cNvSpPr/>
          <p:nvPr/>
        </p:nvSpPr>
        <p:spPr>
          <a:xfrm>
            <a:off x="6374027" y="6074654"/>
            <a:ext cx="440241" cy="145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94610-A70C-7744-8DBA-A87E6205983A}"/>
              </a:ext>
            </a:extLst>
          </p:cNvPr>
          <p:cNvSpPr/>
          <p:nvPr/>
        </p:nvSpPr>
        <p:spPr>
          <a:xfrm>
            <a:off x="7042211" y="6090049"/>
            <a:ext cx="384308" cy="130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78C814-CBB2-154B-A779-CED383077430}"/>
              </a:ext>
            </a:extLst>
          </p:cNvPr>
          <p:cNvSpPr/>
          <p:nvPr/>
        </p:nvSpPr>
        <p:spPr>
          <a:xfrm>
            <a:off x="7652262" y="6086397"/>
            <a:ext cx="219530" cy="13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B43281-A2BA-4549-AF6F-79CB2617B8C5}"/>
              </a:ext>
            </a:extLst>
          </p:cNvPr>
          <p:cNvSpPr/>
          <p:nvPr/>
        </p:nvSpPr>
        <p:spPr>
          <a:xfrm>
            <a:off x="8042979" y="6049850"/>
            <a:ext cx="393356" cy="170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BD070A-45F2-6A4D-B49A-4B3BE93586E8}"/>
              </a:ext>
            </a:extLst>
          </p:cNvPr>
          <p:cNvSpPr/>
          <p:nvPr/>
        </p:nvSpPr>
        <p:spPr>
          <a:xfrm>
            <a:off x="8547848" y="6062252"/>
            <a:ext cx="393356" cy="170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17ED661-DFB5-1443-9015-8E16EA5E7FC7}"/>
              </a:ext>
            </a:extLst>
          </p:cNvPr>
          <p:cNvCxnSpPr/>
          <p:nvPr/>
        </p:nvCxnSpPr>
        <p:spPr>
          <a:xfrm>
            <a:off x="2368257" y="5239966"/>
            <a:ext cx="2087011" cy="512323"/>
          </a:xfrm>
          <a:prstGeom prst="bentConnector3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48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0F020-2302-6C4B-8F28-BBEEBF2E1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1903"/>
            <a:ext cx="2906752" cy="3337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F657C-94FF-644A-8538-AFA8184C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20" y="631903"/>
            <a:ext cx="6527180" cy="55402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0836FD1-EE9F-A544-B493-79E219BA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Status of EDM measurements</a:t>
            </a:r>
            <a:endParaRPr lang="en-US" sz="400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198E7-CFF5-0045-AFDE-300F90865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" y="4404430"/>
            <a:ext cx="2610106" cy="2453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B8AACC-5505-614F-A5AC-6B599C3B895E}"/>
              </a:ext>
            </a:extLst>
          </p:cNvPr>
          <p:cNvSpPr txBox="1"/>
          <p:nvPr/>
        </p:nvSpPr>
        <p:spPr>
          <a:xfrm>
            <a:off x="13438" y="3969834"/>
            <a:ext cx="26101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Sole-source limits on EDM parameters (</a:t>
            </a:r>
            <a:r>
              <a:rPr lang="en-US" sz="1200" b="1" dirty="0" err="1"/>
              <a:t>arXiv</a:t>
            </a:r>
            <a:r>
              <a:rPr lang="en-US" sz="1200" b="1" dirty="0"/>
              <a:t>: 1710.02504)</a:t>
            </a:r>
          </a:p>
        </p:txBody>
      </p:sp>
    </p:spTree>
    <p:extLst>
      <p:ext uri="{BB962C8B-B14F-4D97-AF65-F5344CB8AC3E}">
        <p14:creationId xmlns:p14="http://schemas.microsoft.com/office/powerpoint/2010/main" val="301478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3B7EA-63FF-2942-9321-1C9C2AA6D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17157-AF33-8F42-AE45-306228B7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89" y="959934"/>
            <a:ext cx="2991711" cy="5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8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78755-793E-254E-82C7-89C310856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112"/>
            <a:ext cx="9144000" cy="4155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8AE0A1-E54E-9A49-886A-6950A809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6953"/>
            <a:ext cx="9144000" cy="3671047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E04AA95-BC22-604C-8B53-B042C7510287}"/>
              </a:ext>
            </a:extLst>
          </p:cNvPr>
          <p:cNvSpPr/>
          <p:nvPr/>
        </p:nvSpPr>
        <p:spPr>
          <a:xfrm>
            <a:off x="692524" y="5022476"/>
            <a:ext cx="880782" cy="826994"/>
          </a:xfrm>
          <a:prstGeom prst="donut">
            <a:avLst>
              <a:gd name="adj" fmla="val 913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3382604A-EB5D-1C48-B20D-A3CC680171AA}"/>
              </a:ext>
            </a:extLst>
          </p:cNvPr>
          <p:cNvSpPr/>
          <p:nvPr/>
        </p:nvSpPr>
        <p:spPr>
          <a:xfrm>
            <a:off x="4284009" y="1416106"/>
            <a:ext cx="1793110" cy="1003413"/>
          </a:xfrm>
          <a:prstGeom prst="donut">
            <a:avLst>
              <a:gd name="adj" fmla="val 913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CC4C7194-5E47-E347-B635-722091E8B22E}"/>
              </a:ext>
            </a:extLst>
          </p:cNvPr>
          <p:cNvSpPr/>
          <p:nvPr/>
        </p:nvSpPr>
        <p:spPr>
          <a:xfrm>
            <a:off x="692524" y="1592524"/>
            <a:ext cx="964995" cy="1318763"/>
          </a:xfrm>
          <a:prstGeom prst="donut">
            <a:avLst>
              <a:gd name="adj" fmla="val 913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70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Storage Ring: experimental method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DEB4E-E891-6D4C-8C79-0E9AE0865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65"/>
            <a:ext cx="5657850" cy="2590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8E528-C17E-BD41-951B-EBFA2CD90082}"/>
              </a:ext>
            </a:extLst>
          </p:cNvPr>
          <p:cNvSpPr txBox="1"/>
          <p:nvPr/>
        </p:nvSpPr>
        <p:spPr>
          <a:xfrm>
            <a:off x="5924550" y="154305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EEEA85-3E33-B548-8318-C59A354A6E35}"/>
              </a:ext>
            </a:extLst>
          </p:cNvPr>
          <p:cNvGrpSpPr/>
          <p:nvPr/>
        </p:nvGrpSpPr>
        <p:grpSpPr>
          <a:xfrm>
            <a:off x="5879540" y="1471384"/>
            <a:ext cx="2874496" cy="578459"/>
            <a:chOff x="5854140" y="728465"/>
            <a:chExt cx="2874496" cy="5784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91DEFB-0D28-4D45-9D9F-8D6691DF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140" y="728465"/>
              <a:ext cx="2874496" cy="57845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90357B-40EA-4A49-B61D-78C5EF82726D}"/>
                </a:ext>
              </a:extLst>
            </p:cNvPr>
            <p:cNvCxnSpPr>
              <a:cxnSpLocks/>
            </p:cNvCxnSpPr>
            <p:nvPr/>
          </p:nvCxnSpPr>
          <p:spPr>
            <a:xfrm>
              <a:off x="6997700" y="774700"/>
              <a:ext cx="509587" cy="450262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2F76C0-9F77-FD47-8D1D-4D721E407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562" y="798480"/>
              <a:ext cx="466725" cy="426482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56AA7D8-D948-AB40-8F50-F3EE405D27AE}"/>
              </a:ext>
            </a:extLst>
          </p:cNvPr>
          <p:cNvSpPr txBox="1"/>
          <p:nvPr/>
        </p:nvSpPr>
        <p:spPr>
          <a:xfrm>
            <a:off x="5803900" y="2118207"/>
            <a:ext cx="334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“Frozen spin” </a:t>
            </a:r>
            <a:r>
              <a:rPr lang="en-US" dirty="0"/>
              <a:t>in all-electric storage ring is only possible for </a:t>
            </a:r>
            <a:r>
              <a:rPr lang="en-US" b="1" dirty="0"/>
              <a:t>e</a:t>
            </a:r>
            <a:r>
              <a:rPr lang="en-US" dirty="0"/>
              <a:t> or </a:t>
            </a:r>
            <a:r>
              <a:rPr lang="en-US" b="1" dirty="0"/>
              <a:t>p</a:t>
            </a:r>
            <a:r>
              <a:rPr lang="en-US" dirty="0"/>
              <a:t>, with </a:t>
            </a:r>
            <a:r>
              <a:rPr lang="en-US" b="1" dirty="0"/>
              <a:t>“magic” </a:t>
            </a:r>
            <a:r>
              <a:rPr lang="en-US" dirty="0"/>
              <a:t>momentum (</a:t>
            </a:r>
            <a:r>
              <a:rPr lang="en-US" b="1" dirty="0"/>
              <a:t>15</a:t>
            </a:r>
            <a:r>
              <a:rPr lang="en-US" dirty="0"/>
              <a:t> or </a:t>
            </a:r>
            <a:r>
              <a:rPr lang="en-US" b="1" dirty="0"/>
              <a:t>701</a:t>
            </a:r>
            <a:r>
              <a:rPr lang="en-US" dirty="0"/>
              <a:t>) MeV. Not possible for deuteron, without B-field.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81CDE3-1738-6641-BF8B-B664105B5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40" y="712618"/>
            <a:ext cx="3033807" cy="6246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BB5507-F190-7143-A763-06142D3E990A}"/>
              </a:ext>
            </a:extLst>
          </p:cNvPr>
          <p:cNvSpPr txBox="1"/>
          <p:nvPr/>
        </p:nvSpPr>
        <p:spPr>
          <a:xfrm>
            <a:off x="165100" y="3594100"/>
            <a:ext cx="8877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 </a:t>
            </a:r>
            <a:r>
              <a:rPr lang="en-US" b="1" dirty="0"/>
              <a:t>transverse polarized </a:t>
            </a:r>
            <a:r>
              <a:rPr lang="en-US" dirty="0"/>
              <a:t>protons at </a:t>
            </a:r>
            <a:r>
              <a:rPr lang="en-US" b="1" dirty="0"/>
              <a:t>0.7 </a:t>
            </a:r>
            <a:r>
              <a:rPr lang="en-US" dirty="0"/>
              <a:t>GeV (~100 bunches of ~10</a:t>
            </a:r>
            <a:r>
              <a:rPr lang="en-US" baseline="30000" dirty="0"/>
              <a:t>8</a:t>
            </a:r>
            <a:r>
              <a:rPr lang="en-US" dirty="0"/>
              <a:t> protons). Use RF solenoid to </a:t>
            </a:r>
            <a:r>
              <a:rPr lang="en-US" b="1" dirty="0"/>
              <a:t>rotate spins</a:t>
            </a:r>
            <a:r>
              <a:rPr lang="en-US" dirty="0"/>
              <a:t>, producing protons with both helicities. Measure difference between </a:t>
            </a:r>
            <a:r>
              <a:rPr lang="en-US" b="1" dirty="0"/>
              <a:t>vertical polarization </a:t>
            </a:r>
            <a:r>
              <a:rPr lang="en-US" dirty="0"/>
              <a:t>at earlier and later times, extracting part of the beam in a polarimeter.</a:t>
            </a:r>
          </a:p>
          <a:p>
            <a:endParaRPr lang="en-US" dirty="0"/>
          </a:p>
          <a:p>
            <a:r>
              <a:rPr lang="en-US" dirty="0"/>
              <a:t>To reach 10</a:t>
            </a:r>
            <a:r>
              <a:rPr lang="en-US" baseline="30000" dirty="0"/>
              <a:t>-29</a:t>
            </a:r>
            <a:r>
              <a:rPr lang="en-US" dirty="0"/>
              <a:t> e cm, requires </a:t>
            </a:r>
            <a:r>
              <a:rPr lang="en-US" b="1" dirty="0"/>
              <a:t>impractical small B </a:t>
            </a:r>
            <a:r>
              <a:rPr lang="en-US" dirty="0"/>
              <a:t>(few </a:t>
            </a:r>
            <a:r>
              <a:rPr lang="en-US" dirty="0" err="1"/>
              <a:t>aT</a:t>
            </a:r>
            <a:r>
              <a:rPr lang="en-US" dirty="0"/>
              <a:t>).  Therefore, </a:t>
            </a:r>
            <a:r>
              <a:rPr lang="en-US" b="1" dirty="0"/>
              <a:t>inject both CW and CCW rotating beams</a:t>
            </a:r>
            <a:r>
              <a:rPr lang="en-US" dirty="0"/>
              <a:t>. In the presence of a radial B field, a vertical separation will develop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key issue is monitoring beam trajectory!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Statistical precision: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9C7ACA-F9DA-4048-8BCB-13666679CD8B}"/>
              </a:ext>
            </a:extLst>
          </p:cNvPr>
          <p:cNvSpPr txBox="1"/>
          <p:nvPr/>
        </p:nvSpPr>
        <p:spPr>
          <a:xfrm>
            <a:off x="5208588" y="5517931"/>
            <a:ext cx="393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</a:t>
            </a:r>
            <a:r>
              <a:rPr lang="en-US" sz="1600" b="1" dirty="0"/>
              <a:t>P=0.8</a:t>
            </a:r>
            <a:r>
              <a:rPr lang="en-US" sz="1600" dirty="0"/>
              <a:t>, </a:t>
            </a:r>
            <a:r>
              <a:rPr lang="en-US" sz="1600" b="1" dirty="0"/>
              <a:t>A=0.6</a:t>
            </a:r>
            <a:r>
              <a:rPr lang="en-US" sz="1600" dirty="0"/>
              <a:t>, </a:t>
            </a:r>
            <a:r>
              <a:rPr lang="en-US" sz="1600" b="1" dirty="0"/>
              <a:t>E</a:t>
            </a:r>
            <a:r>
              <a:rPr lang="en-US" sz="1600" b="1" baseline="-25000" dirty="0"/>
              <a:t>0</a:t>
            </a:r>
            <a:r>
              <a:rPr lang="en-US" sz="1600" b="1" dirty="0"/>
              <a:t>=8 MV/m </a:t>
            </a:r>
            <a:r>
              <a:rPr lang="en-US" sz="1600" dirty="0"/>
              <a:t>over 65% of the ring, </a:t>
            </a:r>
            <a:r>
              <a:rPr lang="en-US" sz="1600" b="1" dirty="0" err="1"/>
              <a:t>N</a:t>
            </a:r>
            <a:r>
              <a:rPr lang="en-US" sz="1600" b="1" baseline="-25000" dirty="0" err="1"/>
              <a:t>tot,c</a:t>
            </a:r>
            <a:r>
              <a:rPr lang="en-US" sz="1600" b="1" dirty="0"/>
              <a:t> = 5x10</a:t>
            </a:r>
            <a:r>
              <a:rPr lang="en-US" sz="1600" b="1" baseline="30000" dirty="0"/>
              <a:t>10</a:t>
            </a:r>
            <a:r>
              <a:rPr lang="en-US" sz="1600" b="1" dirty="0"/>
              <a:t> </a:t>
            </a:r>
            <a:r>
              <a:rPr lang="en-US" sz="1600" dirty="0"/>
              <a:t>particles/cycle, </a:t>
            </a:r>
            <a:r>
              <a:rPr lang="en-US" sz="1600" b="1" dirty="0"/>
              <a:t>f=0.011</a:t>
            </a:r>
            <a:r>
              <a:rPr lang="en-US" sz="1600" dirty="0"/>
              <a:t>, </a:t>
            </a:r>
            <a:r>
              <a:rPr lang="en-US" sz="1600" b="1" dirty="0" err="1"/>
              <a:t>T</a:t>
            </a:r>
            <a:r>
              <a:rPr lang="en-US" sz="1600" b="1" baseline="-25000" dirty="0" err="1"/>
              <a:t>tot</a:t>
            </a:r>
            <a:r>
              <a:rPr lang="en-US" sz="1600" b="1" dirty="0"/>
              <a:t>=10</a:t>
            </a:r>
            <a:r>
              <a:rPr lang="en-US" sz="1600" b="1" baseline="30000" dirty="0"/>
              <a:t>7</a:t>
            </a:r>
            <a:r>
              <a:rPr lang="en-US" sz="1600" b="1" dirty="0"/>
              <a:t> sec </a:t>
            </a:r>
            <a:r>
              <a:rPr lang="en-US" sz="1600" dirty="0"/>
              <a:t>and </a:t>
            </a:r>
            <a:r>
              <a:rPr lang="en-US" sz="1600" b="1" dirty="0"/>
              <a:t>SCT=10</a:t>
            </a:r>
            <a:r>
              <a:rPr lang="en-US" sz="1600" b="1" baseline="30000" dirty="0"/>
              <a:t>3</a:t>
            </a:r>
            <a:r>
              <a:rPr lang="en-US" sz="1600" b="1" dirty="0"/>
              <a:t>sec </a:t>
            </a:r>
            <a:r>
              <a:rPr lang="en-US" sz="1600" dirty="0">
                <a:sym typeface="Wingdings" pitchFamily="2" charset="2"/>
              </a:rPr>
              <a:t> </a:t>
            </a:r>
          </a:p>
          <a:p>
            <a:endParaRPr lang="en-US" sz="1600" b="1" dirty="0">
              <a:sym typeface="Wingdings" pitchFamily="2" charset="2"/>
            </a:endParaRPr>
          </a:p>
          <a:p>
            <a:r>
              <a:rPr lang="en-US" sz="1600" b="1" dirty="0">
                <a:sym typeface="Wingdings" pitchFamily="2" charset="2"/>
              </a:rPr>
              <a:t>                  </a:t>
            </a:r>
            <a:r>
              <a:rPr lang="en-US" sz="1600" b="1" dirty="0" err="1">
                <a:sym typeface="Wingdings" pitchFamily="2" charset="2"/>
              </a:rPr>
              <a:t>σ</a:t>
            </a:r>
            <a:r>
              <a:rPr lang="en-US" sz="1600" b="1" baseline="-25000" dirty="0" err="1">
                <a:sym typeface="Wingdings" pitchFamily="2" charset="2"/>
              </a:rPr>
              <a:t>d</a:t>
            </a:r>
            <a:r>
              <a:rPr lang="en-US" sz="1600" b="1" dirty="0">
                <a:sym typeface="Wingdings" pitchFamily="2" charset="2"/>
              </a:rPr>
              <a:t>=2.5x10</a:t>
            </a:r>
            <a:r>
              <a:rPr lang="en-US" sz="1600" b="1" baseline="30000" dirty="0">
                <a:sym typeface="Wingdings" pitchFamily="2" charset="2"/>
              </a:rPr>
              <a:t>-29</a:t>
            </a:r>
            <a:r>
              <a:rPr lang="en-US" sz="1600" b="1" dirty="0">
                <a:sym typeface="Wingdings" pitchFamily="2" charset="2"/>
              </a:rPr>
              <a:t> e cm</a:t>
            </a:r>
            <a:endParaRPr lang="en-US" sz="16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8A6264-BBDF-B04A-99E3-BF099B0483AE}"/>
              </a:ext>
            </a:extLst>
          </p:cNvPr>
          <p:cNvGrpSpPr/>
          <p:nvPr/>
        </p:nvGrpSpPr>
        <p:grpSpPr>
          <a:xfrm>
            <a:off x="2165350" y="5758435"/>
            <a:ext cx="2235200" cy="778890"/>
            <a:chOff x="2165350" y="5758435"/>
            <a:chExt cx="2235200" cy="7788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C406BA-25A2-0F4E-B70F-F3699920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350" y="5758435"/>
              <a:ext cx="2235200" cy="76305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79B662-632B-4143-970F-8B5646F6C4E6}"/>
                </a:ext>
              </a:extLst>
            </p:cNvPr>
            <p:cNvSpPr/>
            <p:nvPr/>
          </p:nvSpPr>
          <p:spPr>
            <a:xfrm>
              <a:off x="3168650" y="6470650"/>
              <a:ext cx="438150" cy="6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306688-6825-7D4B-ADD7-B3F7564CBD1D}"/>
              </a:ext>
            </a:extLst>
          </p:cNvPr>
          <p:cNvSpPr txBox="1"/>
          <p:nvPr/>
        </p:nvSpPr>
        <p:spPr>
          <a:xfrm>
            <a:off x="3954930" y="3094330"/>
            <a:ext cx="17956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10</a:t>
            </a:r>
            <a:r>
              <a:rPr lang="en-US" sz="900" baseline="30000" dirty="0"/>
              <a:t>-6</a:t>
            </a:r>
            <a:r>
              <a:rPr lang="en-US" sz="900" dirty="0"/>
              <a:t> </a:t>
            </a:r>
            <a:r>
              <a:rPr lang="en-US" sz="900" dirty="0" err="1"/>
              <a:t>mrad</a:t>
            </a:r>
            <a:r>
              <a:rPr lang="en-US" sz="900" dirty="0"/>
              <a:t>/sec for EDM~10</a:t>
            </a:r>
            <a:r>
              <a:rPr lang="en-US" sz="900" baseline="30000" dirty="0"/>
              <a:t>-29 </a:t>
            </a:r>
            <a:r>
              <a:rPr lang="en-US" sz="900" dirty="0"/>
              <a:t>e cm</a:t>
            </a:r>
          </a:p>
        </p:txBody>
      </p:sp>
    </p:spTree>
    <p:extLst>
      <p:ext uri="{BB962C8B-B14F-4D97-AF65-F5344CB8AC3E}">
        <p14:creationId xmlns:p14="http://schemas.microsoft.com/office/powerpoint/2010/main" val="1662474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effectLst/>
              </a:rPr>
              <a:t>Ring and beam parameters</a:t>
            </a:r>
            <a:endParaRPr lang="en-US" sz="2800" dirty="0">
              <a:effectLst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E1EBA0-846D-4E4D-BE9D-90E28AB672C5}"/>
              </a:ext>
            </a:extLst>
          </p:cNvPr>
          <p:cNvGrpSpPr/>
          <p:nvPr/>
        </p:nvGrpSpPr>
        <p:grpSpPr>
          <a:xfrm>
            <a:off x="0" y="0"/>
            <a:ext cx="4575026" cy="4392000"/>
            <a:chOff x="0" y="0"/>
            <a:chExt cx="4420923" cy="42377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EA7F8D-D33C-9043-AA7E-4E6B322C3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20923" cy="42377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C10663-431F-2942-B517-6F091843574D}"/>
                </a:ext>
              </a:extLst>
            </p:cNvPr>
            <p:cNvSpPr txBox="1"/>
            <p:nvPr/>
          </p:nvSpPr>
          <p:spPr>
            <a:xfrm>
              <a:off x="885835" y="757190"/>
              <a:ext cx="1989647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</a:t>
              </a:r>
              <a:r>
                <a:rPr lang="en-US" sz="1100" baseline="-25000" dirty="0"/>
                <a:t>3</a:t>
              </a:r>
              <a:r>
                <a:rPr lang="en-US" sz="1100" dirty="0"/>
                <a:t>: Quadrupoles to focus beam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D868D5-0F41-5044-846C-8963FB949CF9}"/>
                </a:ext>
              </a:extLst>
            </p:cNvPr>
            <p:cNvSpPr txBox="1"/>
            <p:nvPr/>
          </p:nvSpPr>
          <p:spPr>
            <a:xfrm>
              <a:off x="885835" y="2798080"/>
              <a:ext cx="2196435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</a:t>
              </a:r>
              <a:r>
                <a:rPr lang="en-US" sz="1100" baseline="-25000" dirty="0"/>
                <a:t>4</a:t>
              </a:r>
              <a:r>
                <a:rPr lang="en-US" sz="1100" dirty="0"/>
                <a:t>: Quadrupoles to defocus beam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680EDA7-3170-034C-9EDA-5F9152F441F4}"/>
                </a:ext>
              </a:extLst>
            </p:cNvPr>
            <p:cNvCxnSpPr/>
            <p:nvPr/>
          </p:nvCxnSpPr>
          <p:spPr>
            <a:xfrm>
              <a:off x="403597" y="1702676"/>
              <a:ext cx="0" cy="48557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AAC8EF-B1F2-DE4D-9CED-43ADE6AF0862}"/>
                </a:ext>
              </a:extLst>
            </p:cNvPr>
            <p:cNvSpPr txBox="1"/>
            <p:nvPr/>
          </p:nvSpPr>
          <p:spPr>
            <a:xfrm>
              <a:off x="582867" y="1814660"/>
              <a:ext cx="280237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20.8m long straight sections (with K</a:t>
              </a:r>
              <a:r>
                <a:rPr lang="en-US" sz="1100" baseline="-25000" dirty="0"/>
                <a:t>1,2</a:t>
              </a:r>
              <a:r>
                <a:rPr lang="en-US" sz="1100" dirty="0"/>
                <a:t> quads.)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57D460-28FE-3441-8A78-012EF254804C}"/>
                </a:ext>
              </a:extLst>
            </p:cNvPr>
            <p:cNvCxnSpPr/>
            <p:nvPr/>
          </p:nvCxnSpPr>
          <p:spPr>
            <a:xfrm>
              <a:off x="3443197" y="1702676"/>
              <a:ext cx="0" cy="48557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F702ED-DC4F-8D4D-A578-A1C93269E1BC}"/>
              </a:ext>
            </a:extLst>
          </p:cNvPr>
          <p:cNvSpPr txBox="1"/>
          <p:nvPr/>
        </p:nvSpPr>
        <p:spPr>
          <a:xfrm>
            <a:off x="0" y="4287077"/>
            <a:ext cx="491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500m</a:t>
            </a:r>
            <a:r>
              <a:rPr lang="en-US" dirty="0"/>
              <a:t> circumference, with 40 sections of concentric cylindrical deflectors: </a:t>
            </a:r>
            <a:r>
              <a:rPr lang="en-US" b="1" dirty="0"/>
              <a:t>52.3 m bending radius.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36</a:t>
            </a:r>
            <a:r>
              <a:rPr lang="en-US" dirty="0"/>
              <a:t> 2.7m </a:t>
            </a:r>
            <a:r>
              <a:rPr lang="en-US" b="1" dirty="0"/>
              <a:t>sections </a:t>
            </a:r>
            <a:r>
              <a:rPr lang="en-US" dirty="0"/>
              <a:t>will include </a:t>
            </a:r>
            <a:r>
              <a:rPr lang="en-US" b="1" dirty="0"/>
              <a:t>SQUIDS</a:t>
            </a:r>
            <a:r>
              <a:rPr lang="en-US" dirty="0"/>
              <a:t> as magnetometers, and of the four 20.8m straight sections, </a:t>
            </a:r>
            <a:r>
              <a:rPr lang="en-US" b="1" dirty="0"/>
              <a:t>two will have polarimeters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Deflector plates (3cm space) will be </a:t>
            </a:r>
            <a:r>
              <a:rPr lang="en-US" b="1" dirty="0"/>
              <a:t>~8MV/m.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112DC0-2761-8142-BF9F-DE3B0ABB6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44" y="514109"/>
            <a:ext cx="4357165" cy="46484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ACB5E6-6061-DD45-953A-A4D059ADF3F5}"/>
              </a:ext>
            </a:extLst>
          </p:cNvPr>
          <p:cNvSpPr txBox="1"/>
          <p:nvPr/>
        </p:nvSpPr>
        <p:spPr>
          <a:xfrm>
            <a:off x="5501412" y="5257562"/>
            <a:ext cx="3260764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Ring elements:</a:t>
            </a:r>
          </a:p>
          <a:p>
            <a:r>
              <a:rPr lang="en-US" sz="1400" b="1" dirty="0"/>
              <a:t>Deflectors:</a:t>
            </a:r>
            <a:r>
              <a:rPr lang="en-US" sz="1400" dirty="0"/>
              <a:t> Store beam and probes EDM</a:t>
            </a:r>
          </a:p>
          <a:p>
            <a:r>
              <a:rPr lang="en-US" sz="1400" b="1" dirty="0"/>
              <a:t>Quadrupoles</a:t>
            </a:r>
            <a:r>
              <a:rPr lang="en-US" sz="1400" dirty="0"/>
              <a:t>: Focus beam</a:t>
            </a:r>
          </a:p>
          <a:p>
            <a:r>
              <a:rPr lang="en-US" sz="1400" b="1" dirty="0"/>
              <a:t>RF cavities</a:t>
            </a:r>
            <a:r>
              <a:rPr lang="en-US" sz="1400" dirty="0"/>
              <a:t>: Improves SCT</a:t>
            </a:r>
          </a:p>
          <a:p>
            <a:r>
              <a:rPr lang="en-US" sz="1400" b="1" dirty="0"/>
              <a:t>BPM</a:t>
            </a:r>
            <a:r>
              <a:rPr lang="en-US" sz="1400" dirty="0"/>
              <a:t>: Indirectly measures radial B</a:t>
            </a:r>
          </a:p>
          <a:p>
            <a:r>
              <a:rPr lang="en-US" sz="1400" b="1" dirty="0"/>
              <a:t>Polarimeters</a:t>
            </a:r>
            <a:r>
              <a:rPr lang="en-US" sz="1400" dirty="0"/>
              <a:t>: Measures spin precession</a:t>
            </a:r>
          </a:p>
          <a:p>
            <a:r>
              <a:rPr lang="en-US" sz="1400" b="1" dirty="0" err="1"/>
              <a:t>Sextupoles</a:t>
            </a:r>
            <a:r>
              <a:rPr lang="en-US" sz="1400" dirty="0"/>
              <a:t>: Further improves SCT</a:t>
            </a:r>
          </a:p>
        </p:txBody>
      </p:sp>
    </p:spTree>
    <p:extLst>
      <p:ext uri="{BB962C8B-B14F-4D97-AF65-F5344CB8AC3E}">
        <p14:creationId xmlns:p14="http://schemas.microsoft.com/office/powerpoint/2010/main" val="36813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Spin Coherence Time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6B8B7-7DD0-BD48-B329-F4BF32EC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98"/>
            <a:ext cx="3663907" cy="70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9B199-81DB-784F-8C54-0D66DC1B4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3600"/>
            <a:ext cx="3663907" cy="1286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BC32E-A043-BE49-AE1C-A454FBADA323}"/>
              </a:ext>
            </a:extLst>
          </p:cNvPr>
          <p:cNvSpPr txBox="1"/>
          <p:nvPr/>
        </p:nvSpPr>
        <p:spPr>
          <a:xfrm>
            <a:off x="3714356" y="819834"/>
            <a:ext cx="5429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all protons in the bunch are at the “magic” momentum. </a:t>
            </a:r>
            <a:r>
              <a:rPr lang="en-US" b="1" dirty="0"/>
              <a:t>Momentum spread induces </a:t>
            </a:r>
            <a:r>
              <a:rPr lang="en-US" b="1" dirty="0" err="1"/>
              <a:t>S</a:t>
            </a:r>
            <a:r>
              <a:rPr lang="en-US" b="1" baseline="-25000" dirty="0" err="1"/>
              <a:t>xz</a:t>
            </a:r>
            <a:r>
              <a:rPr lang="en-US" dirty="0"/>
              <a:t>. Spin coherence time (</a:t>
            </a:r>
            <a:r>
              <a:rPr lang="en-US" b="1" dirty="0"/>
              <a:t>SCT</a:t>
            </a:r>
            <a:r>
              <a:rPr lang="en-US" dirty="0"/>
              <a:t>) is the time we can keep under control this spread. Design of the lattice is critical to achieve O(1000)sec SCT.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8D3C1-92A2-2843-8710-83281E17F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0986"/>
            <a:ext cx="4529643" cy="3947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18CA7-6358-0847-A25C-44CC6C4997D6}"/>
              </a:ext>
            </a:extLst>
          </p:cNvPr>
          <p:cNvSpPr txBox="1"/>
          <p:nvPr/>
        </p:nvSpPr>
        <p:spPr>
          <a:xfrm>
            <a:off x="-44144" y="2600638"/>
            <a:ext cx="5399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Cooler Synchrotron (COSY): </a:t>
            </a:r>
            <a:r>
              <a:rPr lang="en-US" sz="1400" dirty="0"/>
              <a:t>polarized p and d with p=0.3-3.7 GeV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BCE84F-310B-3543-889F-EFC576563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08" y="3573558"/>
            <a:ext cx="3853092" cy="3284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62FE37-303F-3A4B-802B-A803A810A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58" y="2491165"/>
            <a:ext cx="3903542" cy="9396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0C146-1533-2D4E-ABE4-A9FF1904B740}"/>
              </a:ext>
            </a:extLst>
          </p:cNvPr>
          <p:cNvSpPr/>
          <p:nvPr/>
        </p:nvSpPr>
        <p:spPr>
          <a:xfrm>
            <a:off x="7857889" y="4067504"/>
            <a:ext cx="54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😀</a:t>
            </a:r>
          </a:p>
        </p:txBody>
      </p:sp>
    </p:spTree>
    <p:extLst>
      <p:ext uri="{BB962C8B-B14F-4D97-AF65-F5344CB8AC3E}">
        <p14:creationId xmlns:p14="http://schemas.microsoft.com/office/powerpoint/2010/main" val="724465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Polarimetry</a:t>
            </a:r>
            <a:br>
              <a:rPr lang="en-GB" sz="4000" dirty="0">
                <a:effectLst/>
              </a:rPr>
            </a:br>
            <a:endParaRPr lang="en-US" sz="40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6AB11-C7E2-D642-8A24-83A653794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3" y="0"/>
            <a:ext cx="6154857" cy="2329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C9E93-8FAF-624B-82D2-355700735E42}"/>
              </a:ext>
            </a:extLst>
          </p:cNvPr>
          <p:cNvSpPr txBox="1"/>
          <p:nvPr/>
        </p:nvSpPr>
        <p:spPr>
          <a:xfrm>
            <a:off x="94594" y="2488328"/>
            <a:ext cx="8671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Protons scattered by </a:t>
            </a:r>
            <a:r>
              <a:rPr lang="en-US" b="1" dirty="0"/>
              <a:t>6 cm </a:t>
            </a:r>
            <a:r>
              <a:rPr lang="en-US" dirty="0"/>
              <a:t>thick </a:t>
            </a:r>
            <a:r>
              <a:rPr lang="en-US" b="1" dirty="0"/>
              <a:t>Carbon target</a:t>
            </a:r>
            <a:r>
              <a:rPr lang="en-US" dirty="0"/>
              <a:t>. Extracted by slowly </a:t>
            </a:r>
            <a:r>
              <a:rPr lang="en-US" b="1" dirty="0"/>
              <a:t>lowering vertical focus. </a:t>
            </a:r>
            <a:r>
              <a:rPr lang="en-US" dirty="0"/>
              <a:t>About </a:t>
            </a:r>
            <a:r>
              <a:rPr lang="en-US" b="1" dirty="0"/>
              <a:t>1%</a:t>
            </a:r>
            <a:r>
              <a:rPr lang="en-US" dirty="0"/>
              <a:t> of protons go through </a:t>
            </a:r>
            <a:r>
              <a:rPr lang="en-US" b="1" dirty="0"/>
              <a:t>spin-dependent</a:t>
            </a:r>
            <a:r>
              <a:rPr lang="en-US" dirty="0"/>
              <a:t> nuclear elastic </a:t>
            </a:r>
            <a:r>
              <a:rPr lang="en-US" b="1" dirty="0"/>
              <a:t>scattering.</a:t>
            </a:r>
            <a:r>
              <a:rPr lang="en-US" dirty="0"/>
              <a:t> LR asymmetry as a function of the proton vertical spin.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34CB73-A148-6E47-BF20-40C2BDB4CDAB}"/>
              </a:ext>
            </a:extLst>
          </p:cNvPr>
          <p:cNvGrpSpPr/>
          <p:nvPr/>
        </p:nvGrpSpPr>
        <p:grpSpPr>
          <a:xfrm>
            <a:off x="3985899" y="3411659"/>
            <a:ext cx="5271614" cy="3446342"/>
            <a:chOff x="3985899" y="3411659"/>
            <a:chExt cx="5271614" cy="34463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9C75C8-BB6D-7344-AF5A-457E5622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899" y="3411659"/>
              <a:ext cx="5158101" cy="34463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E41AC0-AEE9-D04F-981F-393EAF282142}"/>
                </a:ext>
              </a:extLst>
            </p:cNvPr>
            <p:cNvSpPr/>
            <p:nvPr/>
          </p:nvSpPr>
          <p:spPr>
            <a:xfrm>
              <a:off x="9036796" y="3607150"/>
              <a:ext cx="220717" cy="2850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499D83-1B0F-9048-89F4-9842E39F105E}"/>
              </a:ext>
            </a:extLst>
          </p:cNvPr>
          <p:cNvSpPr txBox="1"/>
          <p:nvPr/>
        </p:nvSpPr>
        <p:spPr>
          <a:xfrm>
            <a:off x="4165070" y="32577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σ</a:t>
            </a:r>
            <a:r>
              <a:rPr lang="en-US" sz="1400" dirty="0"/>
              <a:t>(</a:t>
            </a:r>
            <a:r>
              <a:rPr lang="en-US" sz="1400" dirty="0" err="1"/>
              <a:t>mb</a:t>
            </a:r>
            <a:r>
              <a:rPr lang="en-US" sz="1400" dirty="0"/>
              <a:t>/</a:t>
            </a:r>
            <a:r>
              <a:rPr lang="en-US" sz="1400" dirty="0" err="1"/>
              <a:t>sr</a:t>
            </a:r>
            <a:r>
              <a:rPr lang="en-US" sz="1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52A38-134C-FF48-A6A8-C42EE7EB4740}"/>
              </a:ext>
            </a:extLst>
          </p:cNvPr>
          <p:cNvSpPr txBox="1"/>
          <p:nvPr/>
        </p:nvSpPr>
        <p:spPr>
          <a:xfrm>
            <a:off x="6873765" y="3317540"/>
            <a:ext cx="1624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vector analyzing 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C22F37-7085-9F41-AF5B-BD93146E6E12}"/>
              </a:ext>
            </a:extLst>
          </p:cNvPr>
          <p:cNvSpPr txBox="1"/>
          <p:nvPr/>
        </p:nvSpPr>
        <p:spPr>
          <a:xfrm>
            <a:off x="101574" y="3674856"/>
            <a:ext cx="3708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</a:t>
            </a:r>
            <a:r>
              <a:rPr lang="en-US" b="1" dirty="0"/>
              <a:t>detector technologies </a:t>
            </a:r>
            <a:r>
              <a:rPr lang="en-US" dirty="0"/>
              <a:t>under consideration:</a:t>
            </a:r>
          </a:p>
          <a:p>
            <a:endParaRPr lang="en-US" dirty="0"/>
          </a:p>
          <a:p>
            <a:r>
              <a:rPr lang="en-US" dirty="0"/>
              <a:t>GEM, Si Detectors, Micro-</a:t>
            </a:r>
            <a:r>
              <a:rPr lang="en-US" dirty="0" err="1"/>
              <a:t>megas</a:t>
            </a:r>
            <a:r>
              <a:rPr lang="en-US" dirty="0"/>
              <a:t>, Multi-resistive plate chambers,…</a:t>
            </a:r>
          </a:p>
          <a:p>
            <a:endParaRPr lang="en-US" dirty="0"/>
          </a:p>
          <a:p>
            <a:r>
              <a:rPr lang="en-US" dirty="0"/>
              <a:t>Again, nice work at </a:t>
            </a:r>
            <a:r>
              <a:rPr lang="en-US" b="1" dirty="0"/>
              <a:t>COSY </a:t>
            </a:r>
            <a:r>
              <a:rPr lang="en-US" dirty="0"/>
              <a:t>demonstrated </a:t>
            </a:r>
            <a:r>
              <a:rPr lang="en-US" b="1" dirty="0"/>
              <a:t>ε~1%</a:t>
            </a:r>
            <a:r>
              <a:rPr lang="en-US" dirty="0"/>
              <a:t> and </a:t>
            </a:r>
            <a:r>
              <a:rPr lang="en-US" b="1" dirty="0"/>
              <a:t>A&gt;0.6 (NIMA 664.1 (2012) 49-64).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0152-8CAB-3D41-9427-26F5858EF7B5}"/>
              </a:ext>
            </a:extLst>
          </p:cNvPr>
          <p:cNvSpPr txBox="1"/>
          <p:nvPr/>
        </p:nvSpPr>
        <p:spPr>
          <a:xfrm>
            <a:off x="6132785" y="873393"/>
            <a:ext cx="312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</a:t>
            </a:r>
            <a:r>
              <a:rPr lang="en-US" b="1" dirty="0"/>
              <a:t>pos. and neg. helicity </a:t>
            </a:r>
            <a:r>
              <a:rPr lang="en-US" dirty="0"/>
              <a:t>protons in both CW and CCW beams </a:t>
            </a:r>
            <a:r>
              <a:rPr lang="en-US" b="1" dirty="0"/>
              <a:t>cancels</a:t>
            </a:r>
            <a:r>
              <a:rPr lang="en-US" dirty="0"/>
              <a:t> potential </a:t>
            </a:r>
            <a:r>
              <a:rPr lang="en-US" b="1" dirty="0"/>
              <a:t>systematic</a:t>
            </a:r>
            <a:r>
              <a:rPr lang="en-US" dirty="0"/>
              <a:t> uncertainties.</a:t>
            </a:r>
          </a:p>
        </p:txBody>
      </p:sp>
    </p:spTree>
    <p:extLst>
      <p:ext uri="{BB962C8B-B14F-4D97-AF65-F5344CB8AC3E}">
        <p14:creationId xmlns:p14="http://schemas.microsoft.com/office/powerpoint/2010/main" val="3364551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Main systematic uncertainty: radial B</a:t>
            </a:r>
            <a:endParaRPr lang="en-US" sz="40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1C4CC-6464-994B-A1F8-115CA4B3CECA}"/>
              </a:ext>
            </a:extLst>
          </p:cNvPr>
          <p:cNvSpPr txBox="1"/>
          <p:nvPr/>
        </p:nvSpPr>
        <p:spPr>
          <a:xfrm>
            <a:off x="0" y="800750"/>
            <a:ext cx="6662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 worry for all EDM experiments. In an all-electrical storage ring, mostly environmental sources: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Mechanical </a:t>
            </a:r>
            <a:r>
              <a:rPr lang="en-US" b="1" dirty="0"/>
              <a:t>movements</a:t>
            </a:r>
            <a:r>
              <a:rPr lang="en-US" dirty="0"/>
              <a:t> nearby may generate few </a:t>
            </a:r>
            <a:r>
              <a:rPr lang="en-US" b="1" dirty="0" err="1"/>
              <a:t>nT.</a:t>
            </a:r>
            <a:r>
              <a:rPr lang="en-US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B-field distortions due to </a:t>
            </a:r>
            <a:r>
              <a:rPr lang="en-US" b="1" dirty="0"/>
              <a:t>magnetic materials nearby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Earth’s field </a:t>
            </a:r>
            <a:r>
              <a:rPr lang="en-US" dirty="0"/>
              <a:t>is seen by the beam as a </a:t>
            </a:r>
            <a:r>
              <a:rPr lang="en-US" b="1" dirty="0"/>
              <a:t>sinusoidal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If we had continuous BPM along the ring we don’t need shielding. But there is </a:t>
            </a:r>
            <a:r>
              <a:rPr lang="en-US" b="1" dirty="0"/>
              <a:t>a finite number of detectors</a:t>
            </a:r>
            <a:r>
              <a:rPr lang="en-US" dirty="0"/>
              <a:t>. Simulations show that a shielding </a:t>
            </a:r>
            <a:r>
              <a:rPr lang="en-US" b="1" dirty="0"/>
              <a:t> O(</a:t>
            </a:r>
            <a:r>
              <a:rPr lang="en-US" b="1" dirty="0" err="1"/>
              <a:t>nT</a:t>
            </a:r>
            <a:r>
              <a:rPr lang="en-US" b="1" dirty="0"/>
              <a:t>) </a:t>
            </a:r>
            <a:r>
              <a:rPr lang="en-US" dirty="0"/>
              <a:t>at all points of the ring should do the job.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42661-74D6-2D4D-B698-B29EE5F9DF87}"/>
              </a:ext>
            </a:extLst>
          </p:cNvPr>
          <p:cNvGrpSpPr/>
          <p:nvPr/>
        </p:nvGrpSpPr>
        <p:grpSpPr>
          <a:xfrm>
            <a:off x="6800310" y="574810"/>
            <a:ext cx="2343690" cy="3811560"/>
            <a:chOff x="5975287" y="695121"/>
            <a:chExt cx="3168713" cy="58199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013E82-D1F8-7545-8CCA-C9DD39B120D9}"/>
                </a:ext>
              </a:extLst>
            </p:cNvPr>
            <p:cNvGrpSpPr/>
            <p:nvPr/>
          </p:nvGrpSpPr>
          <p:grpSpPr>
            <a:xfrm>
              <a:off x="5975287" y="695121"/>
              <a:ext cx="3168713" cy="5819979"/>
              <a:chOff x="5975287" y="695121"/>
              <a:chExt cx="3168713" cy="58199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6ECBD17-EC69-0E48-88E6-5E73EBAB8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5287" y="800100"/>
                <a:ext cx="3168713" cy="57150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DA103F-ADC3-2C4F-9F49-AC61D9F6CC32}"/>
                  </a:ext>
                </a:extLst>
              </p:cNvPr>
              <p:cNvSpPr txBox="1"/>
              <p:nvPr/>
            </p:nvSpPr>
            <p:spPr>
              <a:xfrm>
                <a:off x="7216828" y="695121"/>
                <a:ext cx="982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 (Tesla)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19170D-AC52-0E42-AB03-7D38498DDD1C}"/>
                  </a:ext>
                </a:extLst>
              </p:cNvPr>
              <p:cNvSpPr txBox="1"/>
              <p:nvPr/>
            </p:nvSpPr>
            <p:spPr>
              <a:xfrm>
                <a:off x="8172073" y="1742160"/>
                <a:ext cx="391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𝜇T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1A8AD-93BE-E54B-BC41-CFF08F667CA4}"/>
                  </a:ext>
                </a:extLst>
              </p:cNvPr>
              <p:cNvSpPr txBox="1"/>
              <p:nvPr/>
            </p:nvSpPr>
            <p:spPr>
              <a:xfrm>
                <a:off x="8103321" y="2984010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nT</a:t>
                </a:r>
                <a:endParaRPr lang="en-US" sz="14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394A00-1C87-1449-B1AA-23E98414E416}"/>
                  </a:ext>
                </a:extLst>
              </p:cNvPr>
              <p:cNvSpPr txBox="1"/>
              <p:nvPr/>
            </p:nvSpPr>
            <p:spPr>
              <a:xfrm>
                <a:off x="8172073" y="4183869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pT</a:t>
                </a:r>
                <a:endParaRPr lang="en-US" sz="14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C43D9-9013-1C4B-8047-89B704C06061}"/>
                  </a:ext>
                </a:extLst>
              </p:cNvPr>
              <p:cNvSpPr txBox="1"/>
              <p:nvPr/>
            </p:nvSpPr>
            <p:spPr>
              <a:xfrm>
                <a:off x="8164057" y="5478211"/>
                <a:ext cx="338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fT</a:t>
                </a:r>
                <a:endParaRPr lang="en-US" sz="1400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B8A205-6EEA-A14D-BDE3-9D432632FAD6}"/>
                </a:ext>
              </a:extLst>
            </p:cNvPr>
            <p:cNvSpPr txBox="1"/>
            <p:nvPr/>
          </p:nvSpPr>
          <p:spPr>
            <a:xfrm>
              <a:off x="6047720" y="5855694"/>
              <a:ext cx="808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fT</a:t>
              </a:r>
              <a:r>
                <a:rPr lang="en-US" sz="1400" dirty="0"/>
                <a:t>/√(Hz)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33F6FCB-994E-994A-B478-F6A613A6F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35" y="4265894"/>
            <a:ext cx="4221365" cy="25921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476B55-468A-0140-8013-058B3421A52C}"/>
              </a:ext>
            </a:extLst>
          </p:cNvPr>
          <p:cNvSpPr txBox="1"/>
          <p:nvPr/>
        </p:nvSpPr>
        <p:spPr>
          <a:xfrm>
            <a:off x="4473865" y="3954519"/>
            <a:ext cx="2329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Shielding prototype: layers 𝜇-metal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BE4FA1-0E87-714D-A5B8-8FADE34EDEEA}"/>
              </a:ext>
            </a:extLst>
          </p:cNvPr>
          <p:cNvGrpSpPr/>
          <p:nvPr/>
        </p:nvGrpSpPr>
        <p:grpSpPr>
          <a:xfrm>
            <a:off x="0" y="4015111"/>
            <a:ext cx="4471568" cy="2842890"/>
            <a:chOff x="0" y="4015111"/>
            <a:chExt cx="4471568" cy="28428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602CC7-603A-574D-8BC4-DC77843D6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15111"/>
              <a:ext cx="4471568" cy="284289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C5FC5B-D539-2E4F-9313-250C91D96BF9}"/>
                </a:ext>
              </a:extLst>
            </p:cNvPr>
            <p:cNvSpPr/>
            <p:nvPr/>
          </p:nvSpPr>
          <p:spPr>
            <a:xfrm>
              <a:off x="1417435" y="4015111"/>
              <a:ext cx="1983869" cy="151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F3EBC5-7F2E-C64E-BBA4-1F77BC049D1A}"/>
              </a:ext>
            </a:extLst>
          </p:cNvPr>
          <p:cNvSpPr txBox="1"/>
          <p:nvPr/>
        </p:nvSpPr>
        <p:spPr>
          <a:xfrm>
            <a:off x="7584203" y="2799580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Fetal Heart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B9C903-DFE9-8A40-970C-CE28CA888960}"/>
              </a:ext>
            </a:extLst>
          </p:cNvPr>
          <p:cNvSpPr txBox="1"/>
          <p:nvPr/>
        </p:nvSpPr>
        <p:spPr>
          <a:xfrm>
            <a:off x="7811361" y="3315020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1FB94-A9CF-ED43-B443-D6B1EBE6601B}"/>
              </a:ext>
            </a:extLst>
          </p:cNvPr>
          <p:cNvSpPr txBox="1"/>
          <p:nvPr/>
        </p:nvSpPr>
        <p:spPr>
          <a:xfrm>
            <a:off x="7577897" y="3595407"/>
            <a:ext cx="787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Spinal cord</a:t>
            </a:r>
          </a:p>
        </p:txBody>
      </p:sp>
    </p:spTree>
    <p:extLst>
      <p:ext uri="{BB962C8B-B14F-4D97-AF65-F5344CB8AC3E}">
        <p14:creationId xmlns:p14="http://schemas.microsoft.com/office/powerpoint/2010/main" val="2761752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Orbit distortion due to radial B</a:t>
            </a:r>
            <a:endParaRPr lang="en-US" sz="4000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00FAD-0F64-2D4A-878A-50E190E8F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511"/>
            <a:ext cx="4166529" cy="3304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FFB59-098E-AF43-9A9E-23324A16B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0" y="786155"/>
            <a:ext cx="1711260" cy="715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3F4E4-93F1-C94A-BB3C-28F4C4DB1B8C}"/>
              </a:ext>
            </a:extLst>
          </p:cNvPr>
          <p:cNvSpPr txBox="1"/>
          <p:nvPr/>
        </p:nvSpPr>
        <p:spPr>
          <a:xfrm>
            <a:off x="1879250" y="786155"/>
            <a:ext cx="70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Vertical precession </a:t>
            </a:r>
            <a:r>
              <a:rPr lang="en-US" dirty="0"/>
              <a:t>induced by a radial magnetic field. An average radial field of </a:t>
            </a:r>
            <a:r>
              <a:rPr lang="en-US" b="1" dirty="0"/>
              <a:t>10 </a:t>
            </a:r>
            <a:r>
              <a:rPr lang="en-US" b="1" dirty="0" err="1"/>
              <a:t>aT</a:t>
            </a:r>
            <a:r>
              <a:rPr lang="en-US" b="1" dirty="0"/>
              <a:t> </a:t>
            </a:r>
            <a:r>
              <a:rPr lang="en-US" dirty="0"/>
              <a:t>cause a spin precession similar than EDM ~ 10</a:t>
            </a:r>
            <a:r>
              <a:rPr lang="en-US" baseline="30000" dirty="0"/>
              <a:t>-29</a:t>
            </a:r>
            <a:r>
              <a:rPr lang="en-US" dirty="0"/>
              <a:t> e cm.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61A72-EABD-2D48-B53F-E6D05F15F691}"/>
              </a:ext>
            </a:extLst>
          </p:cNvPr>
          <p:cNvSpPr txBox="1"/>
          <p:nvPr/>
        </p:nvSpPr>
        <p:spPr>
          <a:xfrm>
            <a:off x="296393" y="1696370"/>
            <a:ext cx="873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However, the radial B would split the CW and CCW beams vertically, as a function of the modes of the radial B-field: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93BFD-68DA-1A4D-8D4A-E1F796FA8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3" y="2516935"/>
            <a:ext cx="4375587" cy="86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834298-B8DE-834D-8763-C48AAD8307D8}"/>
              </a:ext>
            </a:extLst>
          </p:cNvPr>
          <p:cNvSpPr txBox="1"/>
          <p:nvPr/>
        </p:nvSpPr>
        <p:spPr>
          <a:xfrm>
            <a:off x="4855779" y="2606585"/>
            <a:ext cx="422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</a:t>
            </a:r>
            <a:r>
              <a:rPr lang="en-US" dirty="0" err="1"/>
              <a:t>Qy</a:t>
            </a:r>
            <a:r>
              <a:rPr lang="en-US" dirty="0"/>
              <a:t> is the vertical tune, which will oscillate between (0.44-0.48) at 10kHz.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37E05-9F9B-A34F-B889-AB295507EBDC}"/>
              </a:ext>
            </a:extLst>
          </p:cNvPr>
          <p:cNvSpPr txBox="1"/>
          <p:nvPr/>
        </p:nvSpPr>
        <p:spPr>
          <a:xfrm>
            <a:off x="4346755" y="3575409"/>
            <a:ext cx="438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</a:t>
            </a:r>
            <a:r>
              <a:rPr lang="en-US" b="1" dirty="0"/>
              <a:t>10 </a:t>
            </a:r>
            <a:r>
              <a:rPr lang="en-US" b="1" dirty="0" err="1"/>
              <a:t>aT</a:t>
            </a:r>
            <a:r>
              <a:rPr lang="en-US" b="1" dirty="0"/>
              <a:t> </a:t>
            </a:r>
            <a:r>
              <a:rPr lang="en-US" dirty="0"/>
              <a:t>B, the split between beams is </a:t>
            </a:r>
            <a:r>
              <a:rPr lang="en-US" b="1" dirty="0"/>
              <a:t>O(pm). </a:t>
            </a:r>
            <a:r>
              <a:rPr lang="en-US" dirty="0"/>
              <a:t>BPMs are required to determine the beam position with this resolution over the duration of the experiment (O(10</a:t>
            </a:r>
            <a:r>
              <a:rPr lang="en-US" baseline="30000" dirty="0"/>
              <a:t>7</a:t>
            </a:r>
            <a:r>
              <a:rPr lang="en-US" dirty="0"/>
              <a:t>)sec).</a:t>
            </a:r>
          </a:p>
          <a:p>
            <a:endParaRPr lang="en-US" dirty="0"/>
          </a:p>
          <a:p>
            <a:r>
              <a:rPr lang="en-US" b="1" dirty="0"/>
              <a:t>Vertical split </a:t>
            </a:r>
            <a:r>
              <a:rPr lang="en-US" dirty="0"/>
              <a:t>induces a </a:t>
            </a:r>
            <a:r>
              <a:rPr lang="en-US" b="1" dirty="0"/>
              <a:t>DC magnetic field </a:t>
            </a:r>
            <a:r>
              <a:rPr lang="en-US" dirty="0"/>
              <a:t>in the </a:t>
            </a:r>
            <a:r>
              <a:rPr lang="en-US" b="1" dirty="0"/>
              <a:t>horizontal plane</a:t>
            </a:r>
            <a:r>
              <a:rPr lang="en-US" dirty="0"/>
              <a:t>, proportional to beam current and splitting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SQUIDs</a:t>
            </a:r>
            <a:endParaRPr lang="en-US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8F2BB7-0DE9-244C-92E4-B233BE02DCFF}"/>
              </a:ext>
            </a:extLst>
          </p:cNvPr>
          <p:cNvCxnSpPr>
            <a:cxnSpLocks/>
          </p:cNvCxnSpPr>
          <p:nvPr/>
        </p:nvCxnSpPr>
        <p:spPr>
          <a:xfrm>
            <a:off x="1551328" y="4080116"/>
            <a:ext cx="0" cy="7712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1E6DB2-8FD6-F546-BE00-D67C2775AC62}"/>
              </a:ext>
            </a:extLst>
          </p:cNvPr>
          <p:cNvSpPr txBox="1"/>
          <p:nvPr/>
        </p:nvSpPr>
        <p:spPr>
          <a:xfrm>
            <a:off x="1454400" y="4387213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1picometer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A07D5-8336-6F48-B680-83AB76DB1A5F}"/>
              </a:ext>
            </a:extLst>
          </p:cNvPr>
          <p:cNvSpPr txBox="1"/>
          <p:nvPr/>
        </p:nvSpPr>
        <p:spPr>
          <a:xfrm>
            <a:off x="836068" y="3644615"/>
            <a:ext cx="7152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B~3 </a:t>
            </a:r>
            <a:r>
              <a:rPr lang="en-US" sz="1400" dirty="0" err="1"/>
              <a:t>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033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effectLst/>
              </a:rPr>
              <a:t>Preamble</a:t>
            </a:r>
            <a:endParaRPr lang="en-US" sz="3600" dirty="0">
              <a:effectLst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F857CD-F4F7-744F-A24F-0E0C6BBCDA74}"/>
              </a:ext>
            </a:extLst>
          </p:cNvPr>
          <p:cNvGrpSpPr/>
          <p:nvPr/>
        </p:nvGrpSpPr>
        <p:grpSpPr>
          <a:xfrm>
            <a:off x="0" y="0"/>
            <a:ext cx="4099728" cy="4070285"/>
            <a:chOff x="5044271" y="2787714"/>
            <a:chExt cx="4099728" cy="40702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C29AF5-3124-AE42-BC3A-C356EE502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272" y="2787714"/>
              <a:ext cx="4099727" cy="407028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5C35E1-0C47-0B42-9009-4591A36BB9CE}"/>
                </a:ext>
              </a:extLst>
            </p:cNvPr>
            <p:cNvSpPr/>
            <p:nvPr/>
          </p:nvSpPr>
          <p:spPr>
            <a:xfrm>
              <a:off x="5044271" y="5365820"/>
              <a:ext cx="552660" cy="924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08A087E-FC84-6849-83DA-78B6FE6F3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6571621" cy="672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0F2492-3FFB-8041-A1E7-938602F7C60B}"/>
              </a:ext>
            </a:extLst>
          </p:cNvPr>
          <p:cNvSpPr txBox="1"/>
          <p:nvPr/>
        </p:nvSpPr>
        <p:spPr>
          <a:xfrm>
            <a:off x="4190164" y="723485"/>
            <a:ext cx="4935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Purcell and Ramsey (1950) </a:t>
            </a:r>
            <a:r>
              <a:rPr lang="en-US" dirty="0"/>
              <a:t>first search for neutron EDM (d</a:t>
            </a:r>
            <a:r>
              <a:rPr lang="en-US" baseline="-25000" dirty="0"/>
              <a:t>n</a:t>
            </a:r>
            <a:r>
              <a:rPr lang="en-US" dirty="0"/>
              <a:t> &lt; 2x10</a:t>
            </a:r>
            <a:r>
              <a:rPr lang="en-US" baseline="30000" dirty="0"/>
              <a:t>-18</a:t>
            </a:r>
            <a:r>
              <a:rPr lang="en-US" dirty="0"/>
              <a:t> e cm). 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b="1" dirty="0"/>
              <a:t>T</a:t>
            </a:r>
            <a:r>
              <a:rPr lang="en-US" dirty="0"/>
              <a:t> must be conserved to a good approximation.</a:t>
            </a:r>
          </a:p>
          <a:p>
            <a:endParaRPr lang="en-US" dirty="0"/>
          </a:p>
          <a:p>
            <a:r>
              <a:rPr lang="en-US" dirty="0"/>
              <a:t>Since 1956 we know </a:t>
            </a:r>
            <a:r>
              <a:rPr lang="en-US" b="1" dirty="0"/>
              <a:t>P is not conserved </a:t>
            </a:r>
            <a:r>
              <a:rPr lang="en-US" dirty="0"/>
              <a:t>in weak interactions (𝞫 decay), and since 1964 we know </a:t>
            </a:r>
            <a:r>
              <a:rPr lang="en-US" b="1" dirty="0"/>
              <a:t>CP is also not conserved </a:t>
            </a:r>
            <a:r>
              <a:rPr lang="en-US" dirty="0"/>
              <a:t>in weak interactions (K</a:t>
            </a:r>
            <a:r>
              <a:rPr lang="en-US" baseline="30000" dirty="0"/>
              <a:t>0</a:t>
            </a:r>
            <a:r>
              <a:rPr lang="en-US" dirty="0"/>
              <a:t> decays).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b="1" dirty="0"/>
              <a:t>CPT</a:t>
            </a:r>
            <a:r>
              <a:rPr lang="en-US" dirty="0"/>
              <a:t> holds, then </a:t>
            </a:r>
            <a:r>
              <a:rPr lang="en-US" b="1" dirty="0"/>
              <a:t>CP violation implies non zero EDM </a:t>
            </a:r>
            <a:r>
              <a:rPr lang="en-US" dirty="0">
                <a:sym typeface="Wingdings" pitchFamily="2" charset="2"/>
              </a:rPr>
              <a:t> Most of the theories suggested at the time ruled out by EDMs.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6B720-4FA1-6A4E-AA91-9ABBB6DCF151}"/>
              </a:ext>
            </a:extLst>
          </p:cNvPr>
          <p:cNvSpPr txBox="1"/>
          <p:nvPr/>
        </p:nvSpPr>
        <p:spPr>
          <a:xfrm>
            <a:off x="110533" y="4481564"/>
            <a:ext cx="9033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the SM</a:t>
            </a:r>
            <a:r>
              <a:rPr lang="en-US" dirty="0"/>
              <a:t>, leading order quark-W interactions contributing to EDMs come in pairs for which the only phase in the SM cancels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negligible EDMs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However, </a:t>
            </a:r>
            <a:r>
              <a:rPr lang="en-US" b="1" dirty="0">
                <a:sym typeface="Wingdings" pitchFamily="2" charset="2"/>
              </a:rPr>
              <a:t>strong interactions </a:t>
            </a:r>
            <a:r>
              <a:rPr lang="en-US" dirty="0">
                <a:sym typeface="Wingdings" pitchFamily="2" charset="2"/>
              </a:rPr>
              <a:t>within the SM also include a phase leading to possible CP violation (𝛉</a:t>
            </a:r>
            <a:r>
              <a:rPr lang="en-US" baseline="-25000" dirty="0">
                <a:sym typeface="Wingdings" pitchFamily="2" charset="2"/>
              </a:rPr>
              <a:t>QCD</a:t>
            </a:r>
            <a:r>
              <a:rPr lang="en-US" dirty="0">
                <a:sym typeface="Wingdings" pitchFamily="2" charset="2"/>
              </a:rPr>
              <a:t>)  </a:t>
            </a:r>
            <a:r>
              <a:rPr lang="en-US" b="1" dirty="0">
                <a:sym typeface="Wingdings" pitchFamily="2" charset="2"/>
              </a:rPr>
              <a:t>Strong CP problem (motivation for axion searches).</a:t>
            </a:r>
            <a:endParaRPr lang="en-US" b="1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FAB9D-046B-F446-B7D8-93472AFEB493}"/>
              </a:ext>
            </a:extLst>
          </p:cNvPr>
          <p:cNvSpPr txBox="1"/>
          <p:nvPr/>
        </p:nvSpPr>
        <p:spPr>
          <a:xfrm>
            <a:off x="6752492" y="6300167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dim-5 operator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8AF7FB-2711-DA46-BE19-3B450521EA7D}"/>
              </a:ext>
            </a:extLst>
          </p:cNvPr>
          <p:cNvGrpSpPr/>
          <p:nvPr/>
        </p:nvGrpSpPr>
        <p:grpSpPr>
          <a:xfrm>
            <a:off x="180303" y="115910"/>
            <a:ext cx="300082" cy="607575"/>
            <a:chOff x="180303" y="115910"/>
            <a:chExt cx="300082" cy="6075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6291B61-D814-464B-86F8-93C2CAC54B10}"/>
                </a:ext>
              </a:extLst>
            </p:cNvPr>
            <p:cNvCxnSpPr/>
            <p:nvPr/>
          </p:nvCxnSpPr>
          <p:spPr>
            <a:xfrm flipV="1">
              <a:off x="180304" y="115910"/>
              <a:ext cx="0" cy="6075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3CCE8-4C10-E943-81D3-FD49F561F6FB}"/>
                </a:ext>
              </a:extLst>
            </p:cNvPr>
            <p:cNvSpPr txBox="1"/>
            <p:nvPr/>
          </p:nvSpPr>
          <p:spPr>
            <a:xfrm>
              <a:off x="180303" y="2915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13657A-E8B2-164E-A265-A57D4709A99B}"/>
              </a:ext>
            </a:extLst>
          </p:cNvPr>
          <p:cNvGrpSpPr/>
          <p:nvPr/>
        </p:nvGrpSpPr>
        <p:grpSpPr>
          <a:xfrm>
            <a:off x="3224010" y="2637340"/>
            <a:ext cx="300082" cy="607575"/>
            <a:chOff x="180303" y="115910"/>
            <a:chExt cx="300082" cy="60757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7DC707-018F-D043-85E5-7A9D3DAB5E32}"/>
                </a:ext>
              </a:extLst>
            </p:cNvPr>
            <p:cNvCxnSpPr/>
            <p:nvPr/>
          </p:nvCxnSpPr>
          <p:spPr>
            <a:xfrm flipV="1">
              <a:off x="180304" y="115910"/>
              <a:ext cx="0" cy="6075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1FBD57-531F-A04F-B31E-760B330136B4}"/>
                </a:ext>
              </a:extLst>
            </p:cNvPr>
            <p:cNvSpPr txBox="1"/>
            <p:nvPr/>
          </p:nvSpPr>
          <p:spPr>
            <a:xfrm>
              <a:off x="180303" y="2915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708514-E0EC-6D45-84CB-0D35DB9E7FD3}"/>
              </a:ext>
            </a:extLst>
          </p:cNvPr>
          <p:cNvGrpSpPr/>
          <p:nvPr/>
        </p:nvGrpSpPr>
        <p:grpSpPr>
          <a:xfrm>
            <a:off x="3032642" y="115910"/>
            <a:ext cx="300082" cy="624539"/>
            <a:chOff x="180303" y="120165"/>
            <a:chExt cx="300082" cy="62453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79A631-C243-AB43-A878-C922A327A149}"/>
                </a:ext>
              </a:extLst>
            </p:cNvPr>
            <p:cNvCxnSpPr>
              <a:cxnSpLocks/>
            </p:cNvCxnSpPr>
            <p:nvPr/>
          </p:nvCxnSpPr>
          <p:spPr>
            <a:xfrm>
              <a:off x="180303" y="120165"/>
              <a:ext cx="0" cy="6245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84BE98-CC29-DA41-A143-7E6FA999EAC2}"/>
                </a:ext>
              </a:extLst>
            </p:cNvPr>
            <p:cNvSpPr txBox="1"/>
            <p:nvPr/>
          </p:nvSpPr>
          <p:spPr>
            <a:xfrm>
              <a:off x="180303" y="20743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702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BPM: SQUID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797EE-84DB-7547-A1A9-FE791E96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18" y="0"/>
            <a:ext cx="2966210" cy="23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26F0D-8CB6-AF43-8BDA-B382C48D6A96}"/>
              </a:ext>
            </a:extLst>
          </p:cNvPr>
          <p:cNvSpPr txBox="1"/>
          <p:nvPr/>
        </p:nvSpPr>
        <p:spPr>
          <a:xfrm>
            <a:off x="5284032" y="2364171"/>
            <a:ext cx="39499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prototypes at KRISS/CAPP at Korea, provide </a:t>
            </a:r>
            <a:r>
              <a:rPr lang="en-US" b="1" dirty="0"/>
              <a:t>1.2fT/√(Hz) @ 1kHz</a:t>
            </a:r>
            <a:r>
              <a:rPr lang="en-US" dirty="0"/>
              <a:t>, expect an </a:t>
            </a:r>
            <a:r>
              <a:rPr lang="en-US" b="1" dirty="0"/>
              <a:t>order of magnitude better </a:t>
            </a:r>
            <a:r>
              <a:rPr lang="en-US" dirty="0"/>
              <a:t>performance with </a:t>
            </a:r>
            <a:r>
              <a:rPr lang="en-US" b="1" dirty="0"/>
              <a:t>new generation SQUIDs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Sensitivity only to </a:t>
            </a:r>
            <a:r>
              <a:rPr lang="en-US" b="1" dirty="0"/>
              <a:t>time dependent B </a:t>
            </a:r>
            <a:r>
              <a:rPr lang="en-US" dirty="0"/>
              <a:t>fields (high harmonic contribution negligible). </a:t>
            </a:r>
          </a:p>
          <a:p>
            <a:endParaRPr lang="en-US" dirty="0"/>
          </a:p>
          <a:p>
            <a:r>
              <a:rPr lang="en-US" b="1" dirty="0"/>
              <a:t>DAQ/Software </a:t>
            </a:r>
            <a:r>
              <a:rPr lang="en-US" dirty="0"/>
              <a:t>development at KRISS.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2B674-75D7-C14D-99A5-1551F5165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9018" cy="2361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5AB1C-88F3-914C-B942-0EEFDE89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28" y="635365"/>
            <a:ext cx="4300573" cy="1750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2C5E32-E7D2-8D4F-924D-9DAE434A00B0}"/>
              </a:ext>
            </a:extLst>
          </p:cNvPr>
          <p:cNvSpPr txBox="1"/>
          <p:nvPr/>
        </p:nvSpPr>
        <p:spPr>
          <a:xfrm>
            <a:off x="4572000" y="2145616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prototype at CAPP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CED95-50B9-1C48-AECE-443573CA1F9F}"/>
              </a:ext>
            </a:extLst>
          </p:cNvPr>
          <p:cNvSpPr/>
          <p:nvPr/>
        </p:nvSpPr>
        <p:spPr>
          <a:xfrm>
            <a:off x="106180" y="5574022"/>
            <a:ext cx="8931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Interference-free control, noise-free acquisition, no time-delay between modules.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03B742-68E3-A948-BF25-63F001FC1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051"/>
            <a:ext cx="5284033" cy="29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7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Geometric phases</a:t>
            </a:r>
            <a:endParaRPr lang="en-US" sz="40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27FFA-B82A-4C42-8BD4-E6F6C102EFF6}"/>
              </a:ext>
            </a:extLst>
          </p:cNvPr>
          <p:cNvSpPr txBox="1"/>
          <p:nvPr/>
        </p:nvSpPr>
        <p:spPr>
          <a:xfrm>
            <a:off x="0" y="773668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b="1" dirty="0"/>
              <a:t>3D</a:t>
            </a:r>
            <a:r>
              <a:rPr lang="en-US" dirty="0"/>
              <a:t> spin </a:t>
            </a:r>
            <a:r>
              <a:rPr lang="en-US" b="1" dirty="0"/>
              <a:t>rotations</a:t>
            </a:r>
            <a:r>
              <a:rPr lang="en-US" dirty="0"/>
              <a:t> about different axes </a:t>
            </a:r>
            <a:r>
              <a:rPr lang="en-US" b="1" dirty="0"/>
              <a:t>do not commute </a:t>
            </a:r>
            <a:r>
              <a:rPr lang="en-US" dirty="0">
                <a:sym typeface="Wingdings" pitchFamily="2" charset="2"/>
              </a:rPr>
              <a:t> significant systematic in </a:t>
            </a:r>
            <a:r>
              <a:rPr lang="en-US" dirty="0" err="1">
                <a:sym typeface="Wingdings" pitchFamily="2" charset="2"/>
              </a:rPr>
              <a:t>nEDM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r>
              <a:rPr lang="en-US" dirty="0">
                <a:sym typeface="Wingdings" pitchFamily="2" charset="2"/>
              </a:rPr>
              <a:t>In a </a:t>
            </a:r>
            <a:r>
              <a:rPr lang="en-US" b="1" dirty="0">
                <a:sym typeface="Wingdings" pitchFamily="2" charset="2"/>
              </a:rPr>
              <a:t>storage ring </a:t>
            </a:r>
            <a:r>
              <a:rPr lang="en-US" dirty="0">
                <a:sym typeface="Wingdings" pitchFamily="2" charset="2"/>
              </a:rPr>
              <a:t>it’s </a:t>
            </a:r>
            <a:r>
              <a:rPr lang="en-US" b="1" dirty="0">
                <a:sym typeface="Wingdings" pitchFamily="2" charset="2"/>
              </a:rPr>
              <a:t>easier</a:t>
            </a:r>
            <a:r>
              <a:rPr lang="en-US" dirty="0">
                <a:sym typeface="Wingdings" pitchFamily="2" charset="2"/>
              </a:rPr>
              <a:t> to control/cancel them.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Perturbations</a:t>
            </a:r>
            <a:r>
              <a:rPr lang="en-US" dirty="0">
                <a:sym typeface="Wingdings" pitchFamily="2" charset="2"/>
              </a:rPr>
              <a:t> of </a:t>
            </a:r>
            <a:r>
              <a:rPr lang="en-US" b="1" dirty="0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b="1" dirty="0"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 fields induce </a:t>
            </a:r>
            <a:r>
              <a:rPr lang="en-US" b="1" dirty="0">
                <a:sym typeface="Wingdings" pitchFamily="2" charset="2"/>
              </a:rPr>
              <a:t>distortions</a:t>
            </a:r>
            <a:r>
              <a:rPr lang="en-US" dirty="0">
                <a:sym typeface="Wingdings" pitchFamily="2" charset="2"/>
              </a:rPr>
              <a:t> of the </a:t>
            </a:r>
            <a:r>
              <a:rPr lang="en-US" b="1" dirty="0">
                <a:sym typeface="Wingdings" pitchFamily="2" charset="2"/>
              </a:rPr>
              <a:t>closed orbits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r>
              <a:rPr lang="en-US" dirty="0">
                <a:sym typeface="Wingdings" pitchFamily="2" charset="2"/>
              </a:rPr>
              <a:t>Analytical calculations show that the geometric effect of </a:t>
            </a:r>
            <a:r>
              <a:rPr lang="en-US" b="1" dirty="0">
                <a:sym typeface="Wingdings" pitchFamily="2" charset="2"/>
              </a:rPr>
              <a:t>B-fields</a:t>
            </a:r>
            <a:r>
              <a:rPr lang="en-US" dirty="0">
                <a:sym typeface="Wingdings" pitchFamily="2" charset="2"/>
              </a:rPr>
              <a:t> splitting the counter-rotating beams can be kept below the experimental sensitivity if </a:t>
            </a:r>
            <a:r>
              <a:rPr lang="en-US" b="1" dirty="0">
                <a:sym typeface="Wingdings" pitchFamily="2" charset="2"/>
              </a:rPr>
              <a:t>shielding</a:t>
            </a:r>
            <a:r>
              <a:rPr lang="en-US" dirty="0">
                <a:sym typeface="Wingdings" pitchFamily="2" charset="2"/>
              </a:rPr>
              <a:t> is effective at </a:t>
            </a:r>
            <a:r>
              <a:rPr lang="en-US" b="1" dirty="0">
                <a:sym typeface="Wingdings" pitchFamily="2" charset="2"/>
              </a:rPr>
              <a:t>10-100 </a:t>
            </a:r>
            <a:r>
              <a:rPr lang="en-US" b="1" dirty="0" err="1">
                <a:sym typeface="Wingdings" pitchFamily="2" charset="2"/>
              </a:rPr>
              <a:t>nT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level. Depending on the design of the storage ring optics (β-function) may require stricter shielding (work at CERN going on).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7A87B-E6F4-8346-AEE3-14E6ED2F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318"/>
            <a:ext cx="4606901" cy="3036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890A9-C37A-7A4F-B2B5-7577727BC35F}"/>
              </a:ext>
            </a:extLst>
          </p:cNvPr>
          <p:cNvSpPr txBox="1"/>
          <p:nvPr/>
        </p:nvSpPr>
        <p:spPr>
          <a:xfrm>
            <a:off x="4911701" y="3774131"/>
            <a:ext cx="45370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Similarly </a:t>
            </a:r>
            <a:r>
              <a:rPr lang="en-US" b="1" dirty="0">
                <a:sym typeface="Wingdings" pitchFamily="2" charset="2"/>
              </a:rPr>
              <a:t>E distortions </a:t>
            </a:r>
            <a:r>
              <a:rPr lang="en-US" dirty="0">
                <a:sym typeface="Wingdings" pitchFamily="2" charset="2"/>
              </a:rPr>
              <a:t>due to plate </a:t>
            </a:r>
            <a:r>
              <a:rPr lang="en-US" b="1" dirty="0">
                <a:sym typeface="Wingdings" pitchFamily="2" charset="2"/>
              </a:rPr>
              <a:t>misalignment</a:t>
            </a:r>
            <a:r>
              <a:rPr lang="en-US" dirty="0">
                <a:sym typeface="Wingdings" pitchFamily="2" charset="2"/>
              </a:rPr>
              <a:t> can be controlled by using </a:t>
            </a:r>
            <a:r>
              <a:rPr lang="en-US" b="1" dirty="0">
                <a:sym typeface="Wingdings" pitchFamily="2" charset="2"/>
              </a:rPr>
              <a:t>beam-based alignment</a:t>
            </a:r>
            <a:r>
              <a:rPr lang="en-US" dirty="0">
                <a:sym typeface="Wingdings" pitchFamily="2" charset="2"/>
              </a:rPr>
              <a:t>, to better than </a:t>
            </a:r>
            <a:r>
              <a:rPr lang="en-US" b="1" dirty="0">
                <a:sym typeface="Wingdings" pitchFamily="2" charset="2"/>
              </a:rPr>
              <a:t>100μm. </a:t>
            </a:r>
            <a:r>
              <a:rPr lang="en-US" dirty="0"/>
              <a:t>Excellent results obtained at </a:t>
            </a:r>
            <a:r>
              <a:rPr lang="en-US" b="1" dirty="0"/>
              <a:t>IKP/</a:t>
            </a:r>
            <a:r>
              <a:rPr lang="en-US" b="1" dirty="0" err="1"/>
              <a:t>Juelich</a:t>
            </a:r>
            <a:r>
              <a:rPr lang="en-US" dirty="0"/>
              <a:t>. </a:t>
            </a:r>
            <a:r>
              <a:rPr lang="en-US" b="1" dirty="0"/>
              <a:t>Beam-based alignment works</a:t>
            </a:r>
            <a:r>
              <a:rPr lang="en-US" dirty="0"/>
              <a:t>. Optimal beam position inside the quadrupoles could be determined with </a:t>
            </a:r>
            <a:r>
              <a:rPr lang="en-US" b="1" dirty="0"/>
              <a:t>~</a:t>
            </a:r>
            <a:r>
              <a:rPr lang="en-US" b="1" dirty="0">
                <a:sym typeface="Wingdings" pitchFamily="2" charset="2"/>
              </a:rPr>
              <a:t>10μm </a:t>
            </a:r>
            <a:r>
              <a:rPr lang="en-US" dirty="0">
                <a:sym typeface="Wingdings" pitchFamily="2" charset="2"/>
              </a:rPr>
              <a:t>resolution, both </a:t>
            </a:r>
            <a:r>
              <a:rPr lang="en-US" b="1" dirty="0">
                <a:sym typeface="Wingdings" pitchFamily="2" charset="2"/>
              </a:rPr>
              <a:t>horizontally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b="1" dirty="0">
                <a:sym typeface="Wingdings" pitchFamily="2" charset="2"/>
              </a:rPr>
              <a:t>vertically.</a:t>
            </a:r>
            <a:r>
              <a:rPr lang="en-US" b="1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9D69EE-7EAD-CB44-A823-E089A9EC1424}"/>
              </a:ext>
            </a:extLst>
          </p:cNvPr>
          <p:cNvSpPr/>
          <p:nvPr/>
        </p:nvSpPr>
        <p:spPr>
          <a:xfrm>
            <a:off x="0" y="1540326"/>
            <a:ext cx="9088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B-shield requirements completely dominated by geometric phase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24786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Non-radial E field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6276B-C7FC-AD45-AE80-5428BC241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4061791" cy="147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8ED52-A7D8-9B43-90B0-120525154D15}"/>
              </a:ext>
            </a:extLst>
          </p:cNvPr>
          <p:cNvSpPr txBox="1"/>
          <p:nvPr/>
        </p:nvSpPr>
        <p:spPr>
          <a:xfrm>
            <a:off x="2286000" y="386834"/>
            <a:ext cx="12186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EDM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BF108-3E59-074D-8AE4-EE42E2706161}"/>
              </a:ext>
            </a:extLst>
          </p:cNvPr>
          <p:cNvSpPr txBox="1"/>
          <p:nvPr/>
        </p:nvSpPr>
        <p:spPr>
          <a:xfrm>
            <a:off x="86139" y="1656522"/>
            <a:ext cx="8845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Vertical E </a:t>
            </a:r>
            <a:r>
              <a:rPr lang="en-US" dirty="0"/>
              <a:t>fields (possibly balanced by gravity) cannot be neglected at this level of precision. However the effect is </a:t>
            </a:r>
            <a:r>
              <a:rPr lang="en-US" b="1" dirty="0"/>
              <a:t>opposite(same) </a:t>
            </a:r>
            <a:r>
              <a:rPr lang="en-US" dirty="0"/>
              <a:t>than the EDM signal for the </a:t>
            </a:r>
            <a:r>
              <a:rPr lang="en-US" b="1" dirty="0"/>
              <a:t>CW(CCW) </a:t>
            </a:r>
            <a:r>
              <a:rPr lang="en-US" dirty="0"/>
              <a:t>beams.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potential sources of vertical E fields are </a:t>
            </a:r>
            <a:r>
              <a:rPr lang="en-US" b="1" dirty="0"/>
              <a:t>vertical misalignments of RF cavity</a:t>
            </a:r>
            <a:r>
              <a:rPr lang="en-US" dirty="0"/>
              <a:t>. Only a problem if particles lose energy, e.g., due to </a:t>
            </a:r>
            <a:r>
              <a:rPr lang="en-US" b="1" dirty="0"/>
              <a:t>longitudinal impedance </a:t>
            </a:r>
            <a:r>
              <a:rPr lang="en-US" dirty="0"/>
              <a:t>around the ring. The plan is to minimize the longitudinal impedance well </a:t>
            </a:r>
            <a:r>
              <a:rPr lang="en-US" b="1" dirty="0"/>
              <a:t>below 10 KΩ limit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vertical offset quadrupole </a:t>
            </a:r>
            <a:r>
              <a:rPr lang="en-US" dirty="0"/>
              <a:t>could cause vertical beam oscillations. The plan is to use </a:t>
            </a:r>
            <a:r>
              <a:rPr lang="en-US" b="1" dirty="0"/>
              <a:t>button BPMs </a:t>
            </a:r>
            <a:r>
              <a:rPr lang="en-US" dirty="0"/>
              <a:t>(sensitive to beam E fields), as </a:t>
            </a:r>
            <a:r>
              <a:rPr lang="en-US" b="1" dirty="0"/>
              <a:t>E-fields</a:t>
            </a:r>
            <a:r>
              <a:rPr lang="en-US" dirty="0"/>
              <a:t> will </a:t>
            </a:r>
            <a:r>
              <a:rPr lang="en-US" b="1" dirty="0"/>
              <a:t>add </a:t>
            </a:r>
            <a:r>
              <a:rPr lang="en-US" dirty="0"/>
              <a:t>for </a:t>
            </a:r>
            <a:r>
              <a:rPr lang="en-US" b="1" dirty="0"/>
              <a:t>CW</a:t>
            </a:r>
            <a:r>
              <a:rPr lang="en-US" dirty="0"/>
              <a:t> and </a:t>
            </a:r>
            <a:r>
              <a:rPr lang="en-US" b="1" dirty="0"/>
              <a:t>CCW</a:t>
            </a:r>
            <a:r>
              <a:rPr lang="en-US" dirty="0"/>
              <a:t> beams while their </a:t>
            </a:r>
            <a:r>
              <a:rPr lang="en-US" b="1" dirty="0"/>
              <a:t>magnetic fields subtract</a:t>
            </a:r>
            <a:r>
              <a:rPr lang="en-US" dirty="0"/>
              <a:t>. These should feedback the beam-based alignment.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21DB69-EB3E-2D41-8831-927210F7A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7" y="2505693"/>
            <a:ext cx="2240943" cy="457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1F7D2-601F-CC4D-84D6-5FBF7ED70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12" y="5390662"/>
            <a:ext cx="3325191" cy="1405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797528-4A6A-4540-8CCF-3B713D6E82C0}"/>
              </a:ext>
            </a:extLst>
          </p:cNvPr>
          <p:cNvSpPr txBox="1"/>
          <p:nvPr/>
        </p:nvSpPr>
        <p:spPr>
          <a:xfrm>
            <a:off x="5763597" y="5099790"/>
            <a:ext cx="316836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Blednykh</a:t>
            </a:r>
            <a:r>
              <a:rPr lang="en-US" sz="1400" dirty="0"/>
              <a:t> et al. Proceedings of IPAC 2015</a:t>
            </a:r>
          </a:p>
        </p:txBody>
      </p:sp>
    </p:spTree>
    <p:extLst>
      <p:ext uri="{BB962C8B-B14F-4D97-AF65-F5344CB8AC3E}">
        <p14:creationId xmlns:p14="http://schemas.microsoft.com/office/powerpoint/2010/main" val="413104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Summary of systematic uncertainties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24693-6729-3C4E-A074-AB5B0144E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83" y="788504"/>
            <a:ext cx="5360650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A bit of history on the proposal</a:t>
            </a:r>
            <a:endParaRPr lang="en-US" sz="40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8B05A-CC78-6D4E-B6F0-00CCF60D14F3}"/>
              </a:ext>
            </a:extLst>
          </p:cNvPr>
          <p:cNvSpPr txBox="1"/>
          <p:nvPr/>
        </p:nvSpPr>
        <p:spPr>
          <a:xfrm>
            <a:off x="138623" y="979944"/>
            <a:ext cx="88667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all started at </a:t>
            </a:r>
            <a:r>
              <a:rPr lang="en-US" b="1" dirty="0"/>
              <a:t>Brookhaven</a:t>
            </a:r>
            <a:r>
              <a:rPr lang="en-US" dirty="0"/>
              <a:t>… first </a:t>
            </a:r>
            <a:r>
              <a:rPr lang="en-US" b="1" dirty="0"/>
              <a:t>all-electric electron storage ring </a:t>
            </a:r>
            <a:r>
              <a:rPr lang="en-US" dirty="0"/>
              <a:t>(AGS-analog) built </a:t>
            </a:r>
            <a:r>
              <a:rPr lang="en-US" b="1" dirty="0"/>
              <a:t>1953-57</a:t>
            </a:r>
            <a:r>
              <a:rPr lang="en-US" dirty="0"/>
              <a:t> and worked successfully. BNL experiment (E821 (g-2) Collaboration), following ideas and previous experiments at CERN, successfully measured ”a</a:t>
            </a:r>
            <a:r>
              <a:rPr lang="en-US" baseline="-25000" dirty="0"/>
              <a:t>𝜇</a:t>
            </a:r>
            <a:r>
              <a:rPr lang="en-US" dirty="0"/>
              <a:t>” at a E/B storage ring using </a:t>
            </a:r>
            <a:r>
              <a:rPr lang="en-US" b="1" dirty="0"/>
              <a:t>“frozen spin” </a:t>
            </a:r>
            <a:r>
              <a:rPr lang="en-US" dirty="0"/>
              <a:t>method (1995-2004).</a:t>
            </a:r>
          </a:p>
          <a:p>
            <a:endParaRPr lang="en-US" dirty="0"/>
          </a:p>
          <a:p>
            <a:r>
              <a:rPr lang="en-US" b="1" dirty="0" err="1"/>
              <a:t>SrEDM</a:t>
            </a:r>
            <a:r>
              <a:rPr lang="en-US" dirty="0"/>
              <a:t> collaboration proposed (2009-) to build an </a:t>
            </a:r>
            <a:r>
              <a:rPr lang="en-US" b="1" dirty="0"/>
              <a:t>all-electric storage ring </a:t>
            </a:r>
            <a:r>
              <a:rPr lang="en-US" dirty="0"/>
              <a:t>to search for the </a:t>
            </a:r>
            <a:r>
              <a:rPr lang="en-US" b="1" dirty="0"/>
              <a:t>proton EDM</a:t>
            </a:r>
            <a:r>
              <a:rPr lang="en-US" dirty="0"/>
              <a:t>. </a:t>
            </a:r>
            <a:r>
              <a:rPr lang="en-US" b="1" dirty="0"/>
              <a:t>Technical reviews </a:t>
            </a:r>
            <a:r>
              <a:rPr lang="en-US" dirty="0"/>
              <a:t>at </a:t>
            </a:r>
            <a:r>
              <a:rPr lang="en-US" b="1" dirty="0"/>
              <a:t>BNL </a:t>
            </a:r>
            <a:r>
              <a:rPr lang="en-US" dirty="0"/>
              <a:t>(Dec </a:t>
            </a:r>
            <a:r>
              <a:rPr lang="en-US" b="1" dirty="0"/>
              <a:t>2009</a:t>
            </a:r>
            <a:r>
              <a:rPr lang="en-US" dirty="0"/>
              <a:t> and March </a:t>
            </a:r>
            <a:r>
              <a:rPr lang="en-US" b="1" dirty="0"/>
              <a:t>2011</a:t>
            </a:r>
            <a:r>
              <a:rPr lang="en-US" dirty="0"/>
              <a:t>) successful. </a:t>
            </a:r>
            <a:r>
              <a:rPr lang="en-US" b="1" dirty="0"/>
              <a:t>Comprehensive review at </a:t>
            </a:r>
            <a:r>
              <a:rPr lang="en-US" b="1" dirty="0" err="1"/>
              <a:t>Fermilab</a:t>
            </a:r>
            <a:r>
              <a:rPr lang="en-US" b="1" dirty="0"/>
              <a:t> </a:t>
            </a:r>
            <a:r>
              <a:rPr lang="en-US" dirty="0"/>
              <a:t>(Fall </a:t>
            </a:r>
            <a:r>
              <a:rPr lang="en-US" b="1" dirty="0"/>
              <a:t>2013</a:t>
            </a:r>
            <a:r>
              <a:rPr lang="en-US" dirty="0"/>
              <a:t>) by world experts (</a:t>
            </a:r>
            <a:r>
              <a:rPr lang="en-US" b="1" dirty="0" err="1"/>
              <a:t>Levedev</a:t>
            </a:r>
            <a:r>
              <a:rPr lang="en-US" dirty="0"/>
              <a:t>) consider the project sound (even suggest improvements in lattice design). Engineering costs then $70M + tunnel costs. </a:t>
            </a:r>
            <a:r>
              <a:rPr lang="en-US" b="1" dirty="0"/>
              <a:t>In 2014 strong endorsement from the P5 DOE and NSF panel!</a:t>
            </a:r>
          </a:p>
          <a:p>
            <a:endParaRPr lang="en-US" dirty="0"/>
          </a:p>
          <a:p>
            <a:r>
              <a:rPr lang="en-US" b="1" dirty="0"/>
              <a:t>JEDI</a:t>
            </a:r>
            <a:r>
              <a:rPr lang="en-US" dirty="0"/>
              <a:t> Collaboration (COSY/</a:t>
            </a:r>
            <a:r>
              <a:rPr lang="en-US" dirty="0" err="1"/>
              <a:t>Juelich</a:t>
            </a:r>
            <a:r>
              <a:rPr lang="en-US" dirty="0"/>
              <a:t>) (2014-) built and commissioned an </a:t>
            </a:r>
            <a:r>
              <a:rPr lang="en-US" b="1" dirty="0"/>
              <a:t>E/B storage ring </a:t>
            </a:r>
            <a:r>
              <a:rPr lang="en-US" dirty="0"/>
              <a:t>to search for the </a:t>
            </a:r>
            <a:r>
              <a:rPr lang="en-US" b="1" dirty="0"/>
              <a:t>deuteron EDM</a:t>
            </a:r>
            <a:r>
              <a:rPr lang="en-US" dirty="0"/>
              <a:t>, supported by ERC. Key </a:t>
            </a:r>
            <a:r>
              <a:rPr lang="en-US" b="1" dirty="0"/>
              <a:t>technical advancements</a:t>
            </a:r>
            <a:r>
              <a:rPr lang="en-US" dirty="0"/>
              <a:t>: Polarimetry, SCT, cooling, simulation, </a:t>
            </a:r>
            <a:r>
              <a:rPr lang="en-US" dirty="0" err="1"/>
              <a:t>etc</a:t>
            </a:r>
            <a:r>
              <a:rPr lang="en-US" dirty="0"/>
              <a:t>… </a:t>
            </a:r>
          </a:p>
          <a:p>
            <a:endParaRPr lang="en-US" dirty="0"/>
          </a:p>
          <a:p>
            <a:r>
              <a:rPr lang="en-US" b="1" dirty="0"/>
              <a:t>CERN</a:t>
            </a:r>
            <a:r>
              <a:rPr lang="en-US" dirty="0"/>
              <a:t> started </a:t>
            </a:r>
            <a:r>
              <a:rPr lang="en-US" b="1" dirty="0"/>
              <a:t>PBC study </a:t>
            </a:r>
            <a:r>
              <a:rPr lang="en-US" dirty="0"/>
              <a:t>in 2017 in preparation for the European Strategy discussion 2019-20, aiming at exploiting the </a:t>
            </a:r>
            <a:r>
              <a:rPr lang="en-US" b="1" dirty="0"/>
              <a:t>full scientific potential</a:t>
            </a:r>
            <a:r>
              <a:rPr lang="en-US" dirty="0"/>
              <a:t> of </a:t>
            </a:r>
            <a:r>
              <a:rPr lang="en-US" b="1" dirty="0"/>
              <a:t>CERN’s accelerators and infrastructure</a:t>
            </a:r>
            <a:r>
              <a:rPr lang="en-US" dirty="0"/>
              <a:t> through projects </a:t>
            </a:r>
            <a:r>
              <a:rPr lang="en-US" b="1" dirty="0"/>
              <a:t>complementary</a:t>
            </a:r>
            <a:r>
              <a:rPr lang="en-US" dirty="0"/>
              <a:t> to the HL(E)-LHC, FCC or other future colliders.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1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CPEDM Collaboration</a:t>
            </a:r>
            <a:endParaRPr lang="en-US" sz="4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7549-66F6-6845-9A89-94ACF2C77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950"/>
            <a:ext cx="4598206" cy="4170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4BB31-6951-724A-8BA4-DE1F3D48E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9" y="2697763"/>
            <a:ext cx="4620491" cy="4171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23AE6-05D3-3742-8954-65095832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3086" cy="990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01837-07EE-4741-A2D3-16CB27AA8FDD}"/>
              </a:ext>
            </a:extLst>
          </p:cNvPr>
          <p:cNvSpPr txBox="1"/>
          <p:nvPr/>
        </p:nvSpPr>
        <p:spPr>
          <a:xfrm>
            <a:off x="174171" y="1068382"/>
            <a:ext cx="8969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Kick-off meeting in </a:t>
            </a:r>
            <a:r>
              <a:rPr lang="en-US" b="1" dirty="0"/>
              <a:t>March 2017 </a:t>
            </a:r>
            <a:r>
              <a:rPr lang="en-US" dirty="0"/>
              <a:t>at CERN, joining efforts from different communities. Several workshops since then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aim to submit a proposal by Autumn 2018</a:t>
            </a:r>
            <a:r>
              <a:rPr lang="en-US" dirty="0">
                <a:sym typeface="Wingdings" pitchFamily="2" charset="2"/>
              </a:rPr>
              <a:t>, in time for the </a:t>
            </a:r>
            <a:r>
              <a:rPr lang="en-US" b="1" dirty="0">
                <a:sym typeface="Wingdings" pitchFamily="2" charset="2"/>
              </a:rPr>
              <a:t>European Strategy </a:t>
            </a:r>
            <a:r>
              <a:rPr lang="en-US" dirty="0">
                <a:sym typeface="Wingdings" pitchFamily="2" charset="2"/>
              </a:rPr>
              <a:t>discussion. </a:t>
            </a:r>
            <a:r>
              <a:rPr lang="en-US" b="1" dirty="0">
                <a:sym typeface="Wingdings" pitchFamily="2" charset="2"/>
              </a:rPr>
              <a:t>Prototype</a:t>
            </a:r>
            <a:r>
              <a:rPr lang="en-US" dirty="0">
                <a:sym typeface="Wingdings" pitchFamily="2" charset="2"/>
              </a:rPr>
              <a:t> of </a:t>
            </a:r>
            <a:r>
              <a:rPr lang="en-US" b="1" dirty="0">
                <a:sym typeface="Wingdings" pitchFamily="2" charset="2"/>
              </a:rPr>
              <a:t>all-electric ring (1/10) </a:t>
            </a:r>
            <a:r>
              <a:rPr lang="en-US" dirty="0">
                <a:sym typeface="Wingdings" pitchFamily="2" charset="2"/>
              </a:rPr>
              <a:t>under serious consideration </a:t>
            </a:r>
            <a:r>
              <a:rPr lang="en-US" b="1" dirty="0">
                <a:sym typeface="Wingdings" pitchFamily="2" charset="2"/>
              </a:rPr>
              <a:t>to test </a:t>
            </a:r>
            <a:r>
              <a:rPr lang="en-US" dirty="0">
                <a:sym typeface="Wingdings" pitchFamily="2" charset="2"/>
              </a:rPr>
              <a:t>in situ: proton storage, SCT, SQUID-based BPMs, B-shielding, alignment, </a:t>
            </a:r>
            <a:r>
              <a:rPr lang="en-US" dirty="0" err="1">
                <a:sym typeface="Wingdings" pitchFamily="2" charset="2"/>
              </a:rPr>
              <a:t>etc</a:t>
            </a:r>
            <a:r>
              <a:rPr lang="en-US" dirty="0">
                <a:sym typeface="Wingdings" pitchFamily="2" charset="2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45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CERN site studies</a:t>
            </a:r>
            <a:endParaRPr lang="en-US" sz="40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A3D33-3AF0-1943-BAA6-8C509FB5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653" y="2638473"/>
            <a:ext cx="5704347" cy="353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1A00E-B13C-F840-B9E2-68C9DC702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657" y="983344"/>
            <a:ext cx="5174343" cy="162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DC317-421B-6E40-8544-9582B998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70461" cy="3802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B79FC-3888-AE45-BE23-0B18C0E42942}"/>
              </a:ext>
            </a:extLst>
          </p:cNvPr>
          <p:cNvSpPr txBox="1"/>
          <p:nvPr/>
        </p:nvSpPr>
        <p:spPr>
          <a:xfrm>
            <a:off x="86970" y="4140875"/>
            <a:ext cx="3265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Identified potential solutions for beam delivery, and injection system of 0.7 GeV polarized protons. </a:t>
            </a:r>
          </a:p>
          <a:p>
            <a:endParaRPr lang="en-US" dirty="0"/>
          </a:p>
          <a:p>
            <a:r>
              <a:rPr lang="en-US" dirty="0"/>
              <a:t>Storage ring fits nicely within the ISR area!</a:t>
            </a:r>
          </a:p>
        </p:txBody>
      </p:sp>
    </p:spTree>
    <p:extLst>
      <p:ext uri="{BB962C8B-B14F-4D97-AF65-F5344CB8AC3E}">
        <p14:creationId xmlns:p14="http://schemas.microsoft.com/office/powerpoint/2010/main" val="3465878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>
                <a:effectLst/>
              </a:rPr>
              <a:t>Messages to take home</a:t>
            </a:r>
            <a:endParaRPr lang="en-US" sz="40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1ACC4-5F8F-7040-B232-383BA1AFC12D}"/>
              </a:ext>
            </a:extLst>
          </p:cNvPr>
          <p:cNvSpPr txBox="1"/>
          <p:nvPr/>
        </p:nvSpPr>
        <p:spPr>
          <a:xfrm>
            <a:off x="579782" y="1143000"/>
            <a:ext cx="82892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EDMs</a:t>
            </a:r>
            <a:r>
              <a:rPr lang="en-US" dirty="0"/>
              <a:t> are very sensitive probes for </a:t>
            </a:r>
            <a:r>
              <a:rPr lang="en-US" b="1" dirty="0"/>
              <a:t>new CP-violating mechanisms</a:t>
            </a:r>
            <a:r>
              <a:rPr lang="en-US" dirty="0"/>
              <a:t>…(for instance, constrains to 10</a:t>
            </a:r>
            <a:r>
              <a:rPr lang="en-US" baseline="30000" dirty="0"/>
              <a:t>-4</a:t>
            </a:r>
            <a:r>
              <a:rPr lang="en-US" dirty="0"/>
              <a:t> CP-odd H</a:t>
            </a:r>
            <a:r>
              <a:rPr lang="en-US" dirty="0">
                <a:sym typeface="Wingdings" pitchFamily="2" charset="2"/>
              </a:rPr>
              <a:t>𝛾𝛾 operator, …)</a:t>
            </a:r>
            <a:r>
              <a:rPr lang="en-US" dirty="0"/>
              <a:t> these searches are considered to be one of the </a:t>
            </a:r>
            <a:r>
              <a:rPr lang="en-US" b="1" dirty="0"/>
              <a:t>most promising paths towards NP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The search in </a:t>
            </a:r>
            <a:r>
              <a:rPr lang="en-US" b="1" dirty="0"/>
              <a:t>different systems </a:t>
            </a:r>
            <a:r>
              <a:rPr lang="en-US" dirty="0"/>
              <a:t>(leptons, nucleons, atoms, molecules, </a:t>
            </a:r>
            <a:r>
              <a:rPr lang="en-US" dirty="0" err="1"/>
              <a:t>etc</a:t>
            </a:r>
            <a:r>
              <a:rPr lang="en-US" dirty="0"/>
              <a:t>…) are </a:t>
            </a:r>
            <a:r>
              <a:rPr lang="en-US" b="1" dirty="0"/>
              <a:t>complementary </a:t>
            </a:r>
            <a:r>
              <a:rPr lang="en-US" dirty="0"/>
              <a:t>and needed to </a:t>
            </a:r>
            <a:r>
              <a:rPr lang="en-US" b="1" dirty="0"/>
              <a:t>discriminate between EDM sources </a:t>
            </a:r>
            <a:r>
              <a:rPr lang="en-US" dirty="0"/>
              <a:t>(𝛉</a:t>
            </a:r>
            <a:r>
              <a:rPr lang="en-US" baseline="-25000" dirty="0" err="1"/>
              <a:t>QCD</a:t>
            </a:r>
            <a:r>
              <a:rPr lang="en-US" dirty="0" err="1"/>
              <a:t>,C</a:t>
            </a:r>
            <a:r>
              <a:rPr lang="en-US" baseline="-25000" dirty="0" err="1"/>
              <a:t>ggg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qqqq</a:t>
            </a:r>
            <a:r>
              <a:rPr lang="en-US" dirty="0"/>
              <a:t> </a:t>
            </a:r>
            <a:r>
              <a:rPr lang="en-US" dirty="0" err="1"/>
              <a:t>C</a:t>
            </a:r>
            <a:r>
              <a:rPr lang="en-US" baseline="-25000" dirty="0" err="1"/>
              <a:t>qH</a:t>
            </a:r>
            <a:r>
              <a:rPr lang="en-US" dirty="0" err="1"/>
              <a:t>,d</a:t>
            </a:r>
            <a:r>
              <a:rPr lang="en-US" baseline="-25000" dirty="0" err="1"/>
              <a:t>n</a:t>
            </a:r>
            <a:r>
              <a:rPr lang="en-US" dirty="0" err="1"/>
              <a:t>,C</a:t>
            </a:r>
            <a:r>
              <a:rPr lang="en-US" baseline="-25000" dirty="0" err="1"/>
              <a:t>T</a:t>
            </a:r>
            <a:r>
              <a:rPr lang="en-US" dirty="0" err="1"/>
              <a:t>,C</a:t>
            </a:r>
            <a:r>
              <a:rPr lang="en-US" baseline="-25000" dirty="0" err="1"/>
              <a:t>S</a:t>
            </a:r>
            <a:r>
              <a:rPr lang="en-US" dirty="0"/>
              <a:t>,…)</a:t>
            </a:r>
          </a:p>
          <a:p>
            <a:endParaRPr lang="en-US" dirty="0"/>
          </a:p>
          <a:p>
            <a:r>
              <a:rPr lang="en-US" dirty="0"/>
              <a:t>Current (and future) efforts in </a:t>
            </a:r>
            <a:r>
              <a:rPr lang="en-US" b="1" dirty="0"/>
              <a:t>neutron EDMs </a:t>
            </a:r>
            <a:r>
              <a:rPr lang="en-US" dirty="0"/>
              <a:t>are </a:t>
            </a:r>
            <a:r>
              <a:rPr lang="en-US" b="1" dirty="0"/>
              <a:t>limited </a:t>
            </a:r>
            <a:r>
              <a:rPr lang="en-US" dirty="0"/>
              <a:t>by the available </a:t>
            </a:r>
            <a:r>
              <a:rPr lang="en-US" b="1" dirty="0"/>
              <a:t>sources of UCN</a:t>
            </a:r>
            <a:r>
              <a:rPr lang="en-US" dirty="0"/>
              <a:t>. </a:t>
            </a:r>
            <a:r>
              <a:rPr lang="en-US" b="1" dirty="0"/>
              <a:t>Statistics is not a problem for a proton (deuteron) storage ring</a:t>
            </a:r>
            <a:r>
              <a:rPr lang="en-US" dirty="0"/>
              <a:t>. Moreover, the possibility to have </a:t>
            </a:r>
            <a:r>
              <a:rPr lang="en-US" b="1" dirty="0"/>
              <a:t>CW (CCW) beams </a:t>
            </a:r>
            <a:r>
              <a:rPr lang="en-US" dirty="0"/>
              <a:t>in an </a:t>
            </a:r>
            <a:r>
              <a:rPr lang="en-US" b="1" dirty="0"/>
              <a:t>all-electrical storage ring </a:t>
            </a:r>
            <a:r>
              <a:rPr lang="en-US" dirty="0"/>
              <a:t>is a key aspect to be able to control systematic </a:t>
            </a:r>
            <a:r>
              <a:rPr lang="en-US" b="1" dirty="0"/>
              <a:t>uncertainties at the 10</a:t>
            </a:r>
            <a:r>
              <a:rPr lang="en-US" b="1" baseline="30000" dirty="0"/>
              <a:t>-30</a:t>
            </a:r>
            <a:r>
              <a:rPr lang="en-US" b="1" dirty="0"/>
              <a:t>-10</a:t>
            </a:r>
            <a:r>
              <a:rPr lang="en-US" b="1" baseline="30000" dirty="0"/>
              <a:t>-29</a:t>
            </a:r>
            <a:r>
              <a:rPr lang="en-US" b="1" dirty="0"/>
              <a:t> </a:t>
            </a:r>
            <a:r>
              <a:rPr lang="en-US" dirty="0"/>
              <a:t>level. The other key aspect is the </a:t>
            </a:r>
            <a:r>
              <a:rPr lang="en-US" b="1" dirty="0"/>
              <a:t>BPMs to control the beam trajectories.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European Strategy </a:t>
            </a:r>
            <a:r>
              <a:rPr lang="en-US" dirty="0"/>
              <a:t>discussion (2019-20) will be critical to define the importance (and the budget) that CERN will allocate to </a:t>
            </a:r>
            <a:r>
              <a:rPr lang="en-US" b="1" dirty="0"/>
              <a:t>experiments complementary to the High Energy frontier facilities.</a:t>
            </a:r>
          </a:p>
        </p:txBody>
      </p:sp>
    </p:spTree>
    <p:extLst>
      <p:ext uri="{BB962C8B-B14F-4D97-AF65-F5344CB8AC3E}">
        <p14:creationId xmlns:p14="http://schemas.microsoft.com/office/powerpoint/2010/main" val="177057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4833F8-999B-6641-9E0C-955ECC1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21" y="2774480"/>
            <a:ext cx="6512511" cy="114300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33447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ffectLst/>
              </a:rPr>
              <a:t>Search for axion dark matter in storage rings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0CBBF-FBB6-BF48-A4BF-7281281F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009"/>
            <a:ext cx="9144000" cy="5097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8C27A-FBC3-D44F-AE10-D0D9069CB86C}"/>
              </a:ext>
            </a:extLst>
          </p:cNvPr>
          <p:cNvSpPr txBox="1"/>
          <p:nvPr/>
        </p:nvSpPr>
        <p:spPr>
          <a:xfrm>
            <a:off x="6662057" y="2944166"/>
            <a:ext cx="18309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arXiv:1710.05271</a:t>
            </a:r>
          </a:p>
        </p:txBody>
      </p:sp>
    </p:spTree>
    <p:extLst>
      <p:ext uri="{BB962C8B-B14F-4D97-AF65-F5344CB8AC3E}">
        <p14:creationId xmlns:p14="http://schemas.microsoft.com/office/powerpoint/2010/main" val="51593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effectLst/>
              </a:rPr>
              <a:t>Why continue to bother with EDMs?</a:t>
            </a:r>
            <a:endParaRPr lang="en-US" sz="36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2645-6666-AA41-9765-AA98929D4E90}"/>
              </a:ext>
            </a:extLst>
          </p:cNvPr>
          <p:cNvSpPr txBox="1"/>
          <p:nvPr/>
        </p:nvSpPr>
        <p:spPr>
          <a:xfrm>
            <a:off x="131476" y="756281"/>
            <a:ext cx="4592924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SM</a:t>
            </a:r>
            <a:r>
              <a:rPr lang="en-US" baseline="30000" dirty="0"/>
              <a:t> </a:t>
            </a:r>
            <a:r>
              <a:rPr lang="en-US" dirty="0"/>
              <a:t>~ (10</a:t>
            </a:r>
            <a:r>
              <a:rPr lang="en-US" baseline="30000" dirty="0"/>
              <a:t>-16</a:t>
            </a:r>
            <a:r>
              <a:rPr lang="en-US" dirty="0"/>
              <a:t> e cm) x </a:t>
            </a:r>
            <a:r>
              <a:rPr lang="en-US" dirty="0">
                <a:sym typeface="Wingdings" pitchFamily="2" charset="2"/>
              </a:rPr>
              <a:t>𝛉</a:t>
            </a:r>
            <a:r>
              <a:rPr lang="en-US" baseline="-25000" dirty="0">
                <a:sym typeface="Wingdings" pitchFamily="2" charset="2"/>
              </a:rPr>
              <a:t>QCD</a:t>
            </a:r>
            <a:r>
              <a:rPr lang="en-US" dirty="0">
                <a:sym typeface="Wingdings" pitchFamily="2" charset="2"/>
              </a:rPr>
              <a:t> + (1-6) x</a:t>
            </a:r>
            <a:r>
              <a:rPr lang="en-US" dirty="0"/>
              <a:t> 10</a:t>
            </a:r>
            <a:r>
              <a:rPr lang="en-US" baseline="30000" dirty="0"/>
              <a:t>-32 </a:t>
            </a:r>
            <a:r>
              <a:rPr lang="en-US" dirty="0"/>
              <a:t>e cm.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F4A64-DDAD-FB45-A18A-5A92FEA1B2CB}"/>
              </a:ext>
            </a:extLst>
          </p:cNvPr>
          <p:cNvSpPr txBox="1"/>
          <p:nvPr/>
        </p:nvSpPr>
        <p:spPr>
          <a:xfrm>
            <a:off x="4855876" y="758986"/>
            <a:ext cx="4249881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baseline="-25000" dirty="0" err="1"/>
              <a:t>n</a:t>
            </a:r>
            <a:r>
              <a:rPr lang="en-US" baseline="30000" dirty="0" err="1"/>
              <a:t>BSM</a:t>
            </a:r>
            <a:r>
              <a:rPr lang="en-US" baseline="30000" dirty="0"/>
              <a:t> </a:t>
            </a:r>
            <a:r>
              <a:rPr lang="en-US" dirty="0"/>
              <a:t>~ (10</a:t>
            </a:r>
            <a:r>
              <a:rPr lang="en-US" baseline="30000" dirty="0"/>
              <a:t>-16</a:t>
            </a:r>
            <a:r>
              <a:rPr lang="en-US" dirty="0"/>
              <a:t> e cm) x (v/𝛬)</a:t>
            </a:r>
            <a:r>
              <a:rPr lang="en-US" baseline="30000" dirty="0"/>
              <a:t>2</a:t>
            </a:r>
            <a:r>
              <a:rPr lang="en-US" dirty="0"/>
              <a:t> x sin(𝚽) x y</a:t>
            </a:r>
            <a:r>
              <a:rPr lang="en-US" baseline="-25000" dirty="0"/>
              <a:t>f</a:t>
            </a:r>
            <a:r>
              <a:rPr lang="en-US" dirty="0"/>
              <a:t>F</a:t>
            </a:r>
            <a:r>
              <a:rPr lang="en-US" baseline="300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504997-B8CC-134C-9FE7-B6F8E766C587}"/>
              </a:ext>
            </a:extLst>
          </p:cNvPr>
          <p:cNvSpPr/>
          <p:nvPr/>
        </p:nvSpPr>
        <p:spPr>
          <a:xfrm>
            <a:off x="131475" y="1143000"/>
            <a:ext cx="897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sin(𝚽)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CPV phase must be large enough to explain </a:t>
            </a:r>
            <a:r>
              <a:rPr lang="en-US" dirty="0" err="1"/>
              <a:t>baryogenesis</a:t>
            </a:r>
            <a:r>
              <a:rPr lang="en-US" dirty="0"/>
              <a:t>.</a:t>
            </a:r>
          </a:p>
          <a:p>
            <a:r>
              <a:rPr lang="en-US" b="1" dirty="0"/>
              <a:t>(v/𝛬)</a:t>
            </a:r>
            <a:r>
              <a:rPr lang="en-US" b="1" baseline="30000" dirty="0"/>
              <a:t>2 </a:t>
            </a:r>
            <a:r>
              <a:rPr lang="en-US" dirty="0">
                <a:sym typeface="Wingdings" pitchFamily="2" charset="2"/>
              </a:rPr>
              <a:t> BSM mass scale?</a:t>
            </a:r>
          </a:p>
          <a:p>
            <a:r>
              <a:rPr lang="en-US" b="1" dirty="0"/>
              <a:t>y</a:t>
            </a:r>
            <a:r>
              <a:rPr lang="en-US" b="1" baseline="-25000" dirty="0"/>
              <a:t>f</a:t>
            </a:r>
            <a:r>
              <a:rPr lang="en-US" b="1" dirty="0"/>
              <a:t>F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BSM dynamics: perturbative? strongly coupled? dependence on other parameters?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EDMs provide information on the three “frontiers”: cosmic frontier (baryon asymmetry), high energy frontier (scale of BSM) and intensity frontier (couplings of BSM).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For example, take ”minimally unnatural SUSY”  </a:t>
            </a:r>
            <a:r>
              <a:rPr lang="en-US" b="1" dirty="0">
                <a:sym typeface="Wingdings" pitchFamily="2" charset="2"/>
              </a:rPr>
              <a:t>probing scales as several 100 </a:t>
            </a:r>
            <a:r>
              <a:rPr lang="en-US" b="1" dirty="0" err="1">
                <a:sym typeface="Wingdings" pitchFamily="2" charset="2"/>
              </a:rPr>
              <a:t>TeV</a:t>
            </a:r>
            <a:r>
              <a:rPr lang="en-US" b="1" dirty="0">
                <a:sym typeface="Wingdings" pitchFamily="2" charset="2"/>
              </a:rPr>
              <a:t>! 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19DA7-CFCB-844E-A790-8ACA37414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245"/>
            <a:ext cx="4648557" cy="2021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0C5156-7D94-6140-8297-8380F6992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1" y="5385853"/>
            <a:ext cx="2509365" cy="14775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F03F56-8424-984E-AF33-D6854CCCABAB}"/>
              </a:ext>
            </a:extLst>
          </p:cNvPr>
          <p:cNvGrpSpPr/>
          <p:nvPr/>
        </p:nvGrpSpPr>
        <p:grpSpPr>
          <a:xfrm>
            <a:off x="5262883" y="3466006"/>
            <a:ext cx="3793477" cy="3377312"/>
            <a:chOff x="5262883" y="3466006"/>
            <a:chExt cx="3793477" cy="33773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ADBF30-433C-E841-8038-DF742BF7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883" y="3466006"/>
              <a:ext cx="3793477" cy="33773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9E1EF-B146-C44F-AE1B-AFF9FBC5E051}"/>
                </a:ext>
              </a:extLst>
            </p:cNvPr>
            <p:cNvSpPr txBox="1"/>
            <p:nvPr/>
          </p:nvSpPr>
          <p:spPr>
            <a:xfrm>
              <a:off x="8429227" y="4919730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3"/>
                  </a:solidFill>
                </a:rPr>
                <a:t>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AF3F08-0412-0243-9AF9-A89AD121B36F}"/>
                </a:ext>
              </a:extLst>
            </p:cNvPr>
            <p:cNvSpPr txBox="1"/>
            <p:nvPr/>
          </p:nvSpPr>
          <p:spPr>
            <a:xfrm>
              <a:off x="8435666" y="5208900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50000"/>
                    </a:schemeClr>
                  </a:solidFill>
                </a:rPr>
                <a:t>e</a:t>
              </a:r>
            </a:p>
          </p:txBody>
        </p: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47D7BD73-4A74-364A-B3DD-CA69CA5D422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52719" y="4516342"/>
              <a:ext cx="1426500" cy="351873"/>
            </a:xfrm>
            <a:prstGeom prst="curvedConnector3">
              <a:avLst>
                <a:gd name="adj1" fmla="val -16888"/>
              </a:avLst>
            </a:prstGeom>
            <a:ln w="19050">
              <a:solidFill>
                <a:schemeClr val="accent3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15E7227B-C138-134D-8FFA-4B52889673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696226" y="3981194"/>
              <a:ext cx="1739440" cy="901705"/>
            </a:xfrm>
            <a:prstGeom prst="curvedConnector3">
              <a:avLst>
                <a:gd name="adj1" fmla="val -12625"/>
              </a:avLst>
            </a:prstGeom>
            <a:ln w="19050">
              <a:solidFill>
                <a:schemeClr val="accent3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774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effectLst/>
              </a:rPr>
              <a:t>Search for axion dark matter in storage rings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0727D-3029-7440-A24D-783DCD3CECEC}"/>
              </a:ext>
            </a:extLst>
          </p:cNvPr>
          <p:cNvSpPr txBox="1"/>
          <p:nvPr/>
        </p:nvSpPr>
        <p:spPr>
          <a:xfrm>
            <a:off x="462225" y="753626"/>
            <a:ext cx="8681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axion field oscillating coupled to gluons will originate an oscillating EDM. </a:t>
            </a:r>
          </a:p>
          <a:p>
            <a:r>
              <a:rPr lang="en-US" dirty="0"/>
              <a:t>An E/B storage ring can be designed such that the (g-2) precession frequency coincides with the axion frequency (m</a:t>
            </a:r>
            <a:r>
              <a:rPr lang="en-US" baseline="-25000" dirty="0"/>
              <a:t>a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/h).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F0C85-25AE-A345-8966-36B05B4B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5" y="2400722"/>
            <a:ext cx="5817996" cy="4447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39520-DF50-024D-91BF-646DAC1B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" y="1684834"/>
            <a:ext cx="3033807" cy="624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CDACC-262F-D448-B346-6F132640E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956"/>
            <a:ext cx="2874496" cy="57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CD2E55-04D2-374D-A759-8C290260E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7" y="2561841"/>
            <a:ext cx="1751832" cy="8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9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effectLst/>
              </a:rPr>
              <a:t>SM predictions for n/p/d EDMs</a:t>
            </a:r>
            <a:endParaRPr lang="en-US" sz="32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6F101-B457-B24B-88F7-A92A27215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" y="-4287"/>
            <a:ext cx="2293802" cy="1544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58552-17A3-5245-89C0-C93CAEB1F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44" y="839109"/>
            <a:ext cx="5209240" cy="472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CDB40-94A9-F646-8CC1-B641C8520A4A}"/>
              </a:ext>
            </a:extLst>
          </p:cNvPr>
          <p:cNvSpPr txBox="1"/>
          <p:nvPr/>
        </p:nvSpPr>
        <p:spPr>
          <a:xfrm>
            <a:off x="7827668" y="89511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&lt;10</a:t>
            </a:r>
            <a:r>
              <a:rPr lang="en-US" b="1" baseline="30000" dirty="0"/>
              <a:t>-33</a:t>
            </a:r>
            <a:r>
              <a:rPr lang="en-US" b="1" dirty="0"/>
              <a:t> e 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CBC22-C4C2-9C44-BAF0-DBDE211AAD60}"/>
              </a:ext>
            </a:extLst>
          </p:cNvPr>
          <p:cNvSpPr txBox="1"/>
          <p:nvPr/>
        </p:nvSpPr>
        <p:spPr>
          <a:xfrm>
            <a:off x="2602089" y="1486829"/>
            <a:ext cx="64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quark EDMs vanish at one and two loop level! </a:t>
            </a:r>
          </a:p>
          <a:p>
            <a:endParaRPr lang="en-US" dirty="0"/>
          </a:p>
          <a:p>
            <a:r>
              <a:rPr lang="en-US" dirty="0"/>
              <a:t>Longer distance contributions dominate. Can be as large as </a:t>
            </a:r>
            <a:r>
              <a:rPr lang="en-US" b="1" dirty="0"/>
              <a:t>10</a:t>
            </a:r>
            <a:r>
              <a:rPr lang="en-US" b="1" baseline="30000" dirty="0"/>
              <a:t>-31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F580B-5E16-FC47-AEF5-9EFD192A60F9}"/>
              </a:ext>
            </a:extLst>
          </p:cNvPr>
          <p:cNvSpPr txBox="1"/>
          <p:nvPr/>
        </p:nvSpPr>
        <p:spPr>
          <a:xfrm>
            <a:off x="-26387" y="2748168"/>
            <a:ext cx="90435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So, at what values do we need to worry about the SM uncertainty in the predictions?</a:t>
            </a:r>
          </a:p>
          <a:p>
            <a:endParaRPr lang="en-US" dirty="0"/>
          </a:p>
          <a:p>
            <a:r>
              <a:rPr lang="en-US" dirty="0"/>
              <a:t>Consider an outrageous overestimate for d</a:t>
            </a:r>
            <a:r>
              <a:rPr lang="en-US" baseline="-25000" dirty="0"/>
              <a:t>n</a:t>
            </a:r>
            <a:r>
              <a:rPr lang="en-US" dirty="0"/>
              <a:t> that puts loop factors like α</a:t>
            </a:r>
            <a:r>
              <a:rPr lang="en-US" baseline="-25000" dirty="0"/>
              <a:t>s</a:t>
            </a:r>
            <a:r>
              <a:rPr lang="en-US" dirty="0"/>
              <a:t>/4π to be one, and chooses constituent quark masses (rather than current quark):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Therefore, any nonzero neutron/proton EDM above 10</a:t>
            </a:r>
            <a:r>
              <a:rPr lang="en-US" baseline="30000" dirty="0"/>
              <a:t>-29</a:t>
            </a:r>
            <a:r>
              <a:rPr lang="en-US" dirty="0"/>
              <a:t> e cm is guaranteed to be NP.  </a:t>
            </a:r>
          </a:p>
          <a:p>
            <a:endParaRPr lang="en-US" dirty="0"/>
          </a:p>
          <a:p>
            <a:r>
              <a:rPr lang="en-US" dirty="0"/>
              <a:t>In principle, Deuteron </a:t>
            </a:r>
            <a:r>
              <a:rPr lang="en-US" dirty="0" err="1"/>
              <a:t>dEDM</a:t>
            </a:r>
            <a:r>
              <a:rPr lang="en-US" dirty="0"/>
              <a:t>, is an even better candidate in terms of sensitivity to NP, and complementary to proton and neutron EDMs. </a:t>
            </a:r>
          </a:p>
          <a:p>
            <a:r>
              <a:rPr lang="en-US" dirty="0"/>
              <a:t>The SM prediction gives similar uncertainties: </a:t>
            </a:r>
            <a:r>
              <a:rPr lang="en-US" dirty="0" err="1"/>
              <a:t>d</a:t>
            </a:r>
            <a:r>
              <a:rPr lang="en-US" baseline="-25000" dirty="0" err="1"/>
              <a:t>d</a:t>
            </a:r>
            <a:r>
              <a:rPr lang="en-US" dirty="0"/>
              <a:t> = d</a:t>
            </a:r>
            <a:r>
              <a:rPr lang="en-US" baseline="-25000" dirty="0"/>
              <a:t>n</a:t>
            </a:r>
            <a:r>
              <a:rPr lang="en-US" dirty="0"/>
              <a:t> + </a:t>
            </a:r>
            <a:r>
              <a:rPr lang="en-US" dirty="0" err="1"/>
              <a:t>d</a:t>
            </a:r>
            <a:r>
              <a:rPr lang="en-US" baseline="-25000" dirty="0" err="1"/>
              <a:t>p</a:t>
            </a:r>
            <a:r>
              <a:rPr lang="en-US" dirty="0"/>
              <a:t> + [0.003 g</a:t>
            </a:r>
            <a:r>
              <a:rPr lang="en-US" baseline="-25000" dirty="0"/>
              <a:t>π</a:t>
            </a:r>
            <a:r>
              <a:rPr lang="en-US" baseline="30000" dirty="0"/>
              <a:t>0</a:t>
            </a:r>
            <a:r>
              <a:rPr lang="en-US" dirty="0"/>
              <a:t> + 0.2 g</a:t>
            </a:r>
            <a:r>
              <a:rPr lang="en-US" baseline="-25000" dirty="0"/>
              <a:t>π</a:t>
            </a:r>
            <a:r>
              <a:rPr lang="en-US" baseline="30000" dirty="0"/>
              <a:t>1</a:t>
            </a:r>
            <a:r>
              <a:rPr lang="en-US" dirty="0"/>
              <a:t>]e fm.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02A3B-4521-AF41-8003-B8FF806AA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96" y="4030814"/>
            <a:ext cx="5667270" cy="515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FF5C1-7D91-7F46-8EDC-70026240D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9" y="1486829"/>
            <a:ext cx="2303851" cy="11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2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effectLst/>
              </a:rPr>
              <a:t>Sensitivities from different EDMs measurements</a:t>
            </a:r>
            <a:endParaRPr lang="en-US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F2570-1E19-1A47-B6BA-20305CAF5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170"/>
            <a:ext cx="7074420" cy="5348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FB445-8BDF-D149-8812-C7C9FFA34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20" y="1580526"/>
            <a:ext cx="2069580" cy="1411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F129A-2435-CD45-A7CF-A909C1571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76" y="2991963"/>
            <a:ext cx="2597524" cy="19220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06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effectLst/>
              </a:rPr>
              <a:t>Status of </a:t>
            </a:r>
            <a:r>
              <a:rPr lang="en-GB" sz="2800" baseline="30000" dirty="0">
                <a:effectLst/>
              </a:rPr>
              <a:t>199</a:t>
            </a:r>
            <a:r>
              <a:rPr lang="en-GB" sz="2800" dirty="0">
                <a:effectLst/>
              </a:rPr>
              <a:t>Hg (Diamagnetic) EDM measurements</a:t>
            </a:r>
            <a:endParaRPr lang="en-US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734D9-5B8C-7C42-9925-B6F51393A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29" y="2606208"/>
            <a:ext cx="4134970" cy="4251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FB81D-B407-E944-B581-0149CF6C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71500"/>
            <a:ext cx="4521200" cy="226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631D9E-3712-5C46-8FD0-868BD82C79D8}"/>
              </a:ext>
            </a:extLst>
          </p:cNvPr>
          <p:cNvSpPr txBox="1"/>
          <p:nvPr/>
        </p:nvSpPr>
        <p:spPr>
          <a:xfrm>
            <a:off x="4572000" y="505525"/>
            <a:ext cx="462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Tabletop experiment </a:t>
            </a:r>
            <a:r>
              <a:rPr lang="en-US" dirty="0"/>
              <a:t>at U. Washington (</a:t>
            </a:r>
            <a:r>
              <a:rPr lang="en-US" b="1" dirty="0"/>
              <a:t>Seattle</a:t>
            </a:r>
            <a:r>
              <a:rPr lang="en-US" dirty="0"/>
              <a:t>). Laser beamed through two cells with Hg vapor. </a:t>
            </a:r>
            <a:r>
              <a:rPr lang="en-US" b="1" dirty="0"/>
              <a:t>Analysis phase</a:t>
            </a:r>
            <a:r>
              <a:rPr lang="en-US" dirty="0"/>
              <a:t>, light plane polarized </a:t>
            </a:r>
            <a:r>
              <a:rPr lang="en-US" dirty="0">
                <a:sym typeface="Wingdings" pitchFamily="2" charset="2"/>
              </a:rPr>
              <a:t> nuclear </a:t>
            </a:r>
            <a:r>
              <a:rPr lang="en-US" b="1" dirty="0">
                <a:sym typeface="Wingdings" pitchFamily="2" charset="2"/>
              </a:rPr>
              <a:t>spin </a:t>
            </a:r>
            <a:r>
              <a:rPr lang="en-US" b="1" dirty="0" err="1">
                <a:sym typeface="Wingdings" pitchFamily="2" charset="2"/>
              </a:rPr>
              <a:t>precessed</a:t>
            </a:r>
            <a:r>
              <a:rPr lang="en-US" b="1" dirty="0">
                <a:sym typeface="Wingdings" pitchFamily="2" charset="2"/>
              </a:rPr>
              <a:t> about B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Two cells </a:t>
            </a:r>
            <a:r>
              <a:rPr lang="en-US" b="1" dirty="0">
                <a:sym typeface="Wingdings" pitchFamily="2" charset="2"/>
              </a:rPr>
              <a:t>opposite E (10k V/cm)</a:t>
            </a:r>
            <a:r>
              <a:rPr lang="en-US" dirty="0">
                <a:sym typeface="Wingdings" pitchFamily="2" charset="2"/>
              </a:rPr>
              <a:t>. Recent result using four cells (outer pair cells no E).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5688D-7B73-AD41-A0E4-0134BA8F98F3}"/>
              </a:ext>
            </a:extLst>
          </p:cNvPr>
          <p:cNvSpPr/>
          <p:nvPr/>
        </p:nvSpPr>
        <p:spPr>
          <a:xfrm>
            <a:off x="502499" y="2998515"/>
            <a:ext cx="3567002" cy="36933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|</a:t>
            </a:r>
            <a:r>
              <a:rPr lang="en-US" b="1" dirty="0" err="1"/>
              <a:t>d</a:t>
            </a:r>
            <a:r>
              <a:rPr lang="en-US" b="1" baseline="-25000" dirty="0" err="1"/>
              <a:t>Hg</a:t>
            </a:r>
            <a:r>
              <a:rPr lang="en-US" b="1" dirty="0"/>
              <a:t>| &lt; 7.4x10</a:t>
            </a:r>
            <a:r>
              <a:rPr lang="en-US" b="1" baseline="30000" dirty="0"/>
              <a:t>-30 </a:t>
            </a:r>
            <a:r>
              <a:rPr lang="en-US" b="1" dirty="0"/>
              <a:t>e cm @95% CL.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3FB2E-FAB7-8B4F-A997-1CD2FF76C779}"/>
              </a:ext>
            </a:extLst>
          </p:cNvPr>
          <p:cNvSpPr txBox="1"/>
          <p:nvPr/>
        </p:nvSpPr>
        <p:spPr>
          <a:xfrm>
            <a:off x="2769627" y="2606208"/>
            <a:ext cx="186365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PRL 116, 161601 (2016)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F4107-8AFA-3B47-B1B2-8C6889228D98}"/>
              </a:ext>
            </a:extLst>
          </p:cNvPr>
          <p:cNvSpPr txBox="1"/>
          <p:nvPr/>
        </p:nvSpPr>
        <p:spPr>
          <a:xfrm>
            <a:off x="-1" y="3493443"/>
            <a:ext cx="5123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Sensitivity</a:t>
            </a:r>
            <a:r>
              <a:rPr lang="en-US" dirty="0"/>
              <a:t> </a:t>
            </a:r>
            <a:r>
              <a:rPr lang="en-US" b="1" dirty="0"/>
              <a:t>better</a:t>
            </a:r>
            <a:r>
              <a:rPr lang="en-US" dirty="0"/>
              <a:t> than </a:t>
            </a:r>
            <a:r>
              <a:rPr lang="en-US" b="1" dirty="0" err="1"/>
              <a:t>nHz</a:t>
            </a:r>
            <a:r>
              <a:rPr lang="en-US" b="1" dirty="0"/>
              <a:t>!</a:t>
            </a:r>
            <a:r>
              <a:rPr lang="en-US" dirty="0"/>
              <a:t> leakage current (</a:t>
            </a:r>
            <a:r>
              <a:rPr lang="en-US" b="1" dirty="0"/>
              <a:t>&lt;0.5 </a:t>
            </a:r>
            <a:r>
              <a:rPr lang="en-US" b="1" dirty="0" err="1"/>
              <a:t>pA</a:t>
            </a:r>
            <a:r>
              <a:rPr lang="en-US" dirty="0"/>
              <a:t>) so </a:t>
            </a:r>
            <a:r>
              <a:rPr lang="en-US" b="1" dirty="0"/>
              <a:t>small </a:t>
            </a:r>
            <a:r>
              <a:rPr lang="en-US" dirty="0"/>
              <a:t>that only upper limits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systematic uncertainties &lt;&lt; 10</a:t>
            </a:r>
            <a:r>
              <a:rPr lang="en-US" b="1" baseline="30000" dirty="0">
                <a:sym typeface="Wingdings" pitchFamily="2" charset="2"/>
              </a:rPr>
              <a:t>-29</a:t>
            </a:r>
            <a:r>
              <a:rPr lang="en-US" b="1" dirty="0">
                <a:sym typeface="Wingdings" pitchFamily="2" charset="2"/>
              </a:rPr>
              <a:t> e cm possible!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However, </a:t>
            </a:r>
            <a:r>
              <a:rPr lang="en-US" b="1" dirty="0"/>
              <a:t>interpretation not straightforward:</a:t>
            </a:r>
            <a:r>
              <a:rPr lang="en-US" dirty="0"/>
              <a:t> </a:t>
            </a:r>
            <a:r>
              <a:rPr lang="en-US" b="1" dirty="0" err="1"/>
              <a:t>d</a:t>
            </a:r>
            <a:r>
              <a:rPr lang="en-US" b="1" baseline="-25000" dirty="0" err="1"/>
              <a:t>dia</a:t>
            </a:r>
            <a:r>
              <a:rPr lang="en-US" dirty="0"/>
              <a:t> dominant contribution nuclear-spin dependent e-N interaction (</a:t>
            </a:r>
            <a:r>
              <a:rPr lang="en-US" b="1" dirty="0"/>
              <a:t>C</a:t>
            </a:r>
            <a:r>
              <a:rPr lang="en-US" b="1" baseline="-25000" dirty="0"/>
              <a:t>T</a:t>
            </a:r>
            <a:r>
              <a:rPr lang="en-US" dirty="0"/>
              <a:t>) and </a:t>
            </a:r>
            <a:r>
              <a:rPr lang="en-US" b="1" dirty="0"/>
              <a:t>Schiff</a:t>
            </a:r>
            <a:r>
              <a:rPr lang="en-US" dirty="0"/>
              <a:t> moment (long range pion and short range four-nucleon interaction).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83BC8693-C3B0-9541-BAE4-2115B7310FE3}"/>
              </a:ext>
            </a:extLst>
          </p:cNvPr>
          <p:cNvSpPr/>
          <p:nvPr/>
        </p:nvSpPr>
        <p:spPr>
          <a:xfrm>
            <a:off x="5009028" y="3123173"/>
            <a:ext cx="1150611" cy="244673"/>
          </a:xfrm>
          <a:prstGeom prst="fram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8A1A99-7DF6-BB4E-BBB8-5644E8547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801767"/>
            <a:ext cx="3644900" cy="9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93F4F80-2B42-3747-A882-3CC42D2377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GB" sz="2400" dirty="0">
                <a:effectLst/>
              </a:rPr>
              <a:t>Status of </a:t>
            </a:r>
            <a:r>
              <a:rPr lang="en-GB" sz="2400" baseline="30000" dirty="0">
                <a:effectLst/>
              </a:rPr>
              <a:t>232</a:t>
            </a:r>
            <a:r>
              <a:rPr lang="en-GB" sz="2400" dirty="0">
                <a:effectLst/>
              </a:rPr>
              <a:t>Th</a:t>
            </a:r>
            <a:r>
              <a:rPr lang="en-GB" sz="2400" baseline="30000" dirty="0">
                <a:effectLst/>
              </a:rPr>
              <a:t>16</a:t>
            </a:r>
            <a:r>
              <a:rPr lang="en-GB" sz="2400" dirty="0">
                <a:effectLst/>
              </a:rPr>
              <a:t>O (Paramagnetic) EDM measurements</a:t>
            </a:r>
            <a:endParaRPr lang="en-US" sz="24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CB73D-0B2D-7E42-9D1B-A2EEB8691C6A}"/>
              </a:ext>
            </a:extLst>
          </p:cNvPr>
          <p:cNvSpPr txBox="1"/>
          <p:nvPr/>
        </p:nvSpPr>
        <p:spPr>
          <a:xfrm>
            <a:off x="-1" y="2931459"/>
            <a:ext cx="690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b="1" dirty="0"/>
              <a:t>paramagnetic</a:t>
            </a:r>
            <a:r>
              <a:rPr lang="en-US" dirty="0"/>
              <a:t> systems with one (or more) unpaired e</a:t>
            </a:r>
            <a:r>
              <a:rPr lang="en-US" baseline="30000" dirty="0"/>
              <a:t>-</a:t>
            </a:r>
            <a:r>
              <a:rPr lang="en-US" dirty="0"/>
              <a:t>, EDMs are dominated by </a:t>
            </a:r>
            <a:r>
              <a:rPr lang="en-US" b="1" dirty="0"/>
              <a:t>d</a:t>
            </a:r>
            <a:r>
              <a:rPr lang="en-US" b="1" baseline="-25000" dirty="0"/>
              <a:t>e</a:t>
            </a:r>
            <a:r>
              <a:rPr lang="en-US" dirty="0"/>
              <a:t> and the nuclear </a:t>
            </a:r>
            <a:r>
              <a:rPr lang="en-US" b="1" dirty="0"/>
              <a:t>spin-independent e-N interaction (C</a:t>
            </a:r>
            <a:r>
              <a:rPr lang="en-US" b="1" baseline="-25000" dirty="0"/>
              <a:t>S</a:t>
            </a:r>
            <a:r>
              <a:rPr lang="en-US" b="1" dirty="0"/>
              <a:t>). </a:t>
            </a:r>
            <a:r>
              <a:rPr lang="en-US" dirty="0"/>
              <a:t>Great advantage is</a:t>
            </a:r>
            <a:r>
              <a:rPr lang="en-US" b="1" dirty="0"/>
              <a:t> large internal E-field (GV/cm).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D2306F-7A2E-3B41-B740-7CCA3E7B4780}"/>
              </a:ext>
            </a:extLst>
          </p:cNvPr>
          <p:cNvGrpSpPr/>
          <p:nvPr/>
        </p:nvGrpSpPr>
        <p:grpSpPr>
          <a:xfrm>
            <a:off x="317739" y="614227"/>
            <a:ext cx="8119384" cy="2242855"/>
            <a:chOff x="1688322" y="470789"/>
            <a:chExt cx="7477389" cy="22428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5560E5-610E-0446-9444-EDD232E1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1" y="470789"/>
              <a:ext cx="4470400" cy="2242855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65C0685-2541-7F46-83C8-83415F801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322" y="470789"/>
              <a:ext cx="3036078" cy="224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245A0D-BDC5-6D48-8113-24E56BE10CBA}"/>
                </a:ext>
              </a:extLst>
            </p:cNvPr>
            <p:cNvSpPr txBox="1"/>
            <p:nvPr/>
          </p:nvSpPr>
          <p:spPr>
            <a:xfrm>
              <a:off x="3118239" y="1886791"/>
              <a:ext cx="176106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NJP 19, 073029 (2017)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BE8DCA-A59E-8B4B-8A4B-42165F2C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33" y="3005835"/>
            <a:ext cx="2306978" cy="774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043AD-89A9-9A44-B35B-12FC92C41066}"/>
              </a:ext>
            </a:extLst>
          </p:cNvPr>
          <p:cNvSpPr txBox="1"/>
          <p:nvPr/>
        </p:nvSpPr>
        <p:spPr>
          <a:xfrm>
            <a:off x="0" y="4003542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ACME</a:t>
            </a:r>
            <a:r>
              <a:rPr lang="en-US" dirty="0"/>
              <a:t> experiment (Harvard), uses </a:t>
            </a:r>
            <a:r>
              <a:rPr lang="en-US" dirty="0" err="1"/>
              <a:t>ThO</a:t>
            </a:r>
            <a:r>
              <a:rPr lang="en-US" dirty="0"/>
              <a:t> molecule metastable states. The EDM signal is a </a:t>
            </a:r>
            <a:r>
              <a:rPr lang="en-US" b="1" dirty="0"/>
              <a:t>rotation</a:t>
            </a:r>
            <a:r>
              <a:rPr lang="en-US" dirty="0"/>
              <a:t> </a:t>
            </a:r>
            <a:r>
              <a:rPr lang="en-US" b="1" dirty="0"/>
              <a:t>of the electron spin </a:t>
            </a:r>
            <a:r>
              <a:rPr lang="en-US" dirty="0"/>
              <a:t>that reverses with the sign of E. The EDM frequency shift </a:t>
            </a:r>
            <a:r>
              <a:rPr lang="en-US" b="1" dirty="0"/>
              <a:t>(𝚫</a:t>
            </a:r>
            <a:r>
              <a:rPr lang="en-US" b="1" dirty="0" err="1"/>
              <a:t>ω</a:t>
            </a:r>
            <a:r>
              <a:rPr lang="en-US" b="1" baseline="30000" dirty="0" err="1"/>
              <a:t>EDM</a:t>
            </a:r>
            <a:r>
              <a:rPr lang="en-US" b="1" dirty="0"/>
              <a:t>) </a:t>
            </a:r>
            <a:r>
              <a:rPr lang="en-US" dirty="0"/>
              <a:t>is the rotation angle divided by the transit time (τ~1.1ms). The angle is measured from the detection of fluorescence signal (690 nm).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Main syst. are due to imperfect reversal of E, but not dominant.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0ED62-24F5-FE4C-8D51-7444FEE218A2}"/>
              </a:ext>
            </a:extLst>
          </p:cNvPr>
          <p:cNvSpPr/>
          <p:nvPr/>
        </p:nvSpPr>
        <p:spPr>
          <a:xfrm>
            <a:off x="701143" y="5273915"/>
            <a:ext cx="7569060" cy="36933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𝚫</a:t>
            </a:r>
            <a:r>
              <a:rPr lang="en-US" b="1" dirty="0" err="1"/>
              <a:t>ω</a:t>
            </a:r>
            <a:r>
              <a:rPr lang="en-US" b="1" baseline="30000" dirty="0" err="1"/>
              <a:t>EDM</a:t>
            </a:r>
            <a:r>
              <a:rPr lang="en-US" b="1" baseline="30000" dirty="0"/>
              <a:t> </a:t>
            </a:r>
            <a:r>
              <a:rPr lang="en-US" b="1" dirty="0"/>
              <a:t>= (2.6±4.8±3.2)</a:t>
            </a:r>
            <a:r>
              <a:rPr lang="en-US" b="1" dirty="0" err="1"/>
              <a:t>mrad</a:t>
            </a:r>
            <a:r>
              <a:rPr lang="en-US" b="1" dirty="0"/>
              <a:t>/s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|</a:t>
            </a:r>
            <a:r>
              <a:rPr lang="en-US" b="1" dirty="0"/>
              <a:t>d</a:t>
            </a:r>
            <a:r>
              <a:rPr lang="en-US" b="1" baseline="-25000" dirty="0"/>
              <a:t>e</a:t>
            </a:r>
            <a:r>
              <a:rPr lang="en-US" b="1" dirty="0"/>
              <a:t>| &lt; 9.7x10</a:t>
            </a:r>
            <a:r>
              <a:rPr lang="en-US" b="1" baseline="30000" dirty="0"/>
              <a:t>-29 </a:t>
            </a:r>
            <a:r>
              <a:rPr lang="en-US" b="1" dirty="0"/>
              <a:t>e cm @95% CL. (C</a:t>
            </a:r>
            <a:r>
              <a:rPr lang="en-US" b="1" baseline="-25000" dirty="0"/>
              <a:t>S</a:t>
            </a:r>
            <a:r>
              <a:rPr lang="en-US" b="1" dirty="0"/>
              <a:t>=0)</a:t>
            </a:r>
          </a:p>
        </p:txBody>
      </p:sp>
    </p:spTree>
    <p:extLst>
      <p:ext uri="{BB962C8B-B14F-4D97-AF65-F5344CB8AC3E}">
        <p14:creationId xmlns:p14="http://schemas.microsoft.com/office/powerpoint/2010/main" val="81814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effectLst/>
              </a:rPr>
              <a:t>Status of neutron EDM measurements</a:t>
            </a:r>
            <a:endParaRPr lang="en-US" sz="36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06CC1-F4DB-8844-B2E6-6AFF4B7F1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4517"/>
            <a:ext cx="5134707" cy="3052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ABD48-9E2C-1943-9A12-969F278DE79B}"/>
              </a:ext>
            </a:extLst>
          </p:cNvPr>
          <p:cNvSpPr txBox="1"/>
          <p:nvPr/>
        </p:nvSpPr>
        <p:spPr>
          <a:xfrm>
            <a:off x="5134707" y="664517"/>
            <a:ext cx="4009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to any EDM measurement: see </a:t>
            </a:r>
            <a:r>
              <a:rPr lang="en-US" b="1" dirty="0"/>
              <a:t>small effect</a:t>
            </a:r>
            <a:r>
              <a:rPr lang="en-US" dirty="0"/>
              <a:t> due to coupling to </a:t>
            </a:r>
            <a:r>
              <a:rPr lang="en-US" b="1" dirty="0"/>
              <a:t>E</a:t>
            </a:r>
            <a:r>
              <a:rPr lang="en-US" dirty="0"/>
              <a:t>, in a </a:t>
            </a:r>
            <a:r>
              <a:rPr lang="en-US" dirty="0" err="1"/>
              <a:t>backgr</a:t>
            </a:r>
            <a:r>
              <a:rPr lang="en-US" dirty="0"/>
              <a:t>. of much </a:t>
            </a:r>
            <a:r>
              <a:rPr lang="en-US" b="1" dirty="0"/>
              <a:t>larger B</a:t>
            </a:r>
            <a:r>
              <a:rPr lang="en-US" dirty="0"/>
              <a:t> using </a:t>
            </a:r>
            <a:r>
              <a:rPr lang="en-US" b="1" dirty="0"/>
              <a:t>T-odd </a:t>
            </a:r>
            <a:r>
              <a:rPr lang="en-US" dirty="0"/>
              <a:t>signature.</a:t>
            </a:r>
          </a:p>
          <a:p>
            <a:endParaRPr lang="en-US" dirty="0"/>
          </a:p>
          <a:p>
            <a:r>
              <a:rPr lang="en-US" dirty="0"/>
              <a:t>Measure </a:t>
            </a:r>
            <a:r>
              <a:rPr lang="en-US" b="1" dirty="0"/>
              <a:t>Larmor precession </a:t>
            </a:r>
            <a:r>
              <a:rPr lang="en-US" dirty="0"/>
              <a:t>with E parallel (antiparallel) to B.</a:t>
            </a:r>
          </a:p>
          <a:p>
            <a:endParaRPr lang="en-US" dirty="0"/>
          </a:p>
          <a:p>
            <a:r>
              <a:rPr lang="en-US" dirty="0"/>
              <a:t>Need </a:t>
            </a:r>
            <a:r>
              <a:rPr lang="en-US" b="1" dirty="0"/>
              <a:t>large E</a:t>
            </a:r>
            <a:r>
              <a:rPr lang="en-US" dirty="0"/>
              <a:t>(~10 kV/cm), and </a:t>
            </a:r>
            <a:r>
              <a:rPr lang="en-US" b="1" dirty="0"/>
              <a:t>well know B</a:t>
            </a:r>
            <a:r>
              <a:rPr lang="en-US" dirty="0"/>
              <a:t>(𝚫</a:t>
            </a:r>
            <a:r>
              <a:rPr lang="en-US" dirty="0" err="1"/>
              <a:t>B~fT</a:t>
            </a:r>
            <a:r>
              <a:rPr lang="en-US" dirty="0"/>
              <a:t>) that does not change between measurements.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38F7C-B7B1-D346-9B70-F3BC6B039ACF}"/>
              </a:ext>
            </a:extLst>
          </p:cNvPr>
          <p:cNvSpPr txBox="1"/>
          <p:nvPr/>
        </p:nvSpPr>
        <p:spPr>
          <a:xfrm>
            <a:off x="0" y="4046438"/>
            <a:ext cx="8953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1980 advances in </a:t>
            </a:r>
            <a:r>
              <a:rPr lang="en-US" b="1" dirty="0"/>
              <a:t>UCN production </a:t>
            </a:r>
            <a:r>
              <a:rPr lang="en-US" dirty="0"/>
              <a:t>(specially at ILL Grenoble) enabled storage of neutrons in a “cell”, improving dramatically the statistical uncertainty due to the </a:t>
            </a:r>
            <a:r>
              <a:rPr lang="en-US" b="1" dirty="0"/>
              <a:t>increase in observation time</a:t>
            </a:r>
            <a:r>
              <a:rPr lang="en-US" dirty="0"/>
              <a:t>, and requiring </a:t>
            </a:r>
            <a:r>
              <a:rPr lang="en-US" b="1" dirty="0"/>
              <a:t>advances in magnetic shielding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Currently sensitivity is still </a:t>
            </a:r>
            <a:r>
              <a:rPr lang="en-US" b="1" dirty="0"/>
              <a:t>dominated by the statistical uncertainty</a:t>
            </a:r>
            <a:r>
              <a:rPr lang="en-US" dirty="0"/>
              <a:t>. The main systematic uncertainty requires the </a:t>
            </a:r>
            <a:r>
              <a:rPr lang="en-US" b="1" dirty="0"/>
              <a:t>control of leakage current about 1nA </a:t>
            </a:r>
            <a:r>
              <a:rPr lang="en-US" dirty="0"/>
              <a:t>(depending of the size of the experimental setup).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5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effectLst/>
              </a:rPr>
              <a:t>Status of neutron EDM measurements</a:t>
            </a:r>
            <a:endParaRPr lang="en-US" sz="36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7491A-2911-BB42-BD4A-56E2741B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59" y="2939428"/>
            <a:ext cx="6619918" cy="3116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77BDD-C189-5842-83D9-EC084DC149D0}"/>
              </a:ext>
            </a:extLst>
          </p:cNvPr>
          <p:cNvSpPr txBox="1"/>
          <p:nvPr/>
        </p:nvSpPr>
        <p:spPr>
          <a:xfrm>
            <a:off x="190212" y="766971"/>
            <a:ext cx="902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current sensitivity from ILL, with data collected (1998-2002):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Current effort lead by PSI (</a:t>
            </a:r>
            <a:r>
              <a:rPr lang="en-US" b="1" dirty="0" err="1"/>
              <a:t>nEDM</a:t>
            </a:r>
            <a:r>
              <a:rPr lang="en-US" b="1" dirty="0"/>
              <a:t> </a:t>
            </a:r>
            <a:r>
              <a:rPr lang="en-US" dirty="0"/>
              <a:t>Collaboration), expect sensitivity to </a:t>
            </a:r>
            <a:r>
              <a:rPr lang="en-US" b="1" dirty="0"/>
              <a:t>10</a:t>
            </a:r>
            <a:r>
              <a:rPr lang="en-US" b="1" baseline="30000" dirty="0"/>
              <a:t>-26</a:t>
            </a:r>
            <a:r>
              <a:rPr lang="en-US" b="1" dirty="0"/>
              <a:t> e cm </a:t>
            </a:r>
            <a:r>
              <a:rPr lang="en-US" dirty="0"/>
              <a:t>with data collected (2015-16). </a:t>
            </a:r>
            <a:r>
              <a:rPr lang="en-US" b="1" dirty="0"/>
              <a:t>FRM-II</a:t>
            </a:r>
            <a:r>
              <a:rPr lang="en-US" dirty="0"/>
              <a:t> reactor (Munich) could also reach similar sensitivities</a:t>
            </a:r>
          </a:p>
          <a:p>
            <a:endParaRPr lang="en-US" dirty="0"/>
          </a:p>
          <a:p>
            <a:r>
              <a:rPr lang="en-US" dirty="0"/>
              <a:t>Future efforts at PNPI-ILL, PSI and in particular at </a:t>
            </a:r>
            <a:r>
              <a:rPr lang="en-US" b="1" dirty="0"/>
              <a:t>SNS (Oak Ridge) </a:t>
            </a:r>
            <a:r>
              <a:rPr lang="en-US" dirty="0"/>
              <a:t>promise sensitivities </a:t>
            </a:r>
            <a:r>
              <a:rPr lang="en-US" b="1" dirty="0"/>
              <a:t>O(10</a:t>
            </a:r>
            <a:r>
              <a:rPr lang="en-US" b="1" baseline="30000" dirty="0"/>
              <a:t>-28</a:t>
            </a:r>
            <a:r>
              <a:rPr lang="en-US" b="1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63E339-79A7-4847-913E-99FF0B108AF6}"/>
              </a:ext>
            </a:extLst>
          </p:cNvPr>
          <p:cNvSpPr/>
          <p:nvPr/>
        </p:nvSpPr>
        <p:spPr>
          <a:xfrm>
            <a:off x="3044953" y="1222763"/>
            <a:ext cx="3316934" cy="36933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d</a:t>
            </a:r>
            <a:r>
              <a:rPr lang="en-US" b="1" baseline="-25000" dirty="0"/>
              <a:t>n</a:t>
            </a:r>
            <a:r>
              <a:rPr lang="en-US" b="1" dirty="0"/>
              <a:t> &lt; 3.6x10</a:t>
            </a:r>
            <a:r>
              <a:rPr lang="en-US" b="1" baseline="30000" dirty="0"/>
              <a:t>-26 </a:t>
            </a:r>
            <a:r>
              <a:rPr lang="en-US" b="1" dirty="0"/>
              <a:t>e cm @95% CL.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7FBDA-9F7D-8942-8D3D-810207A66666}"/>
              </a:ext>
            </a:extLst>
          </p:cNvPr>
          <p:cNvSpPr txBox="1"/>
          <p:nvPr/>
        </p:nvSpPr>
        <p:spPr>
          <a:xfrm>
            <a:off x="6404923" y="1268929"/>
            <a:ext cx="173797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PRD92 092003 (2015)</a:t>
            </a:r>
          </a:p>
        </p:txBody>
      </p:sp>
    </p:spTree>
    <p:extLst>
      <p:ext uri="{BB962C8B-B14F-4D97-AF65-F5344CB8AC3E}">
        <p14:creationId xmlns:p14="http://schemas.microsoft.com/office/powerpoint/2010/main" val="1090951625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14223</TotalTime>
  <Words>2916</Words>
  <Application>Microsoft Macintosh PowerPoint</Application>
  <PresentationFormat>On-screen Show (4:3)</PresentationFormat>
  <Paragraphs>257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Georgia</vt:lpstr>
      <vt:lpstr>Gill Sans MT</vt:lpstr>
      <vt:lpstr>Wingdings</vt:lpstr>
      <vt:lpstr>Slipstream</vt:lpstr>
      <vt:lpstr>Proton EDM experiment proposal</vt:lpstr>
      <vt:lpstr>Preamble</vt:lpstr>
      <vt:lpstr>Why continue to bother with EDMs?</vt:lpstr>
      <vt:lpstr>SM predictions for n/p/d EDMs</vt:lpstr>
      <vt:lpstr>Sensitivities from different EDMs measurements</vt:lpstr>
      <vt:lpstr>Status of 199Hg (Diamagnetic) EDM measurements</vt:lpstr>
      <vt:lpstr>PowerPoint Presentation</vt:lpstr>
      <vt:lpstr>Status of neutron EDM measurements</vt:lpstr>
      <vt:lpstr>Status of neutron EDM measurements</vt:lpstr>
      <vt:lpstr>Status of μ EDM measurements</vt:lpstr>
      <vt:lpstr>Status of EDM measurements</vt:lpstr>
      <vt:lpstr>PowerPoint Presentation</vt:lpstr>
      <vt:lpstr>PowerPoint Presentation</vt:lpstr>
      <vt:lpstr>Storage Ring: experimental method</vt:lpstr>
      <vt:lpstr>Ring and beam parameters</vt:lpstr>
      <vt:lpstr>Spin Coherence Time</vt:lpstr>
      <vt:lpstr>Polarimetry </vt:lpstr>
      <vt:lpstr>Main systematic uncertainty: radial B</vt:lpstr>
      <vt:lpstr>Orbit distortion due to radial B</vt:lpstr>
      <vt:lpstr>BPM: SQUID</vt:lpstr>
      <vt:lpstr>Geometric phases</vt:lpstr>
      <vt:lpstr>Non-radial E field</vt:lpstr>
      <vt:lpstr>Summary of systematic uncertainties</vt:lpstr>
      <vt:lpstr>A bit of history on the proposal</vt:lpstr>
      <vt:lpstr>CPEDM Collaboration</vt:lpstr>
      <vt:lpstr>CERN site studies</vt:lpstr>
      <vt:lpstr>Messages to take home</vt:lpstr>
      <vt:lpstr>BACKUP SLIDES</vt:lpstr>
      <vt:lpstr>Search for axion dark matter in storage rings</vt:lpstr>
      <vt:lpstr>Search for axion dark matter in storage rings</vt:lpstr>
    </vt:vector>
  </TitlesOfParts>
  <Company>CERN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 and symmetries: experimental results.</dc:title>
  <dc:creator>Frederic Teubert</dc:creator>
  <cp:lastModifiedBy>Frederic Teubert</cp:lastModifiedBy>
  <cp:revision>2427</cp:revision>
  <cp:lastPrinted>2018-05-30T13:02:45Z</cp:lastPrinted>
  <dcterms:created xsi:type="dcterms:W3CDTF">2012-08-14T13:33:11Z</dcterms:created>
  <dcterms:modified xsi:type="dcterms:W3CDTF">2018-06-07T08:24:00Z</dcterms:modified>
</cp:coreProperties>
</file>