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79" r:id="rId3"/>
    <p:sldId id="262" r:id="rId4"/>
    <p:sldId id="263" r:id="rId5"/>
    <p:sldId id="264" r:id="rId6"/>
    <p:sldId id="266" r:id="rId7"/>
    <p:sldId id="261" r:id="rId8"/>
    <p:sldId id="268" r:id="rId9"/>
    <p:sldId id="260" r:id="rId10"/>
    <p:sldId id="265" r:id="rId11"/>
    <p:sldId id="287" r:id="rId12"/>
    <p:sldId id="282" r:id="rId13"/>
    <p:sldId id="283" r:id="rId14"/>
    <p:sldId id="284" r:id="rId15"/>
    <p:sldId id="270" r:id="rId16"/>
    <p:sldId id="286" r:id="rId17"/>
    <p:sldId id="295" r:id="rId18"/>
    <p:sldId id="288" r:id="rId19"/>
    <p:sldId id="289" r:id="rId20"/>
    <p:sldId id="290" r:id="rId21"/>
    <p:sldId id="291" r:id="rId22"/>
    <p:sldId id="293" r:id="rId23"/>
    <p:sldId id="294" r:id="rId24"/>
    <p:sldId id="274" r:id="rId25"/>
    <p:sldId id="292" r:id="rId26"/>
    <p:sldId id="267" r:id="rId27"/>
    <p:sldId id="275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94660"/>
  </p:normalViewPr>
  <p:slideViewPr>
    <p:cSldViewPr>
      <p:cViewPr>
        <p:scale>
          <a:sx n="100" d="100"/>
          <a:sy n="100" d="100"/>
        </p:scale>
        <p:origin x="-43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15BB-14C3-462B-ACDD-D5EB6B505CB3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D6AF-1364-4A54-B8EF-26BF43FAE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89455B-F637-4F93-8628-EE0FF07B0220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DFAA-DD05-4919-8649-CE8C896C60AD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27CDA-555D-48F0-8AB1-45B052FEE3B5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777EC-65EA-45C8-9F02-2BDFB900496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74D14-A912-4677-A970-0D4B9C0BAD76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609C3-F8D9-40E2-82FE-8BAE93FDA4C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E172D-02CA-45B5-80AD-12500F53E66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737D0-DBB0-4F58-9A39-7E3C7736D67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7E553-E0AD-47B8-994F-AA7D85363B6A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5F514D-87FA-44D6-8F84-68A05ED05EC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EBCE01-3FF7-45AC-91B4-3737555E35F5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178C28-3EC7-4622-B322-714B0D4EF91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4B6C73-0B25-438E-9DDF-B9842C960A0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 Detector R&amp;D at IFAE 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Quencher Gases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34076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noble gases are often not suitable: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slow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relatively large diffusion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stable amplification limited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>
                <a:sym typeface="Symbol"/>
              </a:rPr>
              <a:t> Solution: Adding some amount of molecular gas</a:t>
            </a:r>
            <a:endParaRPr 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755576" y="3429000"/>
          <a:ext cx="7280275" cy="2517179"/>
        </p:xfrm>
        <a:graphic>
          <a:graphicData uri="http://schemas.openxmlformats.org/presentationml/2006/ole">
            <p:oleObj spid="_x0000_s2051" name="Document" r:id="rId3" imgW="5415210" imgH="1980898" progId="Word.Document.8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3568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examples: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5229200"/>
            <a:ext cx="748883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… this can also complicate things: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more sensitive to impurities -&gt; attachment, loss of electrons during drift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gas system might become more complex  -&gt; purification, flammability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Amplification Technologies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64D0C73-87C0-49E0-B9C8-E78578DF8583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02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 b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 b="0"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495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Wire readout (classically used)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Gas Electron Multiplier (GEM)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Micromegas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19672" y="2492896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/>
              <a:t>Wire </a:t>
            </a:r>
            <a:r>
              <a:rPr lang="en-GB" sz="2400" u="sng" dirty="0" smtClean="0"/>
              <a:t>Readout the classical technology</a:t>
            </a:r>
            <a:endParaRPr lang="en-GB" sz="2400" u="sng" dirty="0"/>
          </a:p>
        </p:txBody>
      </p:sp>
      <p:pic>
        <p:nvPicPr>
          <p:cNvPr id="15" name="Picture 10" descr="w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723456" cy="3241292"/>
          </a:xfrm>
          <a:prstGeom prst="rect">
            <a:avLst/>
          </a:prstGeom>
          <a:noFill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43400" y="3581400"/>
            <a:ext cx="4343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CC0000"/>
                </a:solidFill>
              </a:rPr>
              <a:t>E x B effects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CC0000"/>
                </a:solidFill>
              </a:rPr>
              <a:t>ions might drift back to gas volume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CC0000"/>
                </a:solidFill>
              </a:rPr>
              <a:t>wire under tension requires a lot of material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CC0000"/>
                </a:solidFill>
              </a:rPr>
              <a:t>slow ion signal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343400" y="28956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 dirty="0"/>
              <a:t>good reasons to look for alternatives:</a:t>
            </a:r>
            <a:endParaRPr lang="en-GB" dirty="0"/>
          </a:p>
        </p:txBody>
      </p:sp>
      <p:sp>
        <p:nvSpPr>
          <p:cNvPr id="18" name="17 Cerrar llave"/>
          <p:cNvSpPr/>
          <p:nvPr/>
        </p:nvSpPr>
        <p:spPr>
          <a:xfrm>
            <a:off x="4572000" y="1340768"/>
            <a:ext cx="432048" cy="8640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5076056" y="134076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amplification, for light amplification see Alfonso’s talk (soon)</a:t>
            </a:r>
            <a:endParaRPr lang="en-US" dirty="0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5661248"/>
            <a:ext cx="357733" cy="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6096" y="5661248"/>
            <a:ext cx="357733" cy="8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5877272"/>
            <a:ext cx="384975" cy="7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32240" y="5733256"/>
            <a:ext cx="554880" cy="93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80312" y="5766162"/>
            <a:ext cx="820850" cy="10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err="1" smtClean="0"/>
              <a:t>Several</a:t>
            </a:r>
            <a:r>
              <a:rPr lang="es-ES" sz="2400" dirty="0" smtClean="0"/>
              <a:t> </a:t>
            </a:r>
            <a:r>
              <a:rPr lang="es-ES" sz="2400" dirty="0" err="1" smtClean="0"/>
              <a:t>advantages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classical</a:t>
            </a:r>
            <a:r>
              <a:rPr lang="es-ES" sz="2400" dirty="0" smtClean="0"/>
              <a:t> </a:t>
            </a:r>
            <a:r>
              <a:rPr lang="es-ES" sz="2400" dirty="0" err="1" smtClean="0"/>
              <a:t>wire</a:t>
            </a:r>
            <a:r>
              <a:rPr lang="es-ES" sz="2400" dirty="0" smtClean="0"/>
              <a:t> </a:t>
            </a:r>
            <a:r>
              <a:rPr lang="es-ES" sz="2400" dirty="0" err="1" smtClean="0"/>
              <a:t>readout</a:t>
            </a:r>
            <a:r>
              <a:rPr lang="es-ES" sz="2400" dirty="0" smtClean="0"/>
              <a:t>:</a:t>
            </a:r>
          </a:p>
          <a:p>
            <a:pPr lvl="0">
              <a:defRPr/>
            </a:pPr>
            <a:r>
              <a:rPr lang="es-ES" sz="2000" dirty="0" err="1" smtClean="0"/>
              <a:t>Excellent</a:t>
            </a:r>
            <a:r>
              <a:rPr lang="es-ES" sz="2000" dirty="0" smtClean="0"/>
              <a:t> </a:t>
            </a:r>
            <a:r>
              <a:rPr lang="es-ES" sz="2000" dirty="0" err="1" smtClean="0"/>
              <a:t>spatial</a:t>
            </a:r>
            <a:r>
              <a:rPr lang="es-ES" sz="2000" dirty="0" smtClean="0"/>
              <a:t> </a:t>
            </a:r>
            <a:r>
              <a:rPr lang="es-ES" sz="2000" dirty="0" err="1" smtClean="0"/>
              <a:t>resolution</a:t>
            </a:r>
            <a:r>
              <a:rPr lang="es-ES" sz="2000" dirty="0" smtClean="0"/>
              <a:t> </a:t>
            </a:r>
            <a:r>
              <a:rPr lang="es-ES" sz="1600" dirty="0" smtClean="0"/>
              <a:t>( </a:t>
            </a:r>
            <a:r>
              <a:rPr lang="es-ES" sz="1600" dirty="0" err="1" smtClean="0"/>
              <a:t>amplification</a:t>
            </a:r>
            <a:r>
              <a:rPr lang="es-ES" sz="1600" dirty="0" smtClean="0"/>
              <a:t> </a:t>
            </a:r>
            <a:r>
              <a:rPr lang="es-ES" sz="1600" dirty="0" err="1" smtClean="0"/>
              <a:t>structures</a:t>
            </a:r>
            <a:r>
              <a:rPr lang="es-ES" sz="1600" dirty="0" smtClean="0"/>
              <a:t>: ~100 </a:t>
            </a:r>
            <a:r>
              <a:rPr lang="es-ES" sz="1600" dirty="0" smtClean="0">
                <a:sym typeface="Symbol"/>
              </a:rPr>
              <a:t></a:t>
            </a:r>
            <a:r>
              <a:rPr lang="es-ES" sz="1600" dirty="0" smtClean="0"/>
              <a:t>m)</a:t>
            </a:r>
          </a:p>
          <a:p>
            <a:pPr lvl="0">
              <a:defRPr/>
            </a:pP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good</a:t>
            </a:r>
            <a:r>
              <a:rPr lang="es-ES" sz="2000" dirty="0" smtClean="0"/>
              <a:t> </a:t>
            </a:r>
            <a:r>
              <a:rPr lang="es-ES" sz="2000" dirty="0" err="1" smtClean="0"/>
              <a:t>energy</a:t>
            </a:r>
            <a:r>
              <a:rPr lang="es-ES" sz="2000" dirty="0" smtClean="0"/>
              <a:t> </a:t>
            </a:r>
            <a:r>
              <a:rPr lang="es-ES" sz="2000" dirty="0" err="1" smtClean="0"/>
              <a:t>resolution</a:t>
            </a:r>
            <a:endParaRPr lang="es-ES" sz="2000" dirty="0" smtClean="0"/>
          </a:p>
          <a:p>
            <a:pPr lvl="0">
              <a:defRPr/>
            </a:pPr>
            <a:r>
              <a:rPr lang="es-ES" sz="2000" dirty="0" err="1" smtClean="0"/>
              <a:t>Low</a:t>
            </a:r>
            <a:r>
              <a:rPr lang="es-ES" sz="2000" dirty="0" smtClean="0"/>
              <a:t> material </a:t>
            </a:r>
            <a:r>
              <a:rPr lang="es-ES" sz="2000" dirty="0" err="1" smtClean="0"/>
              <a:t>budget</a:t>
            </a:r>
            <a:endParaRPr lang="es-ES" sz="2000" dirty="0" smtClean="0"/>
          </a:p>
          <a:p>
            <a:pPr lvl="0">
              <a:defRPr/>
            </a:pPr>
            <a:r>
              <a:rPr lang="es-ES" sz="2000" dirty="0" smtClean="0"/>
              <a:t>No </a:t>
            </a:r>
            <a:r>
              <a:rPr lang="es-ES" sz="2000" dirty="0" err="1" smtClean="0"/>
              <a:t>ExB</a:t>
            </a:r>
            <a:r>
              <a:rPr lang="es-ES" sz="2000" dirty="0" smtClean="0"/>
              <a:t> </a:t>
            </a:r>
            <a:r>
              <a:rPr lang="es-ES" sz="2000" dirty="0" err="1" smtClean="0"/>
              <a:t>effects</a:t>
            </a:r>
            <a:endParaRPr lang="es-ES" sz="2000" dirty="0" smtClean="0"/>
          </a:p>
          <a:p>
            <a:pPr lvl="0">
              <a:defRPr/>
            </a:pPr>
            <a:r>
              <a:rPr lang="es-ES" sz="2000" dirty="0" err="1" smtClean="0"/>
              <a:t>Cheap</a:t>
            </a:r>
            <a:endParaRPr lang="es-ES" sz="2000" dirty="0" smtClean="0"/>
          </a:p>
          <a:p>
            <a:pPr lvl="0">
              <a:defRPr/>
            </a:pPr>
            <a:r>
              <a:rPr lang="es-ES" sz="2000" dirty="0" smtClean="0"/>
              <a:t>Can </a:t>
            </a:r>
            <a:r>
              <a:rPr lang="es-ES" sz="2000" dirty="0" err="1" smtClean="0"/>
              <a:t>be</a:t>
            </a:r>
            <a:r>
              <a:rPr lang="es-ES" sz="2000" dirty="0" smtClean="0"/>
              <a:t> </a:t>
            </a:r>
            <a:r>
              <a:rPr lang="es-ES" sz="2000" dirty="0" err="1" smtClean="0"/>
              <a:t>produced</a:t>
            </a:r>
            <a:r>
              <a:rPr lang="es-ES" sz="2000" dirty="0" smtClean="0"/>
              <a:t> in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quantities</a:t>
            </a:r>
            <a:endParaRPr lang="es-ES" sz="2000" dirty="0" smtClean="0"/>
          </a:p>
          <a:p>
            <a:pPr lvl="0">
              <a:defRPr/>
            </a:pPr>
            <a:endParaRPr lang="es-ES" sz="20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Pattern Gas Detectors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217540" cy="2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3429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7380312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 stage amplification</a:t>
            </a:r>
          </a:p>
          <a:p>
            <a:r>
              <a:rPr lang="en-US" sz="2000" dirty="0" smtClean="0"/>
              <a:t>Excellent energy resolution and low threshold (600 </a:t>
            </a:r>
            <a:r>
              <a:rPr lang="en-US" sz="2000" dirty="0" err="1" smtClean="0"/>
              <a:t>eV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Time resolutions below 1 ns possible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 smtClean="0"/>
              <a:t> (MM)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37520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Amplification within holes of Kapton foil coated with copper</a:t>
            </a:r>
          </a:p>
          <a:p>
            <a:r>
              <a:rPr lang="en-US" sz="2000" dirty="0" smtClean="0"/>
              <a:t>Normally operated in cascades -&gt; better stability</a:t>
            </a:r>
          </a:p>
          <a:p>
            <a:r>
              <a:rPr lang="en-US" sz="2000" dirty="0" smtClean="0"/>
              <a:t>Can be operated in high rate environments </a:t>
            </a:r>
            <a:r>
              <a:rPr lang="en-US" sz="1800" dirty="0" smtClean="0"/>
              <a:t>(</a:t>
            </a:r>
            <a:r>
              <a:rPr lang="en-US" sz="1800" dirty="0" err="1" smtClean="0"/>
              <a:t>LHCb</a:t>
            </a:r>
            <a:r>
              <a:rPr lang="en-US" sz="1800" dirty="0" smtClean="0"/>
              <a:t>: 1 MHz/cm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Electron Multiplier (GEM)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149560" cy="32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843093" cy="35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Detector: ALICE TPC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35215"/>
            <a:ext cx="8676456" cy="5422785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8" name="7 Conector recto de flecha"/>
          <p:cNvCxnSpPr/>
          <p:nvPr/>
        </p:nvCxnSpPr>
        <p:spPr>
          <a:xfrm flipV="1">
            <a:off x="3995936" y="5517232"/>
            <a:ext cx="3672408" cy="11521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01216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5 m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55976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 m3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707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experiment_alice_visu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7740352" cy="36724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with a TPC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Identification</a:t>
            </a:r>
            <a:endParaRPr lang="en-US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9258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39552" y="141277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Measuring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and momentum (if B is present) allows PID!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IFAE Gas Detector Projects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628800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T2K TPCs -&gt; see also talks from </a:t>
            </a:r>
            <a:r>
              <a:rPr lang="en-US" sz="2000" dirty="0" err="1" smtClean="0"/>
              <a:t>Javi</a:t>
            </a:r>
            <a:r>
              <a:rPr lang="en-US" sz="2000" dirty="0" smtClean="0"/>
              <a:t> (last month) and </a:t>
            </a:r>
            <a:r>
              <a:rPr lang="en-US" sz="2000" dirty="0" err="1" smtClean="0"/>
              <a:t>Stefania</a:t>
            </a:r>
            <a:r>
              <a:rPr lang="en-US" sz="2000" dirty="0" smtClean="0"/>
              <a:t> (soon)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EL TPC -&gt; see R&amp;D talk of Alfonso (soon)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LAr</a:t>
            </a:r>
            <a:r>
              <a:rPr lang="en-US" sz="2000" dirty="0" smtClean="0"/>
              <a:t> double phase prototype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Si-MPGD with </a:t>
            </a:r>
            <a:r>
              <a:rPr lang="en-US" sz="2000" dirty="0" err="1" smtClean="0"/>
              <a:t>MediPix</a:t>
            </a:r>
            <a:r>
              <a:rPr lang="en-US" sz="2000" dirty="0" smtClean="0"/>
              <a:t> readout</a:t>
            </a:r>
            <a:endParaRPr lang="en-US" sz="2000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26E6B822-7DAD-435D-86BC-7F4F9B65185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8 Imagen" descr="run1308_spectrum_la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3140968"/>
            <a:ext cx="5184576" cy="35159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9 Rectángulo"/>
          <p:cNvSpPr/>
          <p:nvPr/>
        </p:nvSpPr>
        <p:spPr>
          <a:xfrm>
            <a:off x="4607496" y="414908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(8</a:t>
            </a:r>
            <a:r>
              <a:rPr lang="en-US" i="1" dirty="0"/>
              <a:t>.2 ± 0.1)% FWHM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23520" y="3789040"/>
            <a:ext cx="164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xenon</a:t>
            </a:r>
            <a:endParaRPr lang="en-US" dirty="0"/>
          </a:p>
        </p:txBody>
      </p:sp>
      <p:sp>
        <p:nvSpPr>
          <p:cNvPr id="12" name="12 Marcador de número de diapositiva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6B822-7DAD-435D-86BC-7F4F9B65185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3 Marcador de contenido" descr="5AP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2005: Start R&amp;D efforts for a MPGD TPC for T2K</a:t>
            </a:r>
          </a:p>
          <a:p>
            <a:pPr>
              <a:buNone/>
            </a:pPr>
            <a:r>
              <a:rPr lang="en-US" sz="2000" dirty="0" smtClean="0"/>
              <a:t>European GEM collaboration: </a:t>
            </a:r>
            <a:r>
              <a:rPr lang="en-US" sz="2000" dirty="0" err="1" smtClean="0"/>
              <a:t>UniGe</a:t>
            </a:r>
            <a:r>
              <a:rPr lang="en-US" sz="2000" dirty="0" smtClean="0"/>
              <a:t>, IFIC, INFN Bari, IFAE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T2K: MPGD Detector R&amp;D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>
          <a:xfrm>
            <a:off x="6588125" y="6524625"/>
            <a:ext cx="1905000" cy="33337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7D958-5CC6-4B39-9BC8-7B3556C245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/19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 descr="PA13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818"/>
            <a:ext cx="2987824" cy="22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PA140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88839"/>
            <a:ext cx="3024336" cy="22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 descr="pict0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17432"/>
            <a:ext cx="2987824" cy="22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1010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1907704" cy="254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P1010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060848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P1010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060848"/>
            <a:ext cx="18362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7020272" y="292494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2 GEM tower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3 GEM each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~20x24 cm2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also small setup at IFAE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Detector Principle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1403648" y="1988840"/>
            <a:ext cx="6408712" cy="403244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339752" y="2492896"/>
            <a:ext cx="4536504" cy="0"/>
          </a:xfrm>
          <a:prstGeom prst="line">
            <a:avLst/>
          </a:prstGeom>
          <a:ln w="25400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339752" y="5229200"/>
            <a:ext cx="4536504" cy="0"/>
          </a:xfrm>
          <a:prstGeom prst="line">
            <a:avLst/>
          </a:prstGeom>
          <a:ln w="25400" cmpd="sng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339752" y="4725144"/>
            <a:ext cx="4536504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339752" y="1556792"/>
            <a:ext cx="2088232" cy="475252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5724128" y="1628800"/>
            <a:ext cx="720080" cy="151216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Heptágono"/>
          <p:cNvSpPr/>
          <p:nvPr/>
        </p:nvSpPr>
        <p:spPr>
          <a:xfrm>
            <a:off x="5652120" y="306896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24 Heptágono"/>
          <p:cNvSpPr/>
          <p:nvPr/>
        </p:nvSpPr>
        <p:spPr>
          <a:xfrm>
            <a:off x="5796136" y="306896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Heptágono"/>
          <p:cNvSpPr/>
          <p:nvPr/>
        </p:nvSpPr>
        <p:spPr>
          <a:xfrm>
            <a:off x="5724128" y="314096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27 Conector recto"/>
          <p:cNvCxnSpPr/>
          <p:nvPr/>
        </p:nvCxnSpPr>
        <p:spPr>
          <a:xfrm>
            <a:off x="2363606" y="2525148"/>
            <a:ext cx="4536504" cy="0"/>
          </a:xfrm>
          <a:prstGeom prst="line">
            <a:avLst/>
          </a:prstGeom>
          <a:ln w="508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curvado"/>
          <p:cNvCxnSpPr/>
          <p:nvPr/>
        </p:nvCxnSpPr>
        <p:spPr>
          <a:xfrm rot="16200000" flipH="1">
            <a:off x="3851920" y="1988840"/>
            <a:ext cx="864096" cy="288032"/>
          </a:xfrm>
          <a:prstGeom prst="curvedConnector3">
            <a:avLst>
              <a:gd name="adj1" fmla="val 50000"/>
            </a:avLst>
          </a:prstGeom>
          <a:ln w="15875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Heptágono"/>
          <p:cNvSpPr/>
          <p:nvPr/>
        </p:nvSpPr>
        <p:spPr>
          <a:xfrm>
            <a:off x="4427984" y="2564904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259632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Charged particles</a:t>
            </a:r>
            <a:endParaRPr lang="en-U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156176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s-ES" dirty="0" smtClean="0"/>
              <a:t>-</a:t>
            </a:r>
            <a:r>
              <a:rPr lang="en-US" dirty="0" smtClean="0"/>
              <a:t>ray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563888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(UV) </a:t>
            </a:r>
            <a:r>
              <a:rPr lang="es-ES" dirty="0" err="1" smtClean="0"/>
              <a:t>Photons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475656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Cathode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403648" y="52292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Anode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403648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Amplification</a:t>
            </a:r>
            <a:endParaRPr lang="en-US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5724128" y="3284984"/>
            <a:ext cx="0" cy="13681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2339752" y="5805264"/>
            <a:ext cx="4536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5220072" y="5757110"/>
            <a:ext cx="14401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Rectángulo"/>
          <p:cNvSpPr/>
          <p:nvPr/>
        </p:nvSpPr>
        <p:spPr>
          <a:xfrm>
            <a:off x="5508104" y="5589240"/>
            <a:ext cx="14401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Rectángulo"/>
          <p:cNvSpPr/>
          <p:nvPr/>
        </p:nvSpPr>
        <p:spPr>
          <a:xfrm>
            <a:off x="5796136" y="5589240"/>
            <a:ext cx="14401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Rectángulo"/>
          <p:cNvSpPr/>
          <p:nvPr/>
        </p:nvSpPr>
        <p:spPr>
          <a:xfrm>
            <a:off x="6084168" y="5757110"/>
            <a:ext cx="14401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CuadroTexto"/>
          <p:cNvSpPr txBox="1"/>
          <p:nvPr/>
        </p:nvSpPr>
        <p:spPr>
          <a:xfrm>
            <a:off x="6660232" y="4797152"/>
            <a:ext cx="19442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Provides</a:t>
            </a:r>
            <a:r>
              <a:rPr lang="es-E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xy</a:t>
            </a:r>
            <a:r>
              <a:rPr lang="es-ES" dirty="0" smtClean="0"/>
              <a:t> position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Energy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(z position)</a:t>
            </a:r>
            <a:endParaRPr lang="en-U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868144" y="29969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e-</a:t>
            </a:r>
            <a:endParaRPr lang="en-US" sz="1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300192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CsI</a:t>
            </a:r>
            <a:r>
              <a:rPr lang="es-ES" dirty="0" smtClean="0"/>
              <a:t> </a:t>
            </a:r>
            <a:r>
              <a:rPr lang="es-ES" dirty="0" err="1" smtClean="0"/>
              <a:t>coating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3131840" y="3573016"/>
            <a:ext cx="0" cy="115212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4427984" y="2708920"/>
            <a:ext cx="0" cy="19442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Heptágono"/>
          <p:cNvSpPr/>
          <p:nvPr/>
        </p:nvSpPr>
        <p:spPr>
          <a:xfrm>
            <a:off x="5940152" y="450912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4 Heptágono"/>
          <p:cNvSpPr/>
          <p:nvPr/>
        </p:nvSpPr>
        <p:spPr>
          <a:xfrm>
            <a:off x="5724128" y="4437112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55 Heptágono"/>
          <p:cNvSpPr/>
          <p:nvPr/>
        </p:nvSpPr>
        <p:spPr>
          <a:xfrm>
            <a:off x="5868144" y="450912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56 Heptágono"/>
          <p:cNvSpPr/>
          <p:nvPr/>
        </p:nvSpPr>
        <p:spPr>
          <a:xfrm>
            <a:off x="5580112" y="458112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57 Heptágono"/>
          <p:cNvSpPr/>
          <p:nvPr/>
        </p:nvSpPr>
        <p:spPr>
          <a:xfrm>
            <a:off x="5436096" y="450912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58 Heptágono"/>
          <p:cNvSpPr/>
          <p:nvPr/>
        </p:nvSpPr>
        <p:spPr>
          <a:xfrm>
            <a:off x="5724128" y="458112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403648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(Mixture)</a:t>
            </a:r>
            <a:endParaRPr lang="en-US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1259632" y="2492896"/>
            <a:ext cx="0" cy="21602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107504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m - m</a:t>
            </a:r>
            <a:endParaRPr lang="en-US" dirty="0"/>
          </a:p>
        </p:txBody>
      </p:sp>
      <p:sp>
        <p:nvSpPr>
          <p:cNvPr id="62" name="61 Heptágono"/>
          <p:cNvSpPr/>
          <p:nvPr/>
        </p:nvSpPr>
        <p:spPr>
          <a:xfrm>
            <a:off x="2987824" y="314096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62 Heptágono"/>
          <p:cNvSpPr/>
          <p:nvPr/>
        </p:nvSpPr>
        <p:spPr>
          <a:xfrm>
            <a:off x="3203848" y="342900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63 Heptágono"/>
          <p:cNvSpPr/>
          <p:nvPr/>
        </p:nvSpPr>
        <p:spPr>
          <a:xfrm>
            <a:off x="3275856" y="3789040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64 Heptágono"/>
          <p:cNvSpPr/>
          <p:nvPr/>
        </p:nvSpPr>
        <p:spPr>
          <a:xfrm>
            <a:off x="3491880" y="422108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65 Heptágono"/>
          <p:cNvSpPr/>
          <p:nvPr/>
        </p:nvSpPr>
        <p:spPr>
          <a:xfrm>
            <a:off x="3635896" y="458112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66 Heptágono"/>
          <p:cNvSpPr/>
          <p:nvPr/>
        </p:nvSpPr>
        <p:spPr>
          <a:xfrm>
            <a:off x="2915816" y="2780928"/>
            <a:ext cx="45719" cy="72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70 Conector recto de flecha"/>
          <p:cNvCxnSpPr/>
          <p:nvPr/>
        </p:nvCxnSpPr>
        <p:spPr>
          <a:xfrm flipV="1">
            <a:off x="4716016" y="2564904"/>
            <a:ext cx="0" cy="216024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4716016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(+ 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5" grpId="1" animBg="1"/>
      <p:bldP spid="26" grpId="1" animBg="1"/>
      <p:bldP spid="35" grpId="0" animBg="1"/>
      <p:bldP spid="36" grpId="0"/>
      <p:bldP spid="36" grpId="1"/>
      <p:bldP spid="37" grpId="1"/>
      <p:bldP spid="29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  <p:bldP spid="49" grpId="0"/>
      <p:bldP spid="49" grpId="1"/>
      <p:bldP spid="51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T2K: MPGD Detector R&amp;D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2113"/>
          <a:stretch>
            <a:fillRect/>
          </a:stretch>
        </p:blipFill>
        <p:spPr bwMode="auto">
          <a:xfrm>
            <a:off x="611560" y="1412776"/>
            <a:ext cx="4275138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1987550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T2K: MPGD Detector R&amp;D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316835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3168352" cy="210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419872" y="206084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IFAE participated in setting up </a:t>
            </a:r>
            <a:r>
              <a:rPr lang="en-US" sz="1600" dirty="0" err="1" smtClean="0"/>
              <a:t>testbench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characterization of ~ 90 MM modules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~12 m2 readout area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nowadays focus on analysis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6741"/>
            <a:ext cx="3835317" cy="249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DLAr</a:t>
            </a:r>
            <a:r>
              <a:rPr lang="en-US" dirty="0" smtClean="0"/>
              <a:t> 6x6x6 m</a:t>
            </a:r>
            <a:r>
              <a:rPr lang="en-US" baseline="30000" dirty="0" smtClean="0"/>
              <a:t>3</a:t>
            </a:r>
            <a:r>
              <a:rPr lang="en-US" dirty="0" smtClean="0"/>
              <a:t> Prototype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1686"/>
          <a:stretch>
            <a:fillRect/>
          </a:stretch>
        </p:blipFill>
        <p:spPr bwMode="auto">
          <a:xfrm>
            <a:off x="179512" y="1556792"/>
            <a:ext cx="5516420" cy="3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967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in the decision phase (CERN and Ministry)</a:t>
            </a:r>
            <a:endParaRPr lang="en-US" dirty="0"/>
          </a:p>
        </p:txBody>
      </p:sp>
      <p:sp>
        <p:nvSpPr>
          <p:cNvPr id="22530" name="AutoShape 2" descr="https://inspirehep.net/record/1225997/files/Rubbia_Andre_fi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6 Imagen" descr="Rubbia_Andre_fi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132856"/>
            <a:ext cx="276234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DLAr</a:t>
            </a:r>
            <a:r>
              <a:rPr lang="en-US" dirty="0" smtClean="0"/>
              <a:t> 6x6x6 m3 Prototype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5567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Contributing to the primary scintillation light detection (together with CIEMAT)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Tests with </a:t>
            </a:r>
            <a:r>
              <a:rPr lang="en-US" dirty="0" err="1" smtClean="0"/>
              <a:t>microbulk</a:t>
            </a:r>
            <a:r>
              <a:rPr lang="en-US" dirty="0" smtClean="0"/>
              <a:t> MM in Ar:iC4H10 and pure argon -&gt; final </a:t>
            </a:r>
            <a:r>
              <a:rPr lang="en-US" dirty="0" smtClean="0"/>
              <a:t> </a:t>
            </a:r>
            <a:r>
              <a:rPr lang="en-US" dirty="0" smtClean="0"/>
              <a:t>project of Raul </a:t>
            </a:r>
            <a:endParaRPr lang="en-US" dirty="0"/>
          </a:p>
        </p:txBody>
      </p:sp>
      <p:sp>
        <p:nvSpPr>
          <p:cNvPr id="19458" name="AutoShape 2" descr="https://lh4.googleusercontent.com/-oRxBNkQLw4U/UrGGm1o9axI/AAAAAAAAD6M/ZOmHw824TRY/w1247-h939-no/IMAG0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ttps://lh4.googleusercontent.com/-oRxBNkQLw4U/UrGGm1o9axI/AAAAAAAAD6M/ZOmHw824TRY/w1247-h939-no/IMAG0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lh4.googleusercontent.com/-oRxBNkQLw4U/UrGGm1o9axI/AAAAAAAAD6M/ZOmHw824TRY/w1247-h939-no/IMAG0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8 Imagen" descr="IMAG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862640" cy="2908596"/>
          </a:xfrm>
          <a:prstGeom prst="rect">
            <a:avLst/>
          </a:prstGeom>
        </p:spPr>
      </p:pic>
      <p:pic>
        <p:nvPicPr>
          <p:cNvPr id="10" name="9 Imagen" descr="DSCN0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48572" y="3208412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Si-MPGD Project (CNM/IFAE)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26876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To exploit the full imaging capabilities of MPGDs classical pads are too large</a:t>
            </a:r>
          </a:p>
          <a:p>
            <a:pPr>
              <a:buFont typeface="Symbol"/>
              <a:buChar char="Þ"/>
            </a:pPr>
            <a:r>
              <a:rPr lang="en-US" sz="2400" dirty="0" smtClean="0">
                <a:sym typeface="Symbol"/>
              </a:rPr>
              <a:t>Solution: Couple MPGD to </a:t>
            </a:r>
            <a:r>
              <a:rPr lang="en-US" sz="2400" dirty="0" err="1" smtClean="0">
                <a:sym typeface="Symbol"/>
              </a:rPr>
              <a:t>MediPix</a:t>
            </a:r>
            <a:r>
              <a:rPr lang="en-US" sz="2400" dirty="0" smtClean="0">
                <a:sym typeface="Symbol"/>
              </a:rPr>
              <a:t>/</a:t>
            </a:r>
            <a:r>
              <a:rPr lang="en-US" sz="2400" dirty="0" err="1" smtClean="0">
                <a:sym typeface="Symbol"/>
              </a:rPr>
              <a:t>TimePix</a:t>
            </a:r>
            <a:endParaRPr lang="en-US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Aiming on improved sensor fully Si</a:t>
            </a:r>
            <a:endParaRPr lang="en-US" sz="2400" dirty="0"/>
          </a:p>
        </p:txBody>
      </p:sp>
      <p:pic>
        <p:nvPicPr>
          <p:cNvPr id="30722" name="Picture 2" descr="[image: schematic of the medipix 2 setup]"/>
          <p:cNvPicPr>
            <a:picLocks noChangeAspect="1" noChangeArrowheads="1"/>
          </p:cNvPicPr>
          <p:nvPr/>
        </p:nvPicPr>
        <p:blipFill>
          <a:blip r:embed="rId2" cstate="print"/>
          <a:srcRect t="57811"/>
          <a:stretch>
            <a:fillRect/>
          </a:stretch>
        </p:blipFill>
        <p:spPr bwMode="auto">
          <a:xfrm>
            <a:off x="395537" y="3140968"/>
            <a:ext cx="5040560" cy="259228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20072" y="299695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55x55 </a:t>
            </a:r>
            <a:r>
              <a:rPr lang="en-US" dirty="0" smtClean="0">
                <a:sym typeface="Symbol"/>
              </a:rPr>
              <a:t>m</a:t>
            </a:r>
            <a:r>
              <a:rPr lang="en-US" baseline="30000" dirty="0" smtClean="0">
                <a:sym typeface="Symbol"/>
              </a:rPr>
              <a:t>2 </a:t>
            </a:r>
            <a:r>
              <a:rPr lang="en-US" dirty="0" smtClean="0">
                <a:sym typeface="Symbol"/>
              </a:rPr>
              <a:t>pixel size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>
                <a:sym typeface="Symbol"/>
              </a:rPr>
              <a:t> </a:t>
            </a:r>
            <a:r>
              <a:rPr lang="en-US" baseline="30000" dirty="0" smtClean="0">
                <a:sym typeface="Symbol"/>
              </a:rPr>
              <a:t>     </a:t>
            </a:r>
            <a:r>
              <a:rPr lang="en-US" dirty="0" smtClean="0">
                <a:sym typeface="Symbol"/>
              </a:rPr>
              <a:t>256x256 pixel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   14x14 mm2 active area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2 relevant modes: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Time over Threshold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Time of Arrival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lready used in previous CNM/IFAE project: </a:t>
            </a:r>
            <a:r>
              <a:rPr lang="en-US" dirty="0" err="1" smtClean="0"/>
              <a:t>DearMama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1277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Gas detectors are a very flexible detector type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Suitable for charged particles, X-rays and photons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Choice of gas mixture and operational pressure allows optimization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MPGD technologies gave new push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TPCs allow 3D reconstruction of event + PID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 had to skip many details as e.g. attachment, 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IFAE built up during the last 9 years some experience with gas detectors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More talks about the specific projects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Velocity</a:t>
            </a:r>
            <a:endParaRPr lang="en-US" dirty="0"/>
          </a:p>
        </p:txBody>
      </p:sp>
      <p:pic>
        <p:nvPicPr>
          <p:cNvPr id="3" name="Picture 5" descr="driftvel                                                       000025FE&#10;WORKS 2002                     B6F74E7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796422" cy="37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rift vel A-C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752528" cy="37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 like</a:t>
            </a:r>
            <a:endParaRPr lang="en-US" dirty="0"/>
          </a:p>
        </p:txBody>
      </p:sp>
      <p:pic>
        <p:nvPicPr>
          <p:cNvPr id="6" name="Picture 2" descr="delta_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229" y="1916832"/>
            <a:ext cx="51967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115616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52" y="184482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 Transport in Gas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8768" y="1307232"/>
            <a:ext cx="4289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80CFF"/>
                </a:solidFill>
              </a:rPr>
              <a:t>ELECTRIC FIELD </a:t>
            </a:r>
            <a:r>
              <a:rPr lang="en-US" dirty="0">
                <a:solidFill>
                  <a:srgbClr val="E3352F"/>
                </a:solidFill>
              </a:rPr>
              <a:t>E = 0: </a:t>
            </a:r>
            <a:r>
              <a:rPr lang="en-US" dirty="0">
                <a:solidFill>
                  <a:srgbClr val="180CFF"/>
                </a:solidFill>
              </a:rPr>
              <a:t>THERMAL DIFFUSION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2568" y="382183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180CFF"/>
                </a:solidFill>
              </a:rPr>
              <a:t>ELECTRIC FIELD </a:t>
            </a:r>
            <a:r>
              <a:rPr lang="en-US" dirty="0">
                <a:solidFill>
                  <a:srgbClr val="E3352F"/>
                </a:solidFill>
              </a:rPr>
              <a:t>E &gt; 0: </a:t>
            </a:r>
            <a:r>
              <a:rPr lang="en-US" dirty="0" smtClean="0">
                <a:solidFill>
                  <a:srgbClr val="180CFF"/>
                </a:solidFill>
              </a:rPr>
              <a:t>DRIFT AND </a:t>
            </a:r>
            <a:r>
              <a:rPr lang="en-US" dirty="0">
                <a:solidFill>
                  <a:srgbClr val="180CFF"/>
                </a:solidFill>
              </a:rPr>
              <a:t>DIFFUSION</a:t>
            </a:r>
            <a:r>
              <a:rPr lang="en-US" dirty="0">
                <a:solidFill>
                  <a:srgbClr val="E3352F"/>
                </a:solidFill>
              </a:rPr>
              <a:t> </a:t>
            </a:r>
          </a:p>
        </p:txBody>
      </p:sp>
      <p:pic>
        <p:nvPicPr>
          <p:cNvPr id="6" name="Picture 12" descr="drift diff.tif                                                 000025FE&#10;WORKS 2002                     B6F74E7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568" y="4736232"/>
            <a:ext cx="51831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58293" y="6015757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E3352F"/>
                </a:solidFill>
              </a:rPr>
              <a:t>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26568" y="4610820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E3352F"/>
                </a:solidFill>
              </a:rPr>
              <a:t>IONS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220493" y="4594945"/>
            <a:ext cx="1281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0CFF"/>
                </a:solidFill>
              </a:rPr>
              <a:t>ELECTRONS</a:t>
            </a: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483768" y="1916832"/>
            <a:ext cx="3657600" cy="1346200"/>
            <a:chOff x="1488" y="1104"/>
            <a:chExt cx="2304" cy="848"/>
          </a:xfrm>
        </p:grpSpPr>
        <p:pic>
          <p:nvPicPr>
            <p:cNvPr id="11" name="Picture 4" descr="el diff.tif                                                    000025FE&#10;WORKS 2002                     B6F74E7B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1104"/>
              <a:ext cx="2304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3120" y="1632"/>
              <a:ext cx="74" cy="81"/>
            </a:xfrm>
            <a:prstGeom prst="ellipse">
              <a:avLst/>
            </a:prstGeom>
            <a:solidFill>
              <a:srgbClr val="FF0F23"/>
            </a:solidFill>
            <a:ln w="9525">
              <a:solidFill>
                <a:srgbClr val="FF0F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797" y="1189"/>
              <a:ext cx="1488" cy="683"/>
            </a:xfrm>
            <a:custGeom>
              <a:avLst/>
              <a:gdLst>
                <a:gd name="T0" fmla="*/ 1392 w 1488"/>
                <a:gd name="T1" fmla="*/ 448 h 683"/>
                <a:gd name="T2" fmla="*/ 1488 w 1488"/>
                <a:gd name="T3" fmla="*/ 288 h 683"/>
                <a:gd name="T4" fmla="*/ 1179 w 1488"/>
                <a:gd name="T5" fmla="*/ 208 h 683"/>
                <a:gd name="T6" fmla="*/ 950 w 1488"/>
                <a:gd name="T7" fmla="*/ 443 h 683"/>
                <a:gd name="T8" fmla="*/ 416 w 1488"/>
                <a:gd name="T9" fmla="*/ 683 h 683"/>
                <a:gd name="T10" fmla="*/ 475 w 1488"/>
                <a:gd name="T11" fmla="*/ 256 h 683"/>
                <a:gd name="T12" fmla="*/ 704 w 1488"/>
                <a:gd name="T13" fmla="*/ 0 h 683"/>
                <a:gd name="T14" fmla="*/ 0 w 1488"/>
                <a:gd name="T15" fmla="*/ 262 h 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8"/>
                <a:gd name="T25" fmla="*/ 0 h 683"/>
                <a:gd name="T26" fmla="*/ 1488 w 1488"/>
                <a:gd name="T27" fmla="*/ 683 h 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8" h="683">
                  <a:moveTo>
                    <a:pt x="1392" y="448"/>
                  </a:moveTo>
                  <a:lnTo>
                    <a:pt x="1488" y="288"/>
                  </a:lnTo>
                  <a:lnTo>
                    <a:pt x="1179" y="208"/>
                  </a:lnTo>
                  <a:lnTo>
                    <a:pt x="950" y="443"/>
                  </a:lnTo>
                  <a:lnTo>
                    <a:pt x="416" y="683"/>
                  </a:lnTo>
                  <a:lnTo>
                    <a:pt x="475" y="256"/>
                  </a:lnTo>
                  <a:lnTo>
                    <a:pt x="704" y="0"/>
                  </a:lnTo>
                  <a:lnTo>
                    <a:pt x="0" y="262"/>
                  </a:lnTo>
                </a:path>
              </a:pathLst>
            </a:custGeom>
            <a:noFill/>
            <a:ln w="9525" cmpd="sng">
              <a:solidFill>
                <a:srgbClr val="FF0F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1781" y="1450"/>
              <a:ext cx="138" cy="219"/>
            </a:xfrm>
            <a:prstGeom prst="line">
              <a:avLst/>
            </a:prstGeom>
            <a:noFill/>
            <a:ln w="9525">
              <a:solidFill>
                <a:srgbClr val="FF0F2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26876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Drift velocity complex function of E field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normally in the order of few cm/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5" name="Picture 3" descr="driftvel a-ch4 mix                                             000025FE&#10;WORKS 2002                     B6F74E7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647" y="836712"/>
            <a:ext cx="40961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3568" y="386104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Drift velocity </a:t>
            </a:r>
            <a:r>
              <a:rPr lang="en-US" dirty="0" smtClean="0">
                <a:sym typeface="Symbol"/>
              </a:rPr>
              <a:t></a:t>
            </a:r>
            <a:r>
              <a:rPr lang="en-US" dirty="0" smtClean="0"/>
              <a:t> E field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very slow, several 1000 times slower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c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auses sometimes problems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ion mobility.tif                                               000025FE&#10;WORKS 2002                     B6F74E7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377" y="3645024"/>
            <a:ext cx="3640031" cy="28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67544" y="1412776"/>
            <a:ext cx="4223736" cy="977900"/>
            <a:chOff x="591" y="744"/>
            <a:chExt cx="3729" cy="616"/>
          </a:xfrm>
        </p:grpSpPr>
        <p:sp>
          <p:nvSpPr>
            <p:cNvPr id="4" name="Arc 7"/>
            <p:cNvSpPr>
              <a:spLocks/>
            </p:cNvSpPr>
            <p:nvPr/>
          </p:nvSpPr>
          <p:spPr bwMode="auto">
            <a:xfrm flipH="1" flipV="1">
              <a:off x="636" y="1024"/>
              <a:ext cx="2867" cy="336"/>
            </a:xfrm>
            <a:custGeom>
              <a:avLst/>
              <a:gdLst>
                <a:gd name="T0" fmla="*/ 0 w 21499"/>
                <a:gd name="T1" fmla="*/ 0 h 21600"/>
                <a:gd name="T2" fmla="*/ 2867 w 21499"/>
                <a:gd name="T3" fmla="*/ 304 h 21600"/>
                <a:gd name="T4" fmla="*/ 0 w 21499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1499"/>
                <a:gd name="T10" fmla="*/ 0 h 21600"/>
                <a:gd name="T11" fmla="*/ 21499 w 214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21600" fill="none" extrusionOk="0">
                  <a:moveTo>
                    <a:pt x="-1" y="0"/>
                  </a:moveTo>
                  <a:cubicBezTo>
                    <a:pt x="11124" y="0"/>
                    <a:pt x="20430" y="8449"/>
                    <a:pt x="21499" y="19522"/>
                  </a:cubicBezTo>
                </a:path>
                <a:path w="21499" h="21600" stroke="0" extrusionOk="0">
                  <a:moveTo>
                    <a:pt x="-1" y="0"/>
                  </a:moveTo>
                  <a:cubicBezTo>
                    <a:pt x="11124" y="0"/>
                    <a:pt x="20430" y="8449"/>
                    <a:pt x="21499" y="19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rc 8"/>
            <p:cNvSpPr>
              <a:spLocks/>
            </p:cNvSpPr>
            <p:nvPr/>
          </p:nvSpPr>
          <p:spPr bwMode="auto">
            <a:xfrm flipH="1">
              <a:off x="624" y="744"/>
              <a:ext cx="2867" cy="336"/>
            </a:xfrm>
            <a:custGeom>
              <a:avLst/>
              <a:gdLst>
                <a:gd name="T0" fmla="*/ 0 w 21499"/>
                <a:gd name="T1" fmla="*/ 0 h 21600"/>
                <a:gd name="T2" fmla="*/ 2867 w 21499"/>
                <a:gd name="T3" fmla="*/ 304 h 21600"/>
                <a:gd name="T4" fmla="*/ 0 w 21499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1499"/>
                <a:gd name="T10" fmla="*/ 0 h 21600"/>
                <a:gd name="T11" fmla="*/ 21499 w 214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21600" fill="none" extrusionOk="0">
                  <a:moveTo>
                    <a:pt x="-1" y="0"/>
                  </a:moveTo>
                  <a:cubicBezTo>
                    <a:pt x="11124" y="0"/>
                    <a:pt x="20430" y="8449"/>
                    <a:pt x="21499" y="19522"/>
                  </a:cubicBezTo>
                </a:path>
                <a:path w="21499" h="21600" stroke="0" extrusionOk="0">
                  <a:moveTo>
                    <a:pt x="-1" y="0"/>
                  </a:moveTo>
                  <a:cubicBezTo>
                    <a:pt x="11124" y="0"/>
                    <a:pt x="20430" y="8449"/>
                    <a:pt x="21499" y="19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2448" y="768"/>
              <a:ext cx="336" cy="576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AEAEA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577" y="809"/>
              <a:ext cx="280" cy="480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AEAEA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960" y="905"/>
              <a:ext cx="172" cy="295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976" y="1056"/>
              <a:ext cx="3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3B21FF"/>
                  </a:solidFill>
                </a:rPr>
                <a:t>Drift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91" y="975"/>
              <a:ext cx="87" cy="14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24" y="1056"/>
              <a:ext cx="3696" cy="0"/>
            </a:xfrm>
            <a:prstGeom prst="line">
              <a:avLst/>
            </a:prstGeom>
            <a:noFill/>
            <a:ln w="19050">
              <a:solidFill>
                <a:srgbClr val="3B21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755576" y="278092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point-like charge cloud gets wider with drift distance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ym typeface="Symbol"/>
              </a:rPr>
              <a:t> = D*</a:t>
            </a:r>
            <a:r>
              <a:rPr lang="en-US" dirty="0" err="1" smtClean="0">
                <a:sym typeface="Symbol"/>
              </a:rPr>
              <a:t>sqrt</a:t>
            </a:r>
            <a:r>
              <a:rPr lang="en-US" dirty="0" smtClean="0">
                <a:sym typeface="Symbol"/>
              </a:rPr>
              <a:t>(z)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transversal (E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) and longitudinal diffusion (E</a:t>
            </a:r>
            <a:r>
              <a:rPr lang="en-US" baseline="-25000" dirty="0" smtClean="0">
                <a:sym typeface="Symbol"/>
              </a:rPr>
              <a:t>||</a:t>
            </a:r>
            <a:r>
              <a:rPr lang="en-US" dirty="0" smtClean="0">
                <a:sym typeface="Symbol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transversal affects point resolution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longitudinal affects time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B||E can reduce transversal dramatically </a:t>
            </a: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Ions:</a:t>
            </a:r>
          </a:p>
          <a:p>
            <a:r>
              <a:rPr lang="en-US" dirty="0" smtClean="0">
                <a:sym typeface="Symbol"/>
              </a:rPr>
              <a:t>Diffusion much smaller but rarely used in real detectors</a:t>
            </a:r>
          </a:p>
          <a:p>
            <a:r>
              <a:rPr lang="en-US" b="1" dirty="0" smtClean="0">
                <a:solidFill>
                  <a:srgbClr val="00B050"/>
                </a:solidFill>
                <a:sym typeface="Symbol"/>
              </a:rPr>
              <a:t>=&gt; Remember Federico’s </a:t>
            </a:r>
            <a:r>
              <a:rPr lang="en-US" b="1" dirty="0" err="1" smtClean="0">
                <a:solidFill>
                  <a:srgbClr val="00B050"/>
                </a:solidFill>
                <a:sym typeface="Symbol"/>
              </a:rPr>
              <a:t>graphene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 talk! </a:t>
            </a:r>
          </a:p>
          <a:p>
            <a:endParaRPr lang="en-US" dirty="0"/>
          </a:p>
        </p:txBody>
      </p:sp>
      <p:pic>
        <p:nvPicPr>
          <p:cNvPr id="15" name="Picture 20" descr="single-multiple electron.tif                                   000025FE&#10;WORKS 2002                     B6F74E7B:"/>
          <p:cNvPicPr>
            <a:picLocks noChangeAspect="1" noChangeArrowheads="1"/>
          </p:cNvPicPr>
          <p:nvPr/>
        </p:nvPicPr>
        <p:blipFill>
          <a:blip r:embed="rId2" cstate="print"/>
          <a:srcRect l="31960" r="36786"/>
          <a:stretch>
            <a:fillRect/>
          </a:stretch>
        </p:blipFill>
        <p:spPr bwMode="auto">
          <a:xfrm>
            <a:off x="6372200" y="3501008"/>
            <a:ext cx="21602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5868144" y="1268760"/>
            <a:ext cx="3005336" cy="1270000"/>
            <a:chOff x="1488" y="528"/>
            <a:chExt cx="2256" cy="800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320" y="752"/>
              <a:ext cx="576" cy="576"/>
              <a:chOff x="672" y="720"/>
              <a:chExt cx="576" cy="576"/>
            </a:xfrm>
          </p:grpSpPr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672" y="720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800" y="720"/>
                <a:ext cx="336" cy="576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AEAEAE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264" y="816"/>
              <a:ext cx="3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3B21FF"/>
                  </a:solidFill>
                </a:rPr>
                <a:t>Drift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1488" y="1056"/>
              <a:ext cx="720" cy="0"/>
            </a:xfrm>
            <a:prstGeom prst="line">
              <a:avLst/>
            </a:prstGeom>
            <a:noFill/>
            <a:ln w="19050">
              <a:solidFill>
                <a:srgbClr val="FF1814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776" y="864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FF1814"/>
                  </a:solidFill>
                </a:rPr>
                <a:t>E Field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072" y="1056"/>
              <a:ext cx="672" cy="0"/>
            </a:xfrm>
            <a:prstGeom prst="line">
              <a:avLst/>
            </a:prstGeom>
            <a:noFill/>
            <a:ln w="19050">
              <a:solidFill>
                <a:srgbClr val="3B21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2616" y="6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608" y="1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640" y="528"/>
              <a:ext cx="2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Symbol" pitchFamily="18" charset="2"/>
                </a:rPr>
                <a:t>s</a:t>
              </a:r>
              <a:r>
                <a:rPr lang="en-US" sz="1600" b="1" i="1" baseline="-25000"/>
                <a:t>T</a:t>
              </a:r>
              <a:endParaRPr lang="en-US" sz="1600" b="1" i="1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832" y="864"/>
              <a:ext cx="2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Symbol" pitchFamily="18" charset="2"/>
                </a:rPr>
                <a:t>s</a:t>
              </a:r>
              <a:r>
                <a:rPr lang="en-US" sz="1600" b="1" i="1" baseline="-25000"/>
                <a:t>L</a:t>
              </a:r>
              <a:endParaRPr lang="en-US" sz="1600" b="1" i="1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7524328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4" name="Picture 17" descr="transv diff g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" y="1970807"/>
            <a:ext cx="4114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longitudinal diffusion g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267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25760" y="1678707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TRANSVERSE DIFFUSION: 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92960" y="1678707"/>
            <a:ext cx="288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LONGITUDINAL DIFFUSION: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6012160" y="1484784"/>
            <a:ext cx="1440160" cy="4176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Rectángulo"/>
          <p:cNvSpPr/>
          <p:nvPr/>
        </p:nvSpPr>
        <p:spPr>
          <a:xfrm>
            <a:off x="2771800" y="1484784"/>
            <a:ext cx="2376264" cy="4176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Rectángulo"/>
          <p:cNvSpPr/>
          <p:nvPr/>
        </p:nvSpPr>
        <p:spPr>
          <a:xfrm>
            <a:off x="1403648" y="1484784"/>
            <a:ext cx="1368152" cy="4176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6 Marcador de contenido"/>
          <p:cNvGrpSpPr>
            <a:grpSpLocks noGrp="1"/>
          </p:cNvGrpSpPr>
          <p:nvPr>
            <p:ph idx="1"/>
          </p:nvPr>
        </p:nvGrpSpPr>
        <p:grpSpPr>
          <a:xfrm>
            <a:off x="323528" y="1484784"/>
            <a:ext cx="8229600" cy="4539672"/>
            <a:chOff x="209550" y="1435100"/>
            <a:chExt cx="8196263" cy="483425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804863" y="1441450"/>
              <a:ext cx="7600950" cy="4448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Comic Sans MS" pitchFamily="66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290638" y="1450975"/>
              <a:ext cx="0" cy="4438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659063" y="1450975"/>
              <a:ext cx="0" cy="4438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005388" y="1441450"/>
              <a:ext cx="0" cy="4438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865813" y="1450975"/>
              <a:ext cx="0" cy="4438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342188" y="1450975"/>
              <a:ext cx="0" cy="4438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16200000">
              <a:off x="-304799" y="3709987"/>
              <a:ext cx="2736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Recombination Region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16200000">
              <a:off x="913607" y="3463131"/>
              <a:ext cx="2233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Ionization Region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 rot="16200000">
              <a:off x="2479676" y="2595562"/>
              <a:ext cx="2470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accent2"/>
                  </a:solidFill>
                  <a:latin typeface="Comic Sans MS" pitchFamily="66" charset="0"/>
                </a:rPr>
                <a:t>Proportional Region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16200000">
              <a:off x="4049003" y="4149813"/>
              <a:ext cx="2760501" cy="70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accent2"/>
                  </a:solidFill>
                  <a:latin typeface="Comic Sans MS" pitchFamily="66" charset="0"/>
                </a:rPr>
                <a:t>Limited Proportional  </a:t>
              </a:r>
            </a:p>
            <a:p>
              <a:pPr algn="ctr" eaLnBrk="0" hangingPunct="0"/>
              <a:r>
                <a:rPr lang="en-US" sz="2000" dirty="0">
                  <a:solidFill>
                    <a:schemeClr val="accent2"/>
                  </a:solidFill>
                  <a:latin typeface="Comic Sans MS" pitchFamily="66" charset="0"/>
                </a:rPr>
                <a:t>Region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16200000">
              <a:off x="5314156" y="4287044"/>
              <a:ext cx="2817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Geiger-Mueller Region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 rot="16200000">
              <a:off x="6088856" y="3674269"/>
              <a:ext cx="3554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Continuous Discharge Region</a:t>
              </a: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82638" y="1435100"/>
              <a:ext cx="7321550" cy="4449763"/>
            </a:xfrm>
            <a:custGeom>
              <a:avLst/>
              <a:gdLst>
                <a:gd name="T0" fmla="*/ 0 w 4612"/>
                <a:gd name="T1" fmla="*/ 2803 h 2803"/>
                <a:gd name="T2" fmla="*/ 369 w 4612"/>
                <a:gd name="T3" fmla="*/ 2468 h 2803"/>
                <a:gd name="T4" fmla="*/ 1192 w 4612"/>
                <a:gd name="T5" fmla="*/ 2271 h 2803"/>
                <a:gd name="T6" fmla="*/ 2700 w 4612"/>
                <a:gd name="T7" fmla="*/ 900 h 2803"/>
                <a:gd name="T8" fmla="*/ 3875 w 4612"/>
                <a:gd name="T9" fmla="*/ 540 h 2803"/>
                <a:gd name="T10" fmla="*/ 4312 w 4612"/>
                <a:gd name="T11" fmla="*/ 411 h 2803"/>
                <a:gd name="T12" fmla="*/ 4612 w 4612"/>
                <a:gd name="T13" fmla="*/ 0 h 28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12"/>
                <a:gd name="T22" fmla="*/ 0 h 2803"/>
                <a:gd name="T23" fmla="*/ 4612 w 4612"/>
                <a:gd name="T24" fmla="*/ 2803 h 28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12" h="2803">
                  <a:moveTo>
                    <a:pt x="0" y="2803"/>
                  </a:moveTo>
                  <a:cubicBezTo>
                    <a:pt x="62" y="2747"/>
                    <a:pt x="170" y="2557"/>
                    <a:pt x="369" y="2468"/>
                  </a:cubicBezTo>
                  <a:cubicBezTo>
                    <a:pt x="568" y="2379"/>
                    <a:pt x="804" y="2532"/>
                    <a:pt x="1192" y="2271"/>
                  </a:cubicBezTo>
                  <a:cubicBezTo>
                    <a:pt x="1580" y="2010"/>
                    <a:pt x="2253" y="1189"/>
                    <a:pt x="2700" y="900"/>
                  </a:cubicBezTo>
                  <a:cubicBezTo>
                    <a:pt x="3147" y="611"/>
                    <a:pt x="3606" y="621"/>
                    <a:pt x="3875" y="540"/>
                  </a:cubicBezTo>
                  <a:cubicBezTo>
                    <a:pt x="4144" y="459"/>
                    <a:pt x="4189" y="501"/>
                    <a:pt x="4312" y="411"/>
                  </a:cubicBezTo>
                  <a:cubicBezTo>
                    <a:pt x="4435" y="321"/>
                    <a:pt x="4550" y="86"/>
                    <a:pt x="461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823913" y="1447800"/>
              <a:ext cx="7265987" cy="4437063"/>
            </a:xfrm>
            <a:custGeom>
              <a:avLst/>
              <a:gdLst>
                <a:gd name="T0" fmla="*/ 0 w 4577"/>
                <a:gd name="T1" fmla="*/ 2795 h 2795"/>
                <a:gd name="T2" fmla="*/ 439 w 4577"/>
                <a:gd name="T3" fmla="*/ 2556 h 2795"/>
                <a:gd name="T4" fmla="*/ 1262 w 4577"/>
                <a:gd name="T5" fmla="*/ 2359 h 2795"/>
                <a:gd name="T6" fmla="*/ 2770 w 4577"/>
                <a:gd name="T7" fmla="*/ 988 h 2795"/>
                <a:gd name="T8" fmla="*/ 3360 w 4577"/>
                <a:gd name="T9" fmla="*/ 626 h 2795"/>
                <a:gd name="T10" fmla="*/ 4243 w 4577"/>
                <a:gd name="T11" fmla="*/ 420 h 2795"/>
                <a:gd name="T12" fmla="*/ 4577 w 4577"/>
                <a:gd name="T13" fmla="*/ 0 h 2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77"/>
                <a:gd name="T22" fmla="*/ 0 h 2795"/>
                <a:gd name="T23" fmla="*/ 4577 w 4577"/>
                <a:gd name="T24" fmla="*/ 2795 h 27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77" h="2795">
                  <a:moveTo>
                    <a:pt x="0" y="2795"/>
                  </a:moveTo>
                  <a:cubicBezTo>
                    <a:pt x="73" y="2757"/>
                    <a:pt x="229" y="2629"/>
                    <a:pt x="439" y="2556"/>
                  </a:cubicBezTo>
                  <a:cubicBezTo>
                    <a:pt x="649" y="2483"/>
                    <a:pt x="874" y="2620"/>
                    <a:pt x="1262" y="2359"/>
                  </a:cubicBezTo>
                  <a:cubicBezTo>
                    <a:pt x="1650" y="2098"/>
                    <a:pt x="2420" y="1277"/>
                    <a:pt x="2770" y="988"/>
                  </a:cubicBezTo>
                  <a:cubicBezTo>
                    <a:pt x="3120" y="699"/>
                    <a:pt x="3115" y="721"/>
                    <a:pt x="3360" y="626"/>
                  </a:cubicBezTo>
                  <a:cubicBezTo>
                    <a:pt x="3605" y="531"/>
                    <a:pt x="4040" y="524"/>
                    <a:pt x="4243" y="420"/>
                  </a:cubicBezTo>
                  <a:cubicBezTo>
                    <a:pt x="4446" y="316"/>
                    <a:pt x="4508" y="87"/>
                    <a:pt x="4577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50900" y="1462088"/>
              <a:ext cx="7226300" cy="4422775"/>
            </a:xfrm>
            <a:custGeom>
              <a:avLst/>
              <a:gdLst>
                <a:gd name="T0" fmla="*/ 0 w 4552"/>
                <a:gd name="T1" fmla="*/ 2786 h 2786"/>
                <a:gd name="T2" fmla="*/ 518 w 4552"/>
                <a:gd name="T3" fmla="*/ 2643 h 2786"/>
                <a:gd name="T4" fmla="*/ 1341 w 4552"/>
                <a:gd name="T5" fmla="*/ 2446 h 2786"/>
                <a:gd name="T6" fmla="*/ 2743 w 4552"/>
                <a:gd name="T7" fmla="*/ 1157 h 2786"/>
                <a:gd name="T8" fmla="*/ 3223 w 4552"/>
                <a:gd name="T9" fmla="*/ 703 h 2786"/>
                <a:gd name="T10" fmla="*/ 4243 w 4552"/>
                <a:gd name="T11" fmla="*/ 411 h 2786"/>
                <a:gd name="T12" fmla="*/ 4552 w 4552"/>
                <a:gd name="T13" fmla="*/ 0 h 27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52"/>
                <a:gd name="T22" fmla="*/ 0 h 2786"/>
                <a:gd name="T23" fmla="*/ 4552 w 4552"/>
                <a:gd name="T24" fmla="*/ 2786 h 27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52" h="2786">
                  <a:moveTo>
                    <a:pt x="0" y="2786"/>
                  </a:moveTo>
                  <a:cubicBezTo>
                    <a:pt x="86" y="2761"/>
                    <a:pt x="295" y="2700"/>
                    <a:pt x="518" y="2643"/>
                  </a:cubicBezTo>
                  <a:cubicBezTo>
                    <a:pt x="741" y="2586"/>
                    <a:pt x="970" y="2694"/>
                    <a:pt x="1341" y="2446"/>
                  </a:cubicBezTo>
                  <a:cubicBezTo>
                    <a:pt x="1712" y="2198"/>
                    <a:pt x="2429" y="1447"/>
                    <a:pt x="2743" y="1157"/>
                  </a:cubicBezTo>
                  <a:cubicBezTo>
                    <a:pt x="3057" y="867"/>
                    <a:pt x="2973" y="827"/>
                    <a:pt x="3223" y="703"/>
                  </a:cubicBezTo>
                  <a:cubicBezTo>
                    <a:pt x="3473" y="579"/>
                    <a:pt x="4022" y="528"/>
                    <a:pt x="4243" y="411"/>
                  </a:cubicBezTo>
                  <a:cubicBezTo>
                    <a:pt x="4464" y="294"/>
                    <a:pt x="4488" y="86"/>
                    <a:pt x="455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 rot="16200000">
              <a:off x="-423862" y="3327400"/>
              <a:ext cx="1663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Pulse Height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598111" y="5843277"/>
              <a:ext cx="1617584" cy="42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dirty="0" smtClean="0">
                  <a:latin typeface="Comic Sans MS" pitchFamily="66" charset="0"/>
                </a:rPr>
                <a:t>high voltage</a:t>
              </a:r>
              <a:endParaRPr lang="en-US" sz="2000" dirty="0">
                <a:latin typeface="Comic Sans MS" pitchFamily="66" charset="0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116138" y="4727575"/>
              <a:ext cx="3444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  <a:sym typeface="Symbol" pitchFamily="18" charset="2"/>
                </a:rPr>
                <a:t>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919413" y="4672013"/>
              <a:ext cx="3508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  <a:sym typeface="Symbol" pitchFamily="18" charset="2"/>
                </a:rPr>
                <a:t>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538538" y="4748213"/>
              <a:ext cx="2889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  <a:sym typeface="Symbol" pitchFamily="18" charset="2"/>
                </a:rPr>
                <a:t>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B822-7DAD-435D-86BC-7F4F9B6518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Amplification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 noGrp="1"/>
          </p:cNvGrpSpPr>
          <p:nvPr>
            <p:ph idx="1"/>
          </p:nvPr>
        </p:nvGrpSpPr>
        <p:grpSpPr bwMode="auto">
          <a:xfrm>
            <a:off x="755576" y="1600200"/>
            <a:ext cx="7931224" cy="4525963"/>
            <a:chOff x="816" y="720"/>
            <a:chExt cx="4412" cy="3234"/>
          </a:xfrm>
        </p:grpSpPr>
        <p:pic>
          <p:nvPicPr>
            <p:cNvPr id="8" name="Picture 4" descr="townsend.tif                                                   000025FE&#10;WORKS 2002                     B6F74E7B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" y="720"/>
              <a:ext cx="4412" cy="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440" y="1400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in Argon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Gas Amplification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Choice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827584" y="2348880"/>
          <a:ext cx="7280275" cy="1530226"/>
        </p:xfrm>
        <a:graphic>
          <a:graphicData uri="http://schemas.openxmlformats.org/presentationml/2006/ole">
            <p:oleObj spid="_x0000_s1026" name="Document" r:id="rId3" imgW="5415210" imgH="1081372" progId="Word.Documen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134076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gas choice fundamental for optimal operation! Depends strongly on application. </a:t>
            </a:r>
          </a:p>
          <a:p>
            <a:r>
              <a:rPr lang="en-US" dirty="0" smtClean="0"/>
              <a:t>Normally noble gas + some additive gases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7584" y="400506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factors: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stopping power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energy resolution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costs: direct (e.g. </a:t>
            </a:r>
            <a:r>
              <a:rPr lang="en-US" dirty="0" err="1" smtClean="0"/>
              <a:t>Ar</a:t>
            </a:r>
            <a:r>
              <a:rPr lang="en-US" dirty="0" smtClean="0"/>
              <a:t> cheaper than </a:t>
            </a:r>
            <a:r>
              <a:rPr lang="en-US" dirty="0" err="1" smtClean="0"/>
              <a:t>Xe</a:t>
            </a:r>
            <a:r>
              <a:rPr lang="en-US" dirty="0" smtClean="0"/>
              <a:t>) and indirect ( e.g. pressure vessel)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5220072" y="38610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can also play with the pressure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3960440" cy="29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>
            <a:off x="5652120" y="5085184"/>
            <a:ext cx="0" cy="57606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932040" y="4221088"/>
            <a:ext cx="218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pressure 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</a:t>
            </a: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6C73-0B25-438E-9DDF-B9842C960A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11051</TotalTime>
  <Words>901</Words>
  <Application>Microsoft Office PowerPoint</Application>
  <PresentationFormat>Presentación en pantalla (4:3)</PresentationFormat>
  <Paragraphs>203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Concurrencia</vt:lpstr>
      <vt:lpstr>Document</vt:lpstr>
      <vt:lpstr>Gas Detector R&amp;D at IFAE </vt:lpstr>
      <vt:lpstr>Gas Detector Principle</vt:lpstr>
      <vt:lpstr>Charge Transport in Gas</vt:lpstr>
      <vt:lpstr>Drift</vt:lpstr>
      <vt:lpstr>Diffusion</vt:lpstr>
      <vt:lpstr>Diffusion</vt:lpstr>
      <vt:lpstr>Charge Amplification</vt:lpstr>
      <vt:lpstr>Maximal Gas Amplification</vt:lpstr>
      <vt:lpstr>Gas Choice</vt:lpstr>
      <vt:lpstr>Quencher Gases</vt:lpstr>
      <vt:lpstr>Gas Amplification Technologies</vt:lpstr>
      <vt:lpstr>Micro Pattern Gas Detectors</vt:lpstr>
      <vt:lpstr>MicroMegas (MM)</vt:lpstr>
      <vt:lpstr>Gas Electron Multiplier (GEM)</vt:lpstr>
      <vt:lpstr>Real Detector: ALICE TPC</vt:lpstr>
      <vt:lpstr>Tracking with a TPC</vt:lpstr>
      <vt:lpstr>Particle Identification</vt:lpstr>
      <vt:lpstr>IFAE Gas Detector Projects</vt:lpstr>
      <vt:lpstr>T2K: MPGD Detector R&amp;D </vt:lpstr>
      <vt:lpstr>T2K: MPGD Detector R&amp;D </vt:lpstr>
      <vt:lpstr>T2K: MPGD Detector R&amp;D </vt:lpstr>
      <vt:lpstr>DLAr 6x6x6 m3 Prototype</vt:lpstr>
      <vt:lpstr>DLAr 6x6x6 m3 Prototype</vt:lpstr>
      <vt:lpstr>Si-MPGD Project (CNM/IFAE)</vt:lpstr>
      <vt:lpstr>Summary</vt:lpstr>
      <vt:lpstr>Drift Velocity</vt:lpstr>
      <vt:lpstr>How it looks like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Lux</dc:creator>
  <cp:lastModifiedBy>Lux</cp:lastModifiedBy>
  <cp:revision>101</cp:revision>
  <dcterms:created xsi:type="dcterms:W3CDTF">2014-02-08T08:24:24Z</dcterms:created>
  <dcterms:modified xsi:type="dcterms:W3CDTF">2014-04-23T10:48:42Z</dcterms:modified>
</cp:coreProperties>
</file>