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256" r:id="rId2"/>
    <p:sldId id="258" r:id="rId3"/>
    <p:sldId id="284" r:id="rId4"/>
    <p:sldId id="260" r:id="rId5"/>
    <p:sldId id="292" r:id="rId6"/>
    <p:sldId id="293" r:id="rId7"/>
    <p:sldId id="299" r:id="rId8"/>
    <p:sldId id="294" r:id="rId9"/>
    <p:sldId id="295" r:id="rId10"/>
    <p:sldId id="296" r:id="rId11"/>
    <p:sldId id="297" r:id="rId12"/>
    <p:sldId id="298" r:id="rId13"/>
    <p:sldId id="300" r:id="rId14"/>
    <p:sldId id="301" r:id="rId15"/>
    <p:sldId id="302" r:id="rId16"/>
    <p:sldId id="338" r:id="rId17"/>
    <p:sldId id="309" r:id="rId18"/>
    <p:sldId id="291" r:id="rId19"/>
    <p:sldId id="303" r:id="rId20"/>
    <p:sldId id="304" r:id="rId21"/>
    <p:sldId id="306" r:id="rId22"/>
    <p:sldId id="307" r:id="rId23"/>
    <p:sldId id="290" r:id="rId24"/>
    <p:sldId id="310" r:id="rId25"/>
    <p:sldId id="311" r:id="rId26"/>
    <p:sldId id="312" r:id="rId27"/>
    <p:sldId id="261" r:id="rId28"/>
    <p:sldId id="313" r:id="rId29"/>
    <p:sldId id="314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259" r:id="rId47"/>
    <p:sldId id="343" r:id="rId48"/>
    <p:sldId id="315" r:id="rId49"/>
    <p:sldId id="340" r:id="rId50"/>
    <p:sldId id="341" r:id="rId51"/>
    <p:sldId id="342" r:id="rId52"/>
    <p:sldId id="349" r:id="rId53"/>
    <p:sldId id="350" r:id="rId54"/>
    <p:sldId id="351" r:id="rId55"/>
    <p:sldId id="346" r:id="rId56"/>
    <p:sldId id="347" r:id="rId57"/>
    <p:sldId id="344" r:id="rId58"/>
    <p:sldId id="345" r:id="rId59"/>
    <p:sldId id="305" r:id="rId60"/>
    <p:sldId id="308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koantonio Casolino" initials="MC" lastIdx="1" clrIdx="0">
    <p:extLst>
      <p:ext uri="{19B8F6BF-5375-455C-9EA6-DF929625EA0E}">
        <p15:presenceInfo xmlns:p15="http://schemas.microsoft.com/office/powerpoint/2012/main" userId="S-1-5-21-1526224874-1540688658-1361462980-11474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F4FF"/>
    <a:srgbClr val="663300"/>
    <a:srgbClr val="996633"/>
    <a:srgbClr val="0055A0"/>
    <a:srgbClr val="008000"/>
    <a:srgbClr val="104282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81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1094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2069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opezso\AppData\Local\Microsoft\Windows\Temporary%20Internet%20Files\Content.Outlook\9U492EB2\Tensile%20and%20fatigue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  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56C6D6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784-45EF-A791-0A13036033C5}"/>
              </c:ext>
            </c:extLst>
          </c:dPt>
          <c:dPt>
            <c:idx val="1"/>
            <c:bubble3D val="0"/>
            <c:spPr>
              <a:solidFill>
                <a:srgbClr val="005462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784-45EF-A791-0A13036033C5}"/>
              </c:ext>
            </c:extLst>
          </c:dPt>
          <c:dPt>
            <c:idx val="2"/>
            <c:bubble3D val="0"/>
            <c:spPr>
              <a:solidFill>
                <a:srgbClr val="081D27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784-45EF-A791-0A13036033C5}"/>
              </c:ext>
            </c:extLst>
          </c:dPt>
          <c:dLbls>
            <c:dLbl>
              <c:idx val="0"/>
              <c:layout>
                <c:manualLayout>
                  <c:x val="0.18458820835454889"/>
                  <c:y val="-6.45560532273661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317A5E-313C-426C-BE32-7C23E99ECC99}" type="CATEGORYNAME">
                      <a:rPr lang="en-US" sz="7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~</a:t>
                    </a:r>
                    <a:fld id="{E085E9C2-FD26-4C05-873E-07D304C41B8E}" type="PERCENTAG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3822829624391"/>
                      <c:h val="0.43324615783386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784-45EF-A791-0A13036033C5}"/>
                </c:ext>
              </c:extLst>
            </c:dLbl>
            <c:dLbl>
              <c:idx val="1"/>
              <c:layout>
                <c:manualLayout>
                  <c:x val="9.4666846193884754E-2"/>
                  <c:y val="0.26069949999009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70C7AC-5547-4B27-80C8-51279A0F3612}" type="CATEGORYNAME">
                      <a:rPr lang="en-US" sz="80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~</a:t>
                    </a:r>
                    <a:fld id="{D3AA612A-5E3C-47AA-8164-81224B2A0E18}" type="PERCENTAG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86850847683092"/>
                      <c:h val="0.438784112760374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784-45EF-A791-0A13036033C5}"/>
                </c:ext>
              </c:extLst>
            </c:dLbl>
            <c:dLbl>
              <c:idx val="2"/>
              <c:layout>
                <c:manualLayout>
                  <c:x val="2.7480125043320578E-4"/>
                  <c:y val="-4.53948226231909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4B95ED-AB50-49AB-A993-FB638385ACD2}" type="CATEGORYNAME">
                      <a:rPr lang="en-US" sz="80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sz="1400" dirty="0"/>
                      <a:t>
</a:t>
                    </a:r>
                    <a:r>
                      <a:rPr lang="en-US" sz="1400" dirty="0">
                        <a:solidFill>
                          <a:schemeClr val="bg1"/>
                        </a:solidFill>
                      </a:rPr>
                      <a:t>~</a:t>
                    </a:r>
                    <a:fld id="{C5CCDA19-9C18-4F89-AA7B-2A8FD27BE289}" type="PERCENTAGE">
                      <a:rPr lang="en-US" sz="90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sz="1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042996185455255"/>
                      <c:h val="0.47037624822646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784-45EF-A791-0A13036033C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NORMAL MATTER</c:v>
                </c:pt>
                <c:pt idx="1">
                  <c:v>DARK MATTER</c:v>
                </c:pt>
                <c:pt idx="2">
                  <c:v>DARK ENERGY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5</c:v>
                </c:pt>
                <c:pt idx="1">
                  <c:v>25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784-45EF-A791-0A13036033C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  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56C6D6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20-4B3E-B875-8AAF9E0CE725}"/>
              </c:ext>
            </c:extLst>
          </c:dPt>
          <c:dPt>
            <c:idx val="1"/>
            <c:bubble3D val="0"/>
            <c:spPr>
              <a:solidFill>
                <a:srgbClr val="005462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20-4B3E-B875-8AAF9E0CE725}"/>
              </c:ext>
            </c:extLst>
          </c:dPt>
          <c:dPt>
            <c:idx val="2"/>
            <c:bubble3D val="0"/>
            <c:spPr>
              <a:solidFill>
                <a:srgbClr val="081D27"/>
              </a:solidFill>
              <a:ln w="1905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E20-4B3E-B875-8AAF9E0CE725}"/>
              </c:ext>
            </c:extLst>
          </c:dPt>
          <c:dLbls>
            <c:dLbl>
              <c:idx val="0"/>
              <c:layout>
                <c:manualLayout>
                  <c:x val="0.18458820835454889"/>
                  <c:y val="-6.455605322736614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317A5E-313C-426C-BE32-7C23E99ECC99}" type="CATEGORYNAME">
                      <a:rPr lang="en-US" sz="700" b="1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~</a:t>
                    </a:r>
                    <a:fld id="{E085E9C2-FD26-4C05-873E-07D304C41B8E}" type="PERCENTAG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3822829624391"/>
                      <c:h val="0.433246157833868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20-4B3E-B875-8AAF9E0CE725}"/>
                </c:ext>
              </c:extLst>
            </c:dLbl>
            <c:dLbl>
              <c:idx val="1"/>
              <c:layout>
                <c:manualLayout>
                  <c:x val="9.4666846193884754E-2"/>
                  <c:y val="0.260699499990091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870C7AC-5547-4B27-80C8-51279A0F3612}" type="CATEGORYNAME">
                      <a:rPr lang="en-US" sz="80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~</a:t>
                    </a:r>
                    <a:fld id="{D3AA612A-5E3C-47AA-8164-81224B2A0E18}" type="PERCENTAGE">
                      <a:rPr lang="en-US" sz="1000" baseline="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86850847683092"/>
                      <c:h val="0.438784112760374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E20-4B3E-B875-8AAF9E0CE725}"/>
                </c:ext>
              </c:extLst>
            </c:dLbl>
            <c:dLbl>
              <c:idx val="2"/>
              <c:layout>
                <c:manualLayout>
                  <c:x val="2.7500936482729147E-4"/>
                  <c:y val="-5.25202811390316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04B95ED-AB50-49AB-A993-FB638385ACD2}" type="CATEGORYNAME">
                      <a:rPr lang="en-US" sz="80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[NOME CATEGORIA]</a:t>
                    </a:fld>
                    <a:r>
                      <a:rPr lang="en-US" sz="1400" dirty="0"/>
                      <a:t>
</a:t>
                    </a:r>
                    <a:r>
                      <a:rPr lang="en-US" sz="1400" dirty="0">
                        <a:solidFill>
                          <a:schemeClr val="bg1"/>
                        </a:solidFill>
                      </a:rPr>
                      <a:t>~</a:t>
                    </a:r>
                    <a:fld id="{C5CCDA19-9C18-4F89-AA7B-2A8FD27BE289}" type="PERCENTAGE">
                      <a:rPr lang="en-US" sz="900" smtClean="0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accent2"/>
                          </a:solidFill>
                        </a:defRPr>
                      </a:pPr>
                      <a:t>[PERCENTUALE]</a:t>
                    </a:fld>
                    <a:endParaRPr lang="en-US" sz="140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042996185455255"/>
                      <c:h val="0.470376248226463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E20-4B3E-B875-8AAF9E0CE72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3"/>
                <c:pt idx="0">
                  <c:v>NORMAL MATTER</c:v>
                </c:pt>
                <c:pt idx="1">
                  <c:v>DARK MATTER</c:v>
                </c:pt>
                <c:pt idx="2">
                  <c:v>DARK ENERGY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5</c:v>
                </c:pt>
                <c:pt idx="1">
                  <c:v>25</c:v>
                </c:pt>
                <c:pt idx="2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E20-4B3E-B875-8AAF9E0CE72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100"/>
              <a:t>Temperature evolution after beam impact</a:t>
            </a:r>
          </a:p>
        </c:rich>
      </c:tx>
      <c:layout>
        <c:manualLayout>
          <c:xMode val="edge"/>
          <c:yMode val="edge"/>
          <c:x val="0.15691192271550647"/>
          <c:y val="4.31519672491615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6503066765530919"/>
          <c:y val="0.25007979838249639"/>
          <c:w val="0.7929621435469284"/>
          <c:h val="0.56946390442482564"/>
        </c:manualLayout>
      </c:layout>
      <c:scatterChart>
        <c:scatterStyle val="lineMarker"/>
        <c:varyColors val="0"/>
        <c:ser>
          <c:idx val="6"/>
          <c:order val="0"/>
          <c:tx>
            <c:strRef>
              <c:f>Sheet1!$B$1</c:f>
              <c:strCache>
                <c:ptCount val="1"/>
                <c:pt idx="0">
                  <c:v>TZM core</c:v>
                </c:pt>
              </c:strCache>
            </c:strRef>
          </c:tx>
          <c:spPr>
            <a:ln w="190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Sheet1!$A$2:$A$329</c:f>
              <c:numCache>
                <c:formatCode>0.00E+00</c:formatCode>
                <c:ptCount val="328"/>
                <c:pt idx="0" formatCode="General">
                  <c:v>0</c:v>
                </c:pt>
                <c:pt idx="1">
                  <c:v>1.0101000000000001E-2</c:v>
                </c:pt>
                <c:pt idx="2">
                  <c:v>2.0202000000000001E-2</c:v>
                </c:pt>
                <c:pt idx="3">
                  <c:v>3.0303E-2</c:v>
                </c:pt>
                <c:pt idx="4">
                  <c:v>4.0404000000000002E-2</c:v>
                </c:pt>
                <c:pt idx="5">
                  <c:v>5.0505000000000001E-2</c:v>
                </c:pt>
                <c:pt idx="6">
                  <c:v>6.0606E-2</c:v>
                </c:pt>
                <c:pt idx="7">
                  <c:v>7.0707000000000006E-2</c:v>
                </c:pt>
                <c:pt idx="8">
                  <c:v>8.0808000000000005E-2</c:v>
                </c:pt>
                <c:pt idx="9">
                  <c:v>9.0909000000000004E-2</c:v>
                </c:pt>
                <c:pt idx="10">
                  <c:v>0.10101</c:v>
                </c:pt>
                <c:pt idx="11">
                  <c:v>0.11111</c:v>
                </c:pt>
                <c:pt idx="12">
                  <c:v>0.12121</c:v>
                </c:pt>
                <c:pt idx="13">
                  <c:v>0.13131000000000001</c:v>
                </c:pt>
                <c:pt idx="14">
                  <c:v>0.14141000000000001</c:v>
                </c:pt>
                <c:pt idx="15">
                  <c:v>0.15151999999999999</c:v>
                </c:pt>
                <c:pt idx="16">
                  <c:v>0.16162000000000001</c:v>
                </c:pt>
                <c:pt idx="17">
                  <c:v>0.17172000000000001</c:v>
                </c:pt>
                <c:pt idx="18">
                  <c:v>0.18182000000000001</c:v>
                </c:pt>
                <c:pt idx="19">
                  <c:v>0.19192000000000001</c:v>
                </c:pt>
                <c:pt idx="20">
                  <c:v>0.20202000000000001</c:v>
                </c:pt>
                <c:pt idx="21">
                  <c:v>0.21212</c:v>
                </c:pt>
                <c:pt idx="22">
                  <c:v>0.22222</c:v>
                </c:pt>
                <c:pt idx="23">
                  <c:v>0.23232</c:v>
                </c:pt>
                <c:pt idx="24">
                  <c:v>0.24242</c:v>
                </c:pt>
                <c:pt idx="25">
                  <c:v>0.25252999999999998</c:v>
                </c:pt>
                <c:pt idx="26">
                  <c:v>0.26262999999999997</c:v>
                </c:pt>
                <c:pt idx="27">
                  <c:v>0.27272999999999997</c:v>
                </c:pt>
                <c:pt idx="28">
                  <c:v>0.28283000000000003</c:v>
                </c:pt>
                <c:pt idx="29">
                  <c:v>0.29293000000000002</c:v>
                </c:pt>
                <c:pt idx="30">
                  <c:v>0.30303000000000002</c:v>
                </c:pt>
                <c:pt idx="31">
                  <c:v>0.31313000000000002</c:v>
                </c:pt>
                <c:pt idx="32">
                  <c:v>0.32323000000000002</c:v>
                </c:pt>
                <c:pt idx="33">
                  <c:v>0.33333000000000002</c:v>
                </c:pt>
                <c:pt idx="34">
                  <c:v>0.34343000000000001</c:v>
                </c:pt>
                <c:pt idx="35">
                  <c:v>0.35354000000000002</c:v>
                </c:pt>
                <c:pt idx="36">
                  <c:v>0.36364000000000002</c:v>
                </c:pt>
                <c:pt idx="37">
                  <c:v>0.37374000000000002</c:v>
                </c:pt>
                <c:pt idx="38">
                  <c:v>0.38384000000000001</c:v>
                </c:pt>
                <c:pt idx="39">
                  <c:v>0.39394000000000001</c:v>
                </c:pt>
                <c:pt idx="40">
                  <c:v>0.40404000000000001</c:v>
                </c:pt>
                <c:pt idx="41">
                  <c:v>0.41414000000000001</c:v>
                </c:pt>
                <c:pt idx="42">
                  <c:v>0.42424000000000001</c:v>
                </c:pt>
                <c:pt idx="43">
                  <c:v>0.43434</c:v>
                </c:pt>
                <c:pt idx="44">
                  <c:v>0.44444</c:v>
                </c:pt>
                <c:pt idx="45">
                  <c:v>0.45455000000000001</c:v>
                </c:pt>
                <c:pt idx="46">
                  <c:v>0.46465000000000001</c:v>
                </c:pt>
                <c:pt idx="47">
                  <c:v>0.47475000000000001</c:v>
                </c:pt>
                <c:pt idx="48">
                  <c:v>0.48485</c:v>
                </c:pt>
                <c:pt idx="49">
                  <c:v>0.49495</c:v>
                </c:pt>
                <c:pt idx="50">
                  <c:v>0.50505</c:v>
                </c:pt>
                <c:pt idx="51">
                  <c:v>0.51515</c:v>
                </c:pt>
                <c:pt idx="52">
                  <c:v>0.52524999999999999</c:v>
                </c:pt>
                <c:pt idx="53">
                  <c:v>0.53534999999999999</c:v>
                </c:pt>
                <c:pt idx="54">
                  <c:v>0.54544999999999999</c:v>
                </c:pt>
                <c:pt idx="55">
                  <c:v>0.55556000000000005</c:v>
                </c:pt>
                <c:pt idx="56">
                  <c:v>0.56566000000000005</c:v>
                </c:pt>
                <c:pt idx="57">
                  <c:v>0.57576000000000005</c:v>
                </c:pt>
                <c:pt idx="58">
                  <c:v>0.58586000000000005</c:v>
                </c:pt>
                <c:pt idx="59">
                  <c:v>0.59596000000000005</c:v>
                </c:pt>
                <c:pt idx="60">
                  <c:v>0.60606000000000004</c:v>
                </c:pt>
                <c:pt idx="61">
                  <c:v>0.61616000000000004</c:v>
                </c:pt>
                <c:pt idx="62">
                  <c:v>0.62626000000000004</c:v>
                </c:pt>
                <c:pt idx="63">
                  <c:v>0.63636000000000004</c:v>
                </c:pt>
                <c:pt idx="64">
                  <c:v>0.64646000000000003</c:v>
                </c:pt>
                <c:pt idx="65">
                  <c:v>0.65656999999999999</c:v>
                </c:pt>
                <c:pt idx="66">
                  <c:v>0.66666999999999998</c:v>
                </c:pt>
                <c:pt idx="67">
                  <c:v>0.67676999999999998</c:v>
                </c:pt>
                <c:pt idx="68">
                  <c:v>0.68686999999999998</c:v>
                </c:pt>
                <c:pt idx="69">
                  <c:v>0.69696999999999998</c:v>
                </c:pt>
                <c:pt idx="70">
                  <c:v>0.70706999999999998</c:v>
                </c:pt>
                <c:pt idx="71">
                  <c:v>0.71716999999999997</c:v>
                </c:pt>
                <c:pt idx="72">
                  <c:v>0.72726999999999997</c:v>
                </c:pt>
                <c:pt idx="73">
                  <c:v>0.73736999999999997</c:v>
                </c:pt>
                <c:pt idx="74">
                  <c:v>0.74746999999999997</c:v>
                </c:pt>
                <c:pt idx="75">
                  <c:v>0.75758000000000003</c:v>
                </c:pt>
                <c:pt idx="76">
                  <c:v>0.76768000000000003</c:v>
                </c:pt>
                <c:pt idx="77">
                  <c:v>0.77778000000000003</c:v>
                </c:pt>
                <c:pt idx="78">
                  <c:v>0.78788000000000002</c:v>
                </c:pt>
                <c:pt idx="79">
                  <c:v>0.79798000000000002</c:v>
                </c:pt>
                <c:pt idx="80">
                  <c:v>0.80808000000000002</c:v>
                </c:pt>
                <c:pt idx="81">
                  <c:v>0.81818000000000002</c:v>
                </c:pt>
                <c:pt idx="82">
                  <c:v>0.82828000000000002</c:v>
                </c:pt>
                <c:pt idx="83">
                  <c:v>0.83838000000000001</c:v>
                </c:pt>
                <c:pt idx="84">
                  <c:v>0.84848000000000001</c:v>
                </c:pt>
                <c:pt idx="85">
                  <c:v>0.85858999999999996</c:v>
                </c:pt>
                <c:pt idx="86">
                  <c:v>0.86868999999999996</c:v>
                </c:pt>
                <c:pt idx="87">
                  <c:v>0.87878999999999996</c:v>
                </c:pt>
                <c:pt idx="88">
                  <c:v>0.88888999999999996</c:v>
                </c:pt>
                <c:pt idx="89">
                  <c:v>0.89898999999999996</c:v>
                </c:pt>
                <c:pt idx="90">
                  <c:v>0.90908999999999995</c:v>
                </c:pt>
                <c:pt idx="91">
                  <c:v>0.91918999999999995</c:v>
                </c:pt>
                <c:pt idx="92">
                  <c:v>0.92928999999999995</c:v>
                </c:pt>
                <c:pt idx="93">
                  <c:v>0.93938999999999995</c:v>
                </c:pt>
                <c:pt idx="94">
                  <c:v>0.94948999999999995</c:v>
                </c:pt>
                <c:pt idx="95">
                  <c:v>0.95960000000000001</c:v>
                </c:pt>
                <c:pt idx="96">
                  <c:v>0.96970000000000001</c:v>
                </c:pt>
                <c:pt idx="97">
                  <c:v>0.9798</c:v>
                </c:pt>
                <c:pt idx="98">
                  <c:v>0.9899</c:v>
                </c:pt>
                <c:pt idx="99">
                  <c:v>1</c:v>
                </c:pt>
                <c:pt idx="100">
                  <c:v>1.62</c:v>
                </c:pt>
                <c:pt idx="101">
                  <c:v>2.2400000000000002</c:v>
                </c:pt>
                <c:pt idx="102">
                  <c:v>2.86</c:v>
                </c:pt>
                <c:pt idx="103">
                  <c:v>3.48</c:v>
                </c:pt>
                <c:pt idx="104">
                  <c:v>4.0999999999999996</c:v>
                </c:pt>
                <c:pt idx="105">
                  <c:v>4.72</c:v>
                </c:pt>
                <c:pt idx="106">
                  <c:v>5.34</c:v>
                </c:pt>
                <c:pt idx="107">
                  <c:v>5.96</c:v>
                </c:pt>
                <c:pt idx="108">
                  <c:v>6.58</c:v>
                </c:pt>
                <c:pt idx="109">
                  <c:v>7.2</c:v>
                </c:pt>
                <c:pt idx="110">
                  <c:v>7.2100999999999997</c:v>
                </c:pt>
                <c:pt idx="111">
                  <c:v>7.2202000000000002</c:v>
                </c:pt>
                <c:pt idx="112" formatCode="General">
                  <c:v>7.2302999999999997</c:v>
                </c:pt>
                <c:pt idx="113" formatCode="General">
                  <c:v>7.2404000000000002</c:v>
                </c:pt>
                <c:pt idx="114" formatCode="General">
                  <c:v>7.2504999999999997</c:v>
                </c:pt>
                <c:pt idx="115" formatCode="General">
                  <c:v>7.2606000000000002</c:v>
                </c:pt>
                <c:pt idx="116" formatCode="General">
                  <c:v>7.2706999999999997</c:v>
                </c:pt>
                <c:pt idx="117" formatCode="General">
                  <c:v>7.2808000000000002</c:v>
                </c:pt>
                <c:pt idx="118" formatCode="General">
                  <c:v>7.2908999999999997</c:v>
                </c:pt>
                <c:pt idx="119" formatCode="General">
                  <c:v>7.3010000000000002</c:v>
                </c:pt>
                <c:pt idx="120" formatCode="General">
                  <c:v>7.3110999999999997</c:v>
                </c:pt>
                <c:pt idx="121" formatCode="General">
                  <c:v>7.3212000000000002</c:v>
                </c:pt>
                <c:pt idx="122" formatCode="General">
                  <c:v>7.3312999999999997</c:v>
                </c:pt>
                <c:pt idx="123" formatCode="General">
                  <c:v>7.3414000000000001</c:v>
                </c:pt>
                <c:pt idx="124" formatCode="General">
                  <c:v>7.3514999999999997</c:v>
                </c:pt>
                <c:pt idx="125" formatCode="General">
                  <c:v>7.3616000000000001</c:v>
                </c:pt>
                <c:pt idx="126" formatCode="General">
                  <c:v>7.3716999999999997</c:v>
                </c:pt>
                <c:pt idx="127" formatCode="General">
                  <c:v>7.3818000000000001</c:v>
                </c:pt>
                <c:pt idx="128" formatCode="General">
                  <c:v>7.3918999999999997</c:v>
                </c:pt>
                <c:pt idx="129" formatCode="General">
                  <c:v>7.4020000000000001</c:v>
                </c:pt>
                <c:pt idx="130" formatCode="General">
                  <c:v>7.4120999999999997</c:v>
                </c:pt>
                <c:pt idx="131" formatCode="General">
                  <c:v>7.4222000000000001</c:v>
                </c:pt>
                <c:pt idx="132" formatCode="General">
                  <c:v>7.4322999999999997</c:v>
                </c:pt>
                <c:pt idx="133" formatCode="General">
                  <c:v>7.4424000000000001</c:v>
                </c:pt>
                <c:pt idx="134" formatCode="General">
                  <c:v>7.4524999999999997</c:v>
                </c:pt>
                <c:pt idx="135" formatCode="General">
                  <c:v>7.4626000000000001</c:v>
                </c:pt>
                <c:pt idx="136" formatCode="General">
                  <c:v>7.4726999999999997</c:v>
                </c:pt>
                <c:pt idx="137" formatCode="General">
                  <c:v>7.4828000000000001</c:v>
                </c:pt>
                <c:pt idx="138" formatCode="General">
                  <c:v>7.4928999999999997</c:v>
                </c:pt>
                <c:pt idx="139" formatCode="General">
                  <c:v>7.5030000000000001</c:v>
                </c:pt>
                <c:pt idx="140" formatCode="General">
                  <c:v>7.5130999999999997</c:v>
                </c:pt>
                <c:pt idx="141" formatCode="General">
                  <c:v>7.5232000000000001</c:v>
                </c:pt>
                <c:pt idx="142" formatCode="General">
                  <c:v>7.5332999999999997</c:v>
                </c:pt>
                <c:pt idx="143" formatCode="General">
                  <c:v>7.5434000000000001</c:v>
                </c:pt>
                <c:pt idx="144" formatCode="General">
                  <c:v>7.5534999999999997</c:v>
                </c:pt>
                <c:pt idx="145" formatCode="General">
                  <c:v>7.5636000000000001</c:v>
                </c:pt>
                <c:pt idx="146" formatCode="General">
                  <c:v>7.5736999999999997</c:v>
                </c:pt>
                <c:pt idx="147" formatCode="General">
                  <c:v>7.5838000000000001</c:v>
                </c:pt>
                <c:pt idx="148" formatCode="General">
                  <c:v>7.5938999999999997</c:v>
                </c:pt>
                <c:pt idx="149" formatCode="General">
                  <c:v>7.6040000000000001</c:v>
                </c:pt>
                <c:pt idx="150" formatCode="General">
                  <c:v>7.6140999999999996</c:v>
                </c:pt>
                <c:pt idx="151" formatCode="General">
                  <c:v>7.6242000000000001</c:v>
                </c:pt>
                <c:pt idx="152" formatCode="General">
                  <c:v>7.6342999999999996</c:v>
                </c:pt>
                <c:pt idx="153" formatCode="General">
                  <c:v>7.6444000000000001</c:v>
                </c:pt>
                <c:pt idx="154" formatCode="General">
                  <c:v>7.6544999999999996</c:v>
                </c:pt>
                <c:pt idx="155" formatCode="General">
                  <c:v>7.6646000000000001</c:v>
                </c:pt>
                <c:pt idx="156" formatCode="General">
                  <c:v>7.6746999999999996</c:v>
                </c:pt>
                <c:pt idx="157" formatCode="General">
                  <c:v>7.6848000000000001</c:v>
                </c:pt>
                <c:pt idx="158" formatCode="General">
                  <c:v>7.6948999999999996</c:v>
                </c:pt>
                <c:pt idx="159" formatCode="General">
                  <c:v>7.7050999999999998</c:v>
                </c:pt>
                <c:pt idx="160" formatCode="General">
                  <c:v>7.7152000000000003</c:v>
                </c:pt>
                <c:pt idx="161" formatCode="General">
                  <c:v>7.7252999999999998</c:v>
                </c:pt>
                <c:pt idx="162" formatCode="General">
                  <c:v>7.7354000000000003</c:v>
                </c:pt>
                <c:pt idx="163" formatCode="General">
                  <c:v>7.7454999999999998</c:v>
                </c:pt>
                <c:pt idx="164" formatCode="General">
                  <c:v>7.7556000000000003</c:v>
                </c:pt>
                <c:pt idx="165" formatCode="General">
                  <c:v>7.7656999999999998</c:v>
                </c:pt>
                <c:pt idx="166" formatCode="General">
                  <c:v>7.7758000000000003</c:v>
                </c:pt>
                <c:pt idx="167" formatCode="General">
                  <c:v>7.7858999999999998</c:v>
                </c:pt>
                <c:pt idx="168" formatCode="General">
                  <c:v>7.7960000000000003</c:v>
                </c:pt>
                <c:pt idx="169" formatCode="General">
                  <c:v>7.8060999999999998</c:v>
                </c:pt>
                <c:pt idx="170" formatCode="General">
                  <c:v>7.8162000000000003</c:v>
                </c:pt>
                <c:pt idx="171" formatCode="General">
                  <c:v>7.8262999999999998</c:v>
                </c:pt>
                <c:pt idx="172" formatCode="General">
                  <c:v>7.8364000000000003</c:v>
                </c:pt>
                <c:pt idx="173" formatCode="General">
                  <c:v>7.8464999999999998</c:v>
                </c:pt>
                <c:pt idx="174" formatCode="General">
                  <c:v>7.8566000000000003</c:v>
                </c:pt>
                <c:pt idx="175" formatCode="General">
                  <c:v>7.8666999999999998</c:v>
                </c:pt>
                <c:pt idx="176" formatCode="General">
                  <c:v>7.8768000000000002</c:v>
                </c:pt>
                <c:pt idx="177" formatCode="General">
                  <c:v>7.8868999999999998</c:v>
                </c:pt>
                <c:pt idx="178" formatCode="General">
                  <c:v>7.8970000000000002</c:v>
                </c:pt>
                <c:pt idx="179" formatCode="General">
                  <c:v>7.9070999999999998</c:v>
                </c:pt>
                <c:pt idx="180" formatCode="General">
                  <c:v>7.9172000000000002</c:v>
                </c:pt>
                <c:pt idx="181" formatCode="General">
                  <c:v>7.9272999999999998</c:v>
                </c:pt>
                <c:pt idx="182" formatCode="General">
                  <c:v>7.9374000000000002</c:v>
                </c:pt>
                <c:pt idx="183" formatCode="General">
                  <c:v>7.9474999999999998</c:v>
                </c:pt>
                <c:pt idx="184" formatCode="General">
                  <c:v>7.9576000000000002</c:v>
                </c:pt>
                <c:pt idx="185" formatCode="General">
                  <c:v>7.9676999999999998</c:v>
                </c:pt>
                <c:pt idx="186" formatCode="General">
                  <c:v>7.9778000000000002</c:v>
                </c:pt>
                <c:pt idx="187" formatCode="General">
                  <c:v>7.9878999999999998</c:v>
                </c:pt>
                <c:pt idx="188" formatCode="General">
                  <c:v>7.9980000000000002</c:v>
                </c:pt>
                <c:pt idx="189" formatCode="General">
                  <c:v>8.0081000000000007</c:v>
                </c:pt>
                <c:pt idx="190" formatCode="General">
                  <c:v>8.0182000000000002</c:v>
                </c:pt>
                <c:pt idx="191" formatCode="General">
                  <c:v>8.0282999999999998</c:v>
                </c:pt>
                <c:pt idx="192" formatCode="General">
                  <c:v>8.0383999999999993</c:v>
                </c:pt>
                <c:pt idx="193" formatCode="General">
                  <c:v>8.0485000000000007</c:v>
                </c:pt>
                <c:pt idx="194" formatCode="General">
                  <c:v>8.0586000000000002</c:v>
                </c:pt>
                <c:pt idx="195" formatCode="General">
                  <c:v>8.0686999999999998</c:v>
                </c:pt>
                <c:pt idx="196" formatCode="General">
                  <c:v>8.0787999999999993</c:v>
                </c:pt>
                <c:pt idx="197" formatCode="General">
                  <c:v>8.0889000000000006</c:v>
                </c:pt>
                <c:pt idx="198" formatCode="General">
                  <c:v>8.0990000000000002</c:v>
                </c:pt>
                <c:pt idx="199" formatCode="General">
                  <c:v>8.1090999999999998</c:v>
                </c:pt>
                <c:pt idx="200" formatCode="General">
                  <c:v>8.1191999999999993</c:v>
                </c:pt>
                <c:pt idx="201" formatCode="General">
                  <c:v>8.1293000000000006</c:v>
                </c:pt>
                <c:pt idx="202" formatCode="General">
                  <c:v>8.1394000000000002</c:v>
                </c:pt>
                <c:pt idx="203" formatCode="General">
                  <c:v>8.1494999999999997</c:v>
                </c:pt>
                <c:pt idx="204" formatCode="General">
                  <c:v>8.1595999999999993</c:v>
                </c:pt>
                <c:pt idx="205" formatCode="General">
                  <c:v>8.1697000000000006</c:v>
                </c:pt>
                <c:pt idx="206" formatCode="General">
                  <c:v>8.1798000000000002</c:v>
                </c:pt>
                <c:pt idx="207" formatCode="General">
                  <c:v>8.1898999999999997</c:v>
                </c:pt>
                <c:pt idx="208" formatCode="General">
                  <c:v>8.1999999999999993</c:v>
                </c:pt>
                <c:pt idx="209" formatCode="General">
                  <c:v>8.82</c:v>
                </c:pt>
                <c:pt idx="210" formatCode="General">
                  <c:v>9.44</c:v>
                </c:pt>
                <c:pt idx="211" formatCode="General">
                  <c:v>10.06</c:v>
                </c:pt>
                <c:pt idx="212" formatCode="General">
                  <c:v>10.68</c:v>
                </c:pt>
                <c:pt idx="213" formatCode="General">
                  <c:v>11.3</c:v>
                </c:pt>
                <c:pt idx="214" formatCode="General">
                  <c:v>11.92</c:v>
                </c:pt>
                <c:pt idx="215" formatCode="General">
                  <c:v>12.54</c:v>
                </c:pt>
                <c:pt idx="216" formatCode="General">
                  <c:v>13.16</c:v>
                </c:pt>
                <c:pt idx="217" formatCode="General">
                  <c:v>13.78</c:v>
                </c:pt>
                <c:pt idx="218" formatCode="General">
                  <c:v>14.4</c:v>
                </c:pt>
                <c:pt idx="219" formatCode="General">
                  <c:v>14.41</c:v>
                </c:pt>
                <c:pt idx="220" formatCode="General">
                  <c:v>14.42</c:v>
                </c:pt>
                <c:pt idx="221" formatCode="General">
                  <c:v>14.43</c:v>
                </c:pt>
                <c:pt idx="222" formatCode="General">
                  <c:v>14.44</c:v>
                </c:pt>
                <c:pt idx="223" formatCode="General">
                  <c:v>14.451000000000001</c:v>
                </c:pt>
                <c:pt idx="224" formatCode="General">
                  <c:v>14.461</c:v>
                </c:pt>
                <c:pt idx="225" formatCode="General">
                  <c:v>14.471</c:v>
                </c:pt>
                <c:pt idx="226" formatCode="General">
                  <c:v>14.481</c:v>
                </c:pt>
                <c:pt idx="227" formatCode="General">
                  <c:v>14.491</c:v>
                </c:pt>
                <c:pt idx="228" formatCode="General">
                  <c:v>14.500999999999999</c:v>
                </c:pt>
                <c:pt idx="229" formatCode="General">
                  <c:v>14.510999999999999</c:v>
                </c:pt>
                <c:pt idx="230" formatCode="General">
                  <c:v>14.521000000000001</c:v>
                </c:pt>
                <c:pt idx="231" formatCode="General">
                  <c:v>14.531000000000001</c:v>
                </c:pt>
                <c:pt idx="232" formatCode="General">
                  <c:v>14.541</c:v>
                </c:pt>
                <c:pt idx="233" formatCode="General">
                  <c:v>14.552</c:v>
                </c:pt>
                <c:pt idx="234" formatCode="General">
                  <c:v>14.561999999999999</c:v>
                </c:pt>
                <c:pt idx="235" formatCode="General">
                  <c:v>14.571999999999999</c:v>
                </c:pt>
                <c:pt idx="236" formatCode="General">
                  <c:v>14.582000000000001</c:v>
                </c:pt>
                <c:pt idx="237" formatCode="General">
                  <c:v>14.592000000000001</c:v>
                </c:pt>
                <c:pt idx="238" formatCode="General">
                  <c:v>14.602</c:v>
                </c:pt>
                <c:pt idx="239" formatCode="General">
                  <c:v>14.612</c:v>
                </c:pt>
                <c:pt idx="240" formatCode="General">
                  <c:v>14.622</c:v>
                </c:pt>
                <c:pt idx="241" formatCode="General">
                  <c:v>14.632</c:v>
                </c:pt>
                <c:pt idx="242" formatCode="General">
                  <c:v>14.641999999999999</c:v>
                </c:pt>
                <c:pt idx="243" formatCode="General">
                  <c:v>14.653</c:v>
                </c:pt>
                <c:pt idx="244" formatCode="General">
                  <c:v>14.663</c:v>
                </c:pt>
                <c:pt idx="245" formatCode="General">
                  <c:v>14.673</c:v>
                </c:pt>
                <c:pt idx="246" formatCode="General">
                  <c:v>14.683</c:v>
                </c:pt>
                <c:pt idx="247" formatCode="General">
                  <c:v>14.693</c:v>
                </c:pt>
                <c:pt idx="248" formatCode="General">
                  <c:v>14.702999999999999</c:v>
                </c:pt>
                <c:pt idx="249" formatCode="General">
                  <c:v>14.712999999999999</c:v>
                </c:pt>
                <c:pt idx="250" formatCode="General">
                  <c:v>14.723000000000001</c:v>
                </c:pt>
                <c:pt idx="251" formatCode="General">
                  <c:v>14.733000000000001</c:v>
                </c:pt>
                <c:pt idx="252" formatCode="General">
                  <c:v>14.743</c:v>
                </c:pt>
                <c:pt idx="253" formatCode="General">
                  <c:v>14.754</c:v>
                </c:pt>
                <c:pt idx="254" formatCode="General">
                  <c:v>14.763999999999999</c:v>
                </c:pt>
                <c:pt idx="255" formatCode="General">
                  <c:v>14.773999999999999</c:v>
                </c:pt>
                <c:pt idx="256" formatCode="General">
                  <c:v>14.784000000000001</c:v>
                </c:pt>
                <c:pt idx="257" formatCode="General">
                  <c:v>14.794</c:v>
                </c:pt>
                <c:pt idx="258" formatCode="General">
                  <c:v>14.804</c:v>
                </c:pt>
                <c:pt idx="259" formatCode="General">
                  <c:v>14.814</c:v>
                </c:pt>
                <c:pt idx="260" formatCode="General">
                  <c:v>14.824</c:v>
                </c:pt>
                <c:pt idx="261" formatCode="General">
                  <c:v>14.834</c:v>
                </c:pt>
                <c:pt idx="262" formatCode="General">
                  <c:v>14.843999999999999</c:v>
                </c:pt>
                <c:pt idx="263" formatCode="General">
                  <c:v>14.855</c:v>
                </c:pt>
                <c:pt idx="264" formatCode="General">
                  <c:v>14.865</c:v>
                </c:pt>
                <c:pt idx="265" formatCode="General">
                  <c:v>14.875</c:v>
                </c:pt>
                <c:pt idx="266" formatCode="General">
                  <c:v>14.885</c:v>
                </c:pt>
                <c:pt idx="267" formatCode="General">
                  <c:v>14.895</c:v>
                </c:pt>
                <c:pt idx="268" formatCode="General">
                  <c:v>14.904999999999999</c:v>
                </c:pt>
                <c:pt idx="269" formatCode="General">
                  <c:v>14.914999999999999</c:v>
                </c:pt>
                <c:pt idx="270" formatCode="General">
                  <c:v>14.925000000000001</c:v>
                </c:pt>
                <c:pt idx="271" formatCode="General">
                  <c:v>14.935</c:v>
                </c:pt>
                <c:pt idx="272" formatCode="General">
                  <c:v>14.945</c:v>
                </c:pt>
                <c:pt idx="273" formatCode="General">
                  <c:v>14.956</c:v>
                </c:pt>
                <c:pt idx="274" formatCode="General">
                  <c:v>14.965999999999999</c:v>
                </c:pt>
                <c:pt idx="275" formatCode="General">
                  <c:v>14.976000000000001</c:v>
                </c:pt>
                <c:pt idx="276" formatCode="General">
                  <c:v>14.986000000000001</c:v>
                </c:pt>
                <c:pt idx="277" formatCode="General">
                  <c:v>14.996</c:v>
                </c:pt>
                <c:pt idx="278" formatCode="General">
                  <c:v>15.006</c:v>
                </c:pt>
                <c:pt idx="279" formatCode="General">
                  <c:v>15.016</c:v>
                </c:pt>
                <c:pt idx="280" formatCode="General">
                  <c:v>15.026</c:v>
                </c:pt>
                <c:pt idx="281" formatCode="General">
                  <c:v>15.036</c:v>
                </c:pt>
                <c:pt idx="282" formatCode="General">
                  <c:v>15.045999999999999</c:v>
                </c:pt>
                <c:pt idx="283" formatCode="General">
                  <c:v>15.057</c:v>
                </c:pt>
                <c:pt idx="284" formatCode="General">
                  <c:v>15.067</c:v>
                </c:pt>
                <c:pt idx="285" formatCode="General">
                  <c:v>15.077</c:v>
                </c:pt>
                <c:pt idx="286" formatCode="General">
                  <c:v>15.087</c:v>
                </c:pt>
                <c:pt idx="287" formatCode="General">
                  <c:v>15.097</c:v>
                </c:pt>
                <c:pt idx="288" formatCode="General">
                  <c:v>15.106999999999999</c:v>
                </c:pt>
                <c:pt idx="289" formatCode="General">
                  <c:v>15.117000000000001</c:v>
                </c:pt>
                <c:pt idx="290" formatCode="General">
                  <c:v>15.127000000000001</c:v>
                </c:pt>
                <c:pt idx="291" formatCode="General">
                  <c:v>15.137</c:v>
                </c:pt>
                <c:pt idx="292" formatCode="General">
                  <c:v>15.147</c:v>
                </c:pt>
                <c:pt idx="293" formatCode="General">
                  <c:v>15.157999999999999</c:v>
                </c:pt>
                <c:pt idx="294" formatCode="General">
                  <c:v>15.167999999999999</c:v>
                </c:pt>
                <c:pt idx="295" formatCode="General">
                  <c:v>15.178000000000001</c:v>
                </c:pt>
                <c:pt idx="296" formatCode="General">
                  <c:v>15.188000000000001</c:v>
                </c:pt>
                <c:pt idx="297" formatCode="General">
                  <c:v>15.198</c:v>
                </c:pt>
                <c:pt idx="298" formatCode="General">
                  <c:v>15.208</c:v>
                </c:pt>
                <c:pt idx="299" formatCode="General">
                  <c:v>15.218</c:v>
                </c:pt>
                <c:pt idx="300" formatCode="General">
                  <c:v>15.228</c:v>
                </c:pt>
                <c:pt idx="301" formatCode="General">
                  <c:v>15.238</c:v>
                </c:pt>
                <c:pt idx="302" formatCode="General">
                  <c:v>15.247999999999999</c:v>
                </c:pt>
                <c:pt idx="303" formatCode="General">
                  <c:v>15.259</c:v>
                </c:pt>
                <c:pt idx="304" formatCode="General">
                  <c:v>15.269</c:v>
                </c:pt>
                <c:pt idx="305" formatCode="General">
                  <c:v>15.279</c:v>
                </c:pt>
                <c:pt idx="306" formatCode="General">
                  <c:v>15.289</c:v>
                </c:pt>
                <c:pt idx="307" formatCode="General">
                  <c:v>15.298999999999999</c:v>
                </c:pt>
                <c:pt idx="308" formatCode="General">
                  <c:v>15.308999999999999</c:v>
                </c:pt>
                <c:pt idx="309" formatCode="General">
                  <c:v>15.319000000000001</c:v>
                </c:pt>
                <c:pt idx="310" formatCode="General">
                  <c:v>15.329000000000001</c:v>
                </c:pt>
                <c:pt idx="311" formatCode="General">
                  <c:v>15.339</c:v>
                </c:pt>
                <c:pt idx="312" formatCode="General">
                  <c:v>15.349</c:v>
                </c:pt>
                <c:pt idx="313" formatCode="General">
                  <c:v>15.36</c:v>
                </c:pt>
                <c:pt idx="314" formatCode="General">
                  <c:v>15.37</c:v>
                </c:pt>
                <c:pt idx="315" formatCode="General">
                  <c:v>15.38</c:v>
                </c:pt>
                <c:pt idx="316" formatCode="General">
                  <c:v>15.39</c:v>
                </c:pt>
                <c:pt idx="317" formatCode="General">
                  <c:v>15.4</c:v>
                </c:pt>
                <c:pt idx="318" formatCode="General">
                  <c:v>16.02</c:v>
                </c:pt>
                <c:pt idx="319" formatCode="General">
                  <c:v>16.64</c:v>
                </c:pt>
                <c:pt idx="320" formatCode="General">
                  <c:v>17.260000000000002</c:v>
                </c:pt>
                <c:pt idx="321" formatCode="General">
                  <c:v>17.88</c:v>
                </c:pt>
                <c:pt idx="322" formatCode="General">
                  <c:v>18.5</c:v>
                </c:pt>
                <c:pt idx="323" formatCode="General">
                  <c:v>19.12</c:v>
                </c:pt>
                <c:pt idx="324" formatCode="General">
                  <c:v>19.739999999999998</c:v>
                </c:pt>
                <c:pt idx="325" formatCode="General">
                  <c:v>20.36</c:v>
                </c:pt>
                <c:pt idx="326" formatCode="General">
                  <c:v>20.98</c:v>
                </c:pt>
                <c:pt idx="327" formatCode="General">
                  <c:v>21.6</c:v>
                </c:pt>
              </c:numCache>
            </c:numRef>
          </c:xVal>
          <c:yVal>
            <c:numRef>
              <c:f>Sheet1!$B$2:$B$329</c:f>
              <c:numCache>
                <c:formatCode>0.00E+00</c:formatCode>
                <c:ptCount val="328"/>
                <c:pt idx="0">
                  <c:v>104.25</c:v>
                </c:pt>
                <c:pt idx="1">
                  <c:v>109.11</c:v>
                </c:pt>
                <c:pt idx="2">
                  <c:v>116.18</c:v>
                </c:pt>
                <c:pt idx="3">
                  <c:v>119.96</c:v>
                </c:pt>
                <c:pt idx="4">
                  <c:v>121.7</c:v>
                </c:pt>
                <c:pt idx="5">
                  <c:v>122.68</c:v>
                </c:pt>
                <c:pt idx="6">
                  <c:v>123.34</c:v>
                </c:pt>
                <c:pt idx="7">
                  <c:v>123.76</c:v>
                </c:pt>
                <c:pt idx="8">
                  <c:v>124.01</c:v>
                </c:pt>
                <c:pt idx="9">
                  <c:v>124.23</c:v>
                </c:pt>
                <c:pt idx="10">
                  <c:v>124.36</c:v>
                </c:pt>
                <c:pt idx="11">
                  <c:v>124.43</c:v>
                </c:pt>
                <c:pt idx="12">
                  <c:v>124.47</c:v>
                </c:pt>
                <c:pt idx="13">
                  <c:v>124.51</c:v>
                </c:pt>
                <c:pt idx="14">
                  <c:v>124.53</c:v>
                </c:pt>
                <c:pt idx="15">
                  <c:v>124.54</c:v>
                </c:pt>
                <c:pt idx="16">
                  <c:v>124.55</c:v>
                </c:pt>
                <c:pt idx="17">
                  <c:v>124.56</c:v>
                </c:pt>
                <c:pt idx="18">
                  <c:v>124.56</c:v>
                </c:pt>
                <c:pt idx="19">
                  <c:v>124.54</c:v>
                </c:pt>
                <c:pt idx="20">
                  <c:v>124.52</c:v>
                </c:pt>
                <c:pt idx="21" formatCode="General">
                  <c:v>124.5</c:v>
                </c:pt>
                <c:pt idx="22" formatCode="General">
                  <c:v>124.49</c:v>
                </c:pt>
                <c:pt idx="23" formatCode="General">
                  <c:v>124.48</c:v>
                </c:pt>
                <c:pt idx="24" formatCode="General">
                  <c:v>124.42</c:v>
                </c:pt>
                <c:pt idx="25" formatCode="General">
                  <c:v>124.35</c:v>
                </c:pt>
                <c:pt idx="26" formatCode="General">
                  <c:v>131.63999999999999</c:v>
                </c:pt>
                <c:pt idx="27" formatCode="General">
                  <c:v>138.53</c:v>
                </c:pt>
                <c:pt idx="28" formatCode="General">
                  <c:v>142.36000000000001</c:v>
                </c:pt>
                <c:pt idx="29" formatCode="General">
                  <c:v>144.19999999999999</c:v>
                </c:pt>
                <c:pt idx="30" formatCode="General">
                  <c:v>145.19</c:v>
                </c:pt>
                <c:pt idx="31" formatCode="General">
                  <c:v>145.84</c:v>
                </c:pt>
                <c:pt idx="32">
                  <c:v>146.25</c:v>
                </c:pt>
                <c:pt idx="33">
                  <c:v>146.5</c:v>
                </c:pt>
                <c:pt idx="34">
                  <c:v>146.66999999999999</c:v>
                </c:pt>
                <c:pt idx="35">
                  <c:v>146.80000000000001</c:v>
                </c:pt>
                <c:pt idx="36">
                  <c:v>146.87</c:v>
                </c:pt>
                <c:pt idx="37" formatCode="General">
                  <c:v>146.91</c:v>
                </c:pt>
                <c:pt idx="38">
                  <c:v>146.93</c:v>
                </c:pt>
                <c:pt idx="39">
                  <c:v>146.94</c:v>
                </c:pt>
                <c:pt idx="40">
                  <c:v>146.96</c:v>
                </c:pt>
                <c:pt idx="41">
                  <c:v>146.94999999999999</c:v>
                </c:pt>
                <c:pt idx="42">
                  <c:v>146.96</c:v>
                </c:pt>
                <c:pt idx="43">
                  <c:v>146.94</c:v>
                </c:pt>
                <c:pt idx="44">
                  <c:v>146.93</c:v>
                </c:pt>
                <c:pt idx="45">
                  <c:v>146.91</c:v>
                </c:pt>
                <c:pt idx="46">
                  <c:v>146.91</c:v>
                </c:pt>
                <c:pt idx="47">
                  <c:v>146.9</c:v>
                </c:pt>
                <c:pt idx="48">
                  <c:v>146.85</c:v>
                </c:pt>
                <c:pt idx="49">
                  <c:v>146.78</c:v>
                </c:pt>
                <c:pt idx="50">
                  <c:v>146.66</c:v>
                </c:pt>
                <c:pt idx="51">
                  <c:v>153.26</c:v>
                </c:pt>
                <c:pt idx="52">
                  <c:v>159.84</c:v>
                </c:pt>
                <c:pt idx="53">
                  <c:v>163.74</c:v>
                </c:pt>
                <c:pt idx="54">
                  <c:v>165.65</c:v>
                </c:pt>
                <c:pt idx="55">
                  <c:v>166.57</c:v>
                </c:pt>
                <c:pt idx="56">
                  <c:v>167.22</c:v>
                </c:pt>
                <c:pt idx="57">
                  <c:v>167.61</c:v>
                </c:pt>
                <c:pt idx="58">
                  <c:v>167.85</c:v>
                </c:pt>
                <c:pt idx="59">
                  <c:v>167.97</c:v>
                </c:pt>
                <c:pt idx="60" formatCode="General">
                  <c:v>168.07</c:v>
                </c:pt>
                <c:pt idx="61" formatCode="General">
                  <c:v>168.13</c:v>
                </c:pt>
                <c:pt idx="62" formatCode="General">
                  <c:v>168.19</c:v>
                </c:pt>
                <c:pt idx="63">
                  <c:v>168.21</c:v>
                </c:pt>
                <c:pt idx="64">
                  <c:v>168.22</c:v>
                </c:pt>
                <c:pt idx="65">
                  <c:v>168.23</c:v>
                </c:pt>
                <c:pt idx="66">
                  <c:v>168.22</c:v>
                </c:pt>
                <c:pt idx="67">
                  <c:v>168.23</c:v>
                </c:pt>
                <c:pt idx="68">
                  <c:v>168.22</c:v>
                </c:pt>
                <c:pt idx="69">
                  <c:v>168.21</c:v>
                </c:pt>
                <c:pt idx="70">
                  <c:v>168.19</c:v>
                </c:pt>
                <c:pt idx="71">
                  <c:v>168.18</c:v>
                </c:pt>
                <c:pt idx="72">
                  <c:v>168.16</c:v>
                </c:pt>
                <c:pt idx="73">
                  <c:v>168.1</c:v>
                </c:pt>
                <c:pt idx="74">
                  <c:v>168</c:v>
                </c:pt>
                <c:pt idx="75">
                  <c:v>167.89</c:v>
                </c:pt>
                <c:pt idx="76">
                  <c:v>174.15</c:v>
                </c:pt>
                <c:pt idx="77">
                  <c:v>180.3</c:v>
                </c:pt>
                <c:pt idx="78">
                  <c:v>184.14</c:v>
                </c:pt>
                <c:pt idx="79" formatCode="General">
                  <c:v>186.12</c:v>
                </c:pt>
                <c:pt idx="80" formatCode="General">
                  <c:v>187.06</c:v>
                </c:pt>
                <c:pt idx="81">
                  <c:v>187.71</c:v>
                </c:pt>
                <c:pt idx="82">
                  <c:v>188.1</c:v>
                </c:pt>
                <c:pt idx="83">
                  <c:v>188.34</c:v>
                </c:pt>
                <c:pt idx="84">
                  <c:v>188.45</c:v>
                </c:pt>
                <c:pt idx="85" formatCode="General">
                  <c:v>188.51</c:v>
                </c:pt>
                <c:pt idx="86" formatCode="General">
                  <c:v>188.58</c:v>
                </c:pt>
                <c:pt idx="87" formatCode="General">
                  <c:v>188.63</c:v>
                </c:pt>
                <c:pt idx="88" formatCode="General">
                  <c:v>188.64</c:v>
                </c:pt>
                <c:pt idx="89" formatCode="General">
                  <c:v>188.66</c:v>
                </c:pt>
                <c:pt idx="90">
                  <c:v>188.68</c:v>
                </c:pt>
                <c:pt idx="91">
                  <c:v>188.67</c:v>
                </c:pt>
                <c:pt idx="92">
                  <c:v>188.69</c:v>
                </c:pt>
                <c:pt idx="93">
                  <c:v>188.68</c:v>
                </c:pt>
                <c:pt idx="94">
                  <c:v>188.68</c:v>
                </c:pt>
                <c:pt idx="95">
                  <c:v>188.65</c:v>
                </c:pt>
                <c:pt idx="96">
                  <c:v>188.63</c:v>
                </c:pt>
                <c:pt idx="97">
                  <c:v>188.61</c:v>
                </c:pt>
                <c:pt idx="98">
                  <c:v>188.53</c:v>
                </c:pt>
                <c:pt idx="99">
                  <c:v>188.42</c:v>
                </c:pt>
                <c:pt idx="100">
                  <c:v>173.99</c:v>
                </c:pt>
                <c:pt idx="101">
                  <c:v>162.15</c:v>
                </c:pt>
                <c:pt idx="102">
                  <c:v>152.19</c:v>
                </c:pt>
                <c:pt idx="103">
                  <c:v>143.28</c:v>
                </c:pt>
                <c:pt idx="104">
                  <c:v>135.22999999999999</c:v>
                </c:pt>
                <c:pt idx="105">
                  <c:v>127.98</c:v>
                </c:pt>
                <c:pt idx="106">
                  <c:v>121.34</c:v>
                </c:pt>
                <c:pt idx="107" formatCode="General">
                  <c:v>115.32</c:v>
                </c:pt>
                <c:pt idx="108" formatCode="General">
                  <c:v>109.82</c:v>
                </c:pt>
                <c:pt idx="109" formatCode="General">
                  <c:v>104.25</c:v>
                </c:pt>
                <c:pt idx="110">
                  <c:v>109.11</c:v>
                </c:pt>
                <c:pt idx="111" formatCode="General">
                  <c:v>116.18</c:v>
                </c:pt>
                <c:pt idx="112" formatCode="General">
                  <c:v>119.96</c:v>
                </c:pt>
                <c:pt idx="113" formatCode="General">
                  <c:v>121.7</c:v>
                </c:pt>
                <c:pt idx="114" formatCode="General">
                  <c:v>122.68</c:v>
                </c:pt>
                <c:pt idx="115" formatCode="General">
                  <c:v>123.34</c:v>
                </c:pt>
                <c:pt idx="116" formatCode="General">
                  <c:v>123.76</c:v>
                </c:pt>
                <c:pt idx="117" formatCode="General">
                  <c:v>124.01</c:v>
                </c:pt>
                <c:pt idx="118" formatCode="General">
                  <c:v>124.23</c:v>
                </c:pt>
                <c:pt idx="119" formatCode="General">
                  <c:v>124.36</c:v>
                </c:pt>
                <c:pt idx="120" formatCode="General">
                  <c:v>124.43</c:v>
                </c:pt>
                <c:pt idx="121" formatCode="General">
                  <c:v>124.47</c:v>
                </c:pt>
                <c:pt idx="122" formatCode="General">
                  <c:v>124.51</c:v>
                </c:pt>
                <c:pt idx="123" formatCode="General">
                  <c:v>124.53</c:v>
                </c:pt>
                <c:pt idx="124" formatCode="General">
                  <c:v>124.54</c:v>
                </c:pt>
                <c:pt idx="125" formatCode="General">
                  <c:v>124.55</c:v>
                </c:pt>
                <c:pt idx="126" formatCode="General">
                  <c:v>124.56</c:v>
                </c:pt>
                <c:pt idx="127" formatCode="General">
                  <c:v>124.56</c:v>
                </c:pt>
                <c:pt idx="128" formatCode="General">
                  <c:v>124.54</c:v>
                </c:pt>
                <c:pt idx="129" formatCode="General">
                  <c:v>124.52</c:v>
                </c:pt>
                <c:pt idx="130" formatCode="General">
                  <c:v>124.5</c:v>
                </c:pt>
                <c:pt idx="131" formatCode="General">
                  <c:v>124.49</c:v>
                </c:pt>
                <c:pt idx="132" formatCode="General">
                  <c:v>124.48</c:v>
                </c:pt>
                <c:pt idx="133" formatCode="General">
                  <c:v>124.42</c:v>
                </c:pt>
                <c:pt idx="134" formatCode="General">
                  <c:v>124.35</c:v>
                </c:pt>
                <c:pt idx="135" formatCode="General">
                  <c:v>131.63999999999999</c:v>
                </c:pt>
                <c:pt idx="136" formatCode="General">
                  <c:v>138.53</c:v>
                </c:pt>
                <c:pt idx="137" formatCode="General">
                  <c:v>142.36000000000001</c:v>
                </c:pt>
                <c:pt idx="138" formatCode="General">
                  <c:v>144.19999999999999</c:v>
                </c:pt>
                <c:pt idx="139" formatCode="General">
                  <c:v>145.19</c:v>
                </c:pt>
                <c:pt idx="140" formatCode="General">
                  <c:v>145.84</c:v>
                </c:pt>
                <c:pt idx="141" formatCode="General">
                  <c:v>146.25</c:v>
                </c:pt>
                <c:pt idx="142" formatCode="General">
                  <c:v>146.5</c:v>
                </c:pt>
                <c:pt idx="143" formatCode="General">
                  <c:v>146.66999999999999</c:v>
                </c:pt>
                <c:pt idx="144" formatCode="General">
                  <c:v>146.80000000000001</c:v>
                </c:pt>
                <c:pt idx="145" formatCode="General">
                  <c:v>146.87</c:v>
                </c:pt>
                <c:pt idx="146" formatCode="General">
                  <c:v>146.91</c:v>
                </c:pt>
                <c:pt idx="147" formatCode="General">
                  <c:v>146.93</c:v>
                </c:pt>
                <c:pt idx="148" formatCode="General">
                  <c:v>146.94</c:v>
                </c:pt>
                <c:pt idx="149" formatCode="General">
                  <c:v>146.96</c:v>
                </c:pt>
                <c:pt idx="150" formatCode="General">
                  <c:v>146.94999999999999</c:v>
                </c:pt>
                <c:pt idx="151" formatCode="General">
                  <c:v>146.96</c:v>
                </c:pt>
                <c:pt idx="152" formatCode="General">
                  <c:v>146.94</c:v>
                </c:pt>
                <c:pt idx="153" formatCode="General">
                  <c:v>146.93</c:v>
                </c:pt>
                <c:pt idx="154" formatCode="General">
                  <c:v>146.91</c:v>
                </c:pt>
                <c:pt idx="155" formatCode="General">
                  <c:v>146.91</c:v>
                </c:pt>
                <c:pt idx="156" formatCode="General">
                  <c:v>146.9</c:v>
                </c:pt>
                <c:pt idx="157" formatCode="General">
                  <c:v>146.85</c:v>
                </c:pt>
                <c:pt idx="158" formatCode="General">
                  <c:v>146.78</c:v>
                </c:pt>
                <c:pt idx="159" formatCode="General">
                  <c:v>146.66</c:v>
                </c:pt>
                <c:pt idx="160" formatCode="General">
                  <c:v>153.26</c:v>
                </c:pt>
                <c:pt idx="161" formatCode="General">
                  <c:v>159.84</c:v>
                </c:pt>
                <c:pt idx="162" formatCode="General">
                  <c:v>163.74</c:v>
                </c:pt>
                <c:pt idx="163" formatCode="General">
                  <c:v>165.65</c:v>
                </c:pt>
                <c:pt idx="164" formatCode="General">
                  <c:v>166.57</c:v>
                </c:pt>
                <c:pt idx="165" formatCode="General">
                  <c:v>167.22</c:v>
                </c:pt>
                <c:pt idx="166" formatCode="General">
                  <c:v>167.61</c:v>
                </c:pt>
                <c:pt idx="167" formatCode="General">
                  <c:v>167.85</c:v>
                </c:pt>
                <c:pt idx="168" formatCode="General">
                  <c:v>167.97</c:v>
                </c:pt>
                <c:pt idx="169" formatCode="General">
                  <c:v>168.07</c:v>
                </c:pt>
                <c:pt idx="170" formatCode="General">
                  <c:v>168.13</c:v>
                </c:pt>
                <c:pt idx="171" formatCode="General">
                  <c:v>168.19</c:v>
                </c:pt>
                <c:pt idx="172" formatCode="General">
                  <c:v>168.21</c:v>
                </c:pt>
                <c:pt idx="173" formatCode="General">
                  <c:v>168.22</c:v>
                </c:pt>
                <c:pt idx="174" formatCode="General">
                  <c:v>168.23</c:v>
                </c:pt>
                <c:pt idx="175" formatCode="General">
                  <c:v>168.22</c:v>
                </c:pt>
                <c:pt idx="176" formatCode="General">
                  <c:v>168.23</c:v>
                </c:pt>
                <c:pt idx="177" formatCode="General">
                  <c:v>168.22</c:v>
                </c:pt>
                <c:pt idx="178" formatCode="General">
                  <c:v>168.21</c:v>
                </c:pt>
                <c:pt idx="179" formatCode="General">
                  <c:v>168.19</c:v>
                </c:pt>
                <c:pt idx="180" formatCode="General">
                  <c:v>168.18</c:v>
                </c:pt>
                <c:pt idx="181" formatCode="General">
                  <c:v>168.16</c:v>
                </c:pt>
                <c:pt idx="182" formatCode="General">
                  <c:v>168.1</c:v>
                </c:pt>
                <c:pt idx="183" formatCode="General">
                  <c:v>168</c:v>
                </c:pt>
                <c:pt idx="184" formatCode="General">
                  <c:v>167.89</c:v>
                </c:pt>
                <c:pt idx="185" formatCode="General">
                  <c:v>174.15</c:v>
                </c:pt>
                <c:pt idx="186" formatCode="General">
                  <c:v>180.3</c:v>
                </c:pt>
                <c:pt idx="187" formatCode="General">
                  <c:v>184.14</c:v>
                </c:pt>
                <c:pt idx="188" formatCode="General">
                  <c:v>186.12</c:v>
                </c:pt>
                <c:pt idx="189" formatCode="General">
                  <c:v>187.06</c:v>
                </c:pt>
                <c:pt idx="190" formatCode="General">
                  <c:v>187.71</c:v>
                </c:pt>
                <c:pt idx="191" formatCode="General">
                  <c:v>188.1</c:v>
                </c:pt>
                <c:pt idx="192" formatCode="General">
                  <c:v>188.34</c:v>
                </c:pt>
                <c:pt idx="193" formatCode="General">
                  <c:v>188.45</c:v>
                </c:pt>
                <c:pt idx="194" formatCode="General">
                  <c:v>188.51</c:v>
                </c:pt>
                <c:pt idx="195" formatCode="General">
                  <c:v>188.58</c:v>
                </c:pt>
                <c:pt idx="196" formatCode="General">
                  <c:v>188.63</c:v>
                </c:pt>
                <c:pt idx="197" formatCode="General">
                  <c:v>188.64</c:v>
                </c:pt>
                <c:pt idx="198" formatCode="General">
                  <c:v>188.66</c:v>
                </c:pt>
                <c:pt idx="199" formatCode="General">
                  <c:v>188.68</c:v>
                </c:pt>
                <c:pt idx="200" formatCode="General">
                  <c:v>188.67</c:v>
                </c:pt>
                <c:pt idx="201" formatCode="General">
                  <c:v>188.69</c:v>
                </c:pt>
                <c:pt idx="202" formatCode="General">
                  <c:v>188.68</c:v>
                </c:pt>
                <c:pt idx="203" formatCode="General">
                  <c:v>188.68</c:v>
                </c:pt>
                <c:pt idx="204" formatCode="General">
                  <c:v>188.65</c:v>
                </c:pt>
                <c:pt idx="205" formatCode="General">
                  <c:v>188.63</c:v>
                </c:pt>
                <c:pt idx="206" formatCode="General">
                  <c:v>188.61</c:v>
                </c:pt>
                <c:pt idx="207" formatCode="General">
                  <c:v>188.53</c:v>
                </c:pt>
                <c:pt idx="208" formatCode="General">
                  <c:v>188.42</c:v>
                </c:pt>
                <c:pt idx="209" formatCode="General">
                  <c:v>173.99</c:v>
                </c:pt>
                <c:pt idx="210" formatCode="General">
                  <c:v>162.15</c:v>
                </c:pt>
                <c:pt idx="211" formatCode="General">
                  <c:v>152.19</c:v>
                </c:pt>
                <c:pt idx="212" formatCode="General">
                  <c:v>143.28</c:v>
                </c:pt>
                <c:pt idx="213" formatCode="General">
                  <c:v>135.22999999999999</c:v>
                </c:pt>
                <c:pt idx="214" formatCode="General">
                  <c:v>127.98</c:v>
                </c:pt>
                <c:pt idx="215" formatCode="General">
                  <c:v>121.34</c:v>
                </c:pt>
                <c:pt idx="216" formatCode="General">
                  <c:v>115.32</c:v>
                </c:pt>
                <c:pt idx="217" formatCode="General">
                  <c:v>109.82</c:v>
                </c:pt>
                <c:pt idx="218" formatCode="General">
                  <c:v>104.25</c:v>
                </c:pt>
                <c:pt idx="219" formatCode="General">
                  <c:v>109.11</c:v>
                </c:pt>
                <c:pt idx="220" formatCode="General">
                  <c:v>116.18</c:v>
                </c:pt>
                <c:pt idx="221" formatCode="General">
                  <c:v>119.96</c:v>
                </c:pt>
                <c:pt idx="222" formatCode="General">
                  <c:v>121.7</c:v>
                </c:pt>
                <c:pt idx="223" formatCode="General">
                  <c:v>122.68</c:v>
                </c:pt>
                <c:pt idx="224" formatCode="General">
                  <c:v>123.34</c:v>
                </c:pt>
                <c:pt idx="225" formatCode="General">
                  <c:v>123.76</c:v>
                </c:pt>
                <c:pt idx="226" formatCode="General">
                  <c:v>124.01</c:v>
                </c:pt>
                <c:pt idx="227" formatCode="General">
                  <c:v>124.23</c:v>
                </c:pt>
                <c:pt idx="228" formatCode="General">
                  <c:v>124.36</c:v>
                </c:pt>
                <c:pt idx="229" formatCode="General">
                  <c:v>124.43</c:v>
                </c:pt>
                <c:pt idx="230" formatCode="General">
                  <c:v>124.47</c:v>
                </c:pt>
                <c:pt idx="231" formatCode="General">
                  <c:v>124.51</c:v>
                </c:pt>
                <c:pt idx="232" formatCode="General">
                  <c:v>124.53</c:v>
                </c:pt>
                <c:pt idx="233" formatCode="General">
                  <c:v>124.54</c:v>
                </c:pt>
                <c:pt idx="234" formatCode="General">
                  <c:v>124.55</c:v>
                </c:pt>
                <c:pt idx="235" formatCode="General">
                  <c:v>124.56</c:v>
                </c:pt>
                <c:pt idx="236" formatCode="General">
                  <c:v>124.56</c:v>
                </c:pt>
                <c:pt idx="237" formatCode="General">
                  <c:v>124.54</c:v>
                </c:pt>
                <c:pt idx="238" formatCode="General">
                  <c:v>124.52</c:v>
                </c:pt>
                <c:pt idx="239" formatCode="General">
                  <c:v>124.5</c:v>
                </c:pt>
                <c:pt idx="240" formatCode="General">
                  <c:v>124.49</c:v>
                </c:pt>
                <c:pt idx="241" formatCode="General">
                  <c:v>124.48</c:v>
                </c:pt>
                <c:pt idx="242" formatCode="General">
                  <c:v>124.42</c:v>
                </c:pt>
                <c:pt idx="243" formatCode="General">
                  <c:v>124.35</c:v>
                </c:pt>
                <c:pt idx="244" formatCode="General">
                  <c:v>131.63999999999999</c:v>
                </c:pt>
                <c:pt idx="245" formatCode="General">
                  <c:v>138.53</c:v>
                </c:pt>
                <c:pt idx="246" formatCode="General">
                  <c:v>142.36000000000001</c:v>
                </c:pt>
                <c:pt idx="247" formatCode="General">
                  <c:v>144.19999999999999</c:v>
                </c:pt>
                <c:pt idx="248" formatCode="General">
                  <c:v>145.19</c:v>
                </c:pt>
                <c:pt idx="249" formatCode="General">
                  <c:v>145.84</c:v>
                </c:pt>
                <c:pt idx="250" formatCode="General">
                  <c:v>146.25</c:v>
                </c:pt>
                <c:pt idx="251" formatCode="General">
                  <c:v>146.5</c:v>
                </c:pt>
                <c:pt idx="252" formatCode="General">
                  <c:v>146.66999999999999</c:v>
                </c:pt>
                <c:pt idx="253" formatCode="General">
                  <c:v>146.80000000000001</c:v>
                </c:pt>
                <c:pt idx="254" formatCode="General">
                  <c:v>146.87</c:v>
                </c:pt>
                <c:pt idx="255" formatCode="General">
                  <c:v>146.91</c:v>
                </c:pt>
                <c:pt idx="256" formatCode="General">
                  <c:v>146.93</c:v>
                </c:pt>
                <c:pt idx="257" formatCode="General">
                  <c:v>146.94</c:v>
                </c:pt>
                <c:pt idx="258" formatCode="General">
                  <c:v>146.96</c:v>
                </c:pt>
                <c:pt idx="259" formatCode="General">
                  <c:v>146.94999999999999</c:v>
                </c:pt>
                <c:pt idx="260" formatCode="General">
                  <c:v>146.96</c:v>
                </c:pt>
                <c:pt idx="261" formatCode="General">
                  <c:v>146.94</c:v>
                </c:pt>
                <c:pt idx="262" formatCode="General">
                  <c:v>146.93</c:v>
                </c:pt>
                <c:pt idx="263" formatCode="General">
                  <c:v>146.91</c:v>
                </c:pt>
                <c:pt idx="264" formatCode="General">
                  <c:v>146.91</c:v>
                </c:pt>
                <c:pt idx="265" formatCode="General">
                  <c:v>146.9</c:v>
                </c:pt>
                <c:pt idx="266" formatCode="General">
                  <c:v>146.85</c:v>
                </c:pt>
                <c:pt idx="267" formatCode="General">
                  <c:v>146.78</c:v>
                </c:pt>
                <c:pt idx="268" formatCode="General">
                  <c:v>146.66</c:v>
                </c:pt>
                <c:pt idx="269" formatCode="General">
                  <c:v>153.26</c:v>
                </c:pt>
                <c:pt idx="270" formatCode="General">
                  <c:v>159.84</c:v>
                </c:pt>
                <c:pt idx="271" formatCode="General">
                  <c:v>163.74</c:v>
                </c:pt>
                <c:pt idx="272" formatCode="General">
                  <c:v>165.65</c:v>
                </c:pt>
                <c:pt idx="273" formatCode="General">
                  <c:v>166.57</c:v>
                </c:pt>
                <c:pt idx="274" formatCode="General">
                  <c:v>167.22</c:v>
                </c:pt>
                <c:pt idx="275" formatCode="General">
                  <c:v>167.61</c:v>
                </c:pt>
                <c:pt idx="276" formatCode="General">
                  <c:v>167.85</c:v>
                </c:pt>
                <c:pt idx="277" formatCode="General">
                  <c:v>167.97</c:v>
                </c:pt>
                <c:pt idx="278" formatCode="General">
                  <c:v>168.07</c:v>
                </c:pt>
                <c:pt idx="279" formatCode="General">
                  <c:v>168.13</c:v>
                </c:pt>
                <c:pt idx="280" formatCode="General">
                  <c:v>168.19</c:v>
                </c:pt>
                <c:pt idx="281" formatCode="General">
                  <c:v>168.21</c:v>
                </c:pt>
                <c:pt idx="282" formatCode="General">
                  <c:v>168.22</c:v>
                </c:pt>
                <c:pt idx="283" formatCode="General">
                  <c:v>168.23</c:v>
                </c:pt>
                <c:pt idx="284" formatCode="General">
                  <c:v>168.22</c:v>
                </c:pt>
                <c:pt idx="285" formatCode="General">
                  <c:v>168.23</c:v>
                </c:pt>
                <c:pt idx="286" formatCode="General">
                  <c:v>168.22</c:v>
                </c:pt>
                <c:pt idx="287" formatCode="General">
                  <c:v>168.21</c:v>
                </c:pt>
                <c:pt idx="288" formatCode="General">
                  <c:v>168.19</c:v>
                </c:pt>
                <c:pt idx="289" formatCode="General">
                  <c:v>168.18</c:v>
                </c:pt>
                <c:pt idx="290" formatCode="General">
                  <c:v>168.16</c:v>
                </c:pt>
                <c:pt idx="291" formatCode="General">
                  <c:v>168.1</c:v>
                </c:pt>
                <c:pt idx="292" formatCode="General">
                  <c:v>168</c:v>
                </c:pt>
                <c:pt idx="293" formatCode="General">
                  <c:v>167.89</c:v>
                </c:pt>
                <c:pt idx="294" formatCode="General">
                  <c:v>174.15</c:v>
                </c:pt>
                <c:pt idx="295" formatCode="General">
                  <c:v>180.3</c:v>
                </c:pt>
                <c:pt idx="296" formatCode="General">
                  <c:v>184.14</c:v>
                </c:pt>
                <c:pt idx="297" formatCode="General">
                  <c:v>186.12</c:v>
                </c:pt>
                <c:pt idx="298" formatCode="General">
                  <c:v>187.06</c:v>
                </c:pt>
                <c:pt idx="299" formatCode="General">
                  <c:v>187.71</c:v>
                </c:pt>
                <c:pt idx="300" formatCode="General">
                  <c:v>188.1</c:v>
                </c:pt>
                <c:pt idx="301" formatCode="General">
                  <c:v>188.34</c:v>
                </c:pt>
                <c:pt idx="302" formatCode="General">
                  <c:v>188.45</c:v>
                </c:pt>
                <c:pt idx="303" formatCode="General">
                  <c:v>188.51</c:v>
                </c:pt>
                <c:pt idx="304" formatCode="General">
                  <c:v>188.58</c:v>
                </c:pt>
                <c:pt idx="305" formatCode="General">
                  <c:v>188.63</c:v>
                </c:pt>
                <c:pt idx="306" formatCode="General">
                  <c:v>188.64</c:v>
                </c:pt>
                <c:pt idx="307" formatCode="General">
                  <c:v>188.66</c:v>
                </c:pt>
                <c:pt idx="308" formatCode="General">
                  <c:v>188.68</c:v>
                </c:pt>
                <c:pt idx="309" formatCode="General">
                  <c:v>188.67</c:v>
                </c:pt>
                <c:pt idx="310" formatCode="General">
                  <c:v>188.69</c:v>
                </c:pt>
                <c:pt idx="311" formatCode="General">
                  <c:v>188.68</c:v>
                </c:pt>
                <c:pt idx="312" formatCode="General">
                  <c:v>188.68</c:v>
                </c:pt>
                <c:pt idx="313" formatCode="General">
                  <c:v>188.65</c:v>
                </c:pt>
                <c:pt idx="314" formatCode="General">
                  <c:v>188.63</c:v>
                </c:pt>
                <c:pt idx="315" formatCode="General">
                  <c:v>188.61</c:v>
                </c:pt>
                <c:pt idx="316" formatCode="General">
                  <c:v>188.53</c:v>
                </c:pt>
                <c:pt idx="317" formatCode="General">
                  <c:v>188.42</c:v>
                </c:pt>
                <c:pt idx="318" formatCode="General">
                  <c:v>173.99</c:v>
                </c:pt>
                <c:pt idx="319" formatCode="General">
                  <c:v>162.15</c:v>
                </c:pt>
                <c:pt idx="320" formatCode="General">
                  <c:v>152.19</c:v>
                </c:pt>
                <c:pt idx="321" formatCode="General">
                  <c:v>143.28</c:v>
                </c:pt>
                <c:pt idx="322" formatCode="General">
                  <c:v>135.22999999999999</c:v>
                </c:pt>
                <c:pt idx="323" formatCode="General">
                  <c:v>127.98</c:v>
                </c:pt>
                <c:pt idx="324" formatCode="General">
                  <c:v>121.34</c:v>
                </c:pt>
                <c:pt idx="325" formatCode="General">
                  <c:v>115.32</c:v>
                </c:pt>
                <c:pt idx="326" formatCode="General">
                  <c:v>109.82</c:v>
                </c:pt>
                <c:pt idx="327" formatCode="General">
                  <c:v>104.78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800-43B6-8B45-0ED4A954843A}"/>
            </c:ext>
          </c:extLst>
        </c:ser>
        <c:ser>
          <c:idx val="7"/>
          <c:order val="1"/>
          <c:tx>
            <c:strRef>
              <c:f>Sheet1!$C$1</c:f>
              <c:strCache>
                <c:ptCount val="1"/>
                <c:pt idx="0">
                  <c:v>Ta cladding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Sheet1!$A$2:$A$329</c:f>
              <c:numCache>
                <c:formatCode>0.00E+00</c:formatCode>
                <c:ptCount val="328"/>
                <c:pt idx="0" formatCode="General">
                  <c:v>0</c:v>
                </c:pt>
                <c:pt idx="1">
                  <c:v>1.0101000000000001E-2</c:v>
                </c:pt>
                <c:pt idx="2">
                  <c:v>2.0202000000000001E-2</c:v>
                </c:pt>
                <c:pt idx="3">
                  <c:v>3.0303E-2</c:v>
                </c:pt>
                <c:pt idx="4">
                  <c:v>4.0404000000000002E-2</c:v>
                </c:pt>
                <c:pt idx="5">
                  <c:v>5.0505000000000001E-2</c:v>
                </c:pt>
                <c:pt idx="6">
                  <c:v>6.0606E-2</c:v>
                </c:pt>
                <c:pt idx="7">
                  <c:v>7.0707000000000006E-2</c:v>
                </c:pt>
                <c:pt idx="8">
                  <c:v>8.0808000000000005E-2</c:v>
                </c:pt>
                <c:pt idx="9">
                  <c:v>9.0909000000000004E-2</c:v>
                </c:pt>
                <c:pt idx="10">
                  <c:v>0.10101</c:v>
                </c:pt>
                <c:pt idx="11">
                  <c:v>0.11111</c:v>
                </c:pt>
                <c:pt idx="12">
                  <c:v>0.12121</c:v>
                </c:pt>
                <c:pt idx="13">
                  <c:v>0.13131000000000001</c:v>
                </c:pt>
                <c:pt idx="14">
                  <c:v>0.14141000000000001</c:v>
                </c:pt>
                <c:pt idx="15">
                  <c:v>0.15151999999999999</c:v>
                </c:pt>
                <c:pt idx="16">
                  <c:v>0.16162000000000001</c:v>
                </c:pt>
                <c:pt idx="17">
                  <c:v>0.17172000000000001</c:v>
                </c:pt>
                <c:pt idx="18">
                  <c:v>0.18182000000000001</c:v>
                </c:pt>
                <c:pt idx="19">
                  <c:v>0.19192000000000001</c:v>
                </c:pt>
                <c:pt idx="20">
                  <c:v>0.20202000000000001</c:v>
                </c:pt>
                <c:pt idx="21">
                  <c:v>0.21212</c:v>
                </c:pt>
                <c:pt idx="22">
                  <c:v>0.22222</c:v>
                </c:pt>
                <c:pt idx="23">
                  <c:v>0.23232</c:v>
                </c:pt>
                <c:pt idx="24">
                  <c:v>0.24242</c:v>
                </c:pt>
                <c:pt idx="25">
                  <c:v>0.25252999999999998</c:v>
                </c:pt>
                <c:pt idx="26">
                  <c:v>0.26262999999999997</c:v>
                </c:pt>
                <c:pt idx="27">
                  <c:v>0.27272999999999997</c:v>
                </c:pt>
                <c:pt idx="28">
                  <c:v>0.28283000000000003</c:v>
                </c:pt>
                <c:pt idx="29">
                  <c:v>0.29293000000000002</c:v>
                </c:pt>
                <c:pt idx="30">
                  <c:v>0.30303000000000002</c:v>
                </c:pt>
                <c:pt idx="31">
                  <c:v>0.31313000000000002</c:v>
                </c:pt>
                <c:pt idx="32">
                  <c:v>0.32323000000000002</c:v>
                </c:pt>
                <c:pt idx="33">
                  <c:v>0.33333000000000002</c:v>
                </c:pt>
                <c:pt idx="34">
                  <c:v>0.34343000000000001</c:v>
                </c:pt>
                <c:pt idx="35">
                  <c:v>0.35354000000000002</c:v>
                </c:pt>
                <c:pt idx="36">
                  <c:v>0.36364000000000002</c:v>
                </c:pt>
                <c:pt idx="37">
                  <c:v>0.37374000000000002</c:v>
                </c:pt>
                <c:pt idx="38">
                  <c:v>0.38384000000000001</c:v>
                </c:pt>
                <c:pt idx="39">
                  <c:v>0.39394000000000001</c:v>
                </c:pt>
                <c:pt idx="40">
                  <c:v>0.40404000000000001</c:v>
                </c:pt>
                <c:pt idx="41">
                  <c:v>0.41414000000000001</c:v>
                </c:pt>
                <c:pt idx="42">
                  <c:v>0.42424000000000001</c:v>
                </c:pt>
                <c:pt idx="43">
                  <c:v>0.43434</c:v>
                </c:pt>
                <c:pt idx="44">
                  <c:v>0.44444</c:v>
                </c:pt>
                <c:pt idx="45">
                  <c:v>0.45455000000000001</c:v>
                </c:pt>
                <c:pt idx="46">
                  <c:v>0.46465000000000001</c:v>
                </c:pt>
                <c:pt idx="47">
                  <c:v>0.47475000000000001</c:v>
                </c:pt>
                <c:pt idx="48">
                  <c:v>0.48485</c:v>
                </c:pt>
                <c:pt idx="49">
                  <c:v>0.49495</c:v>
                </c:pt>
                <c:pt idx="50">
                  <c:v>0.50505</c:v>
                </c:pt>
                <c:pt idx="51">
                  <c:v>0.51515</c:v>
                </c:pt>
                <c:pt idx="52">
                  <c:v>0.52524999999999999</c:v>
                </c:pt>
                <c:pt idx="53">
                  <c:v>0.53534999999999999</c:v>
                </c:pt>
                <c:pt idx="54">
                  <c:v>0.54544999999999999</c:v>
                </c:pt>
                <c:pt idx="55">
                  <c:v>0.55556000000000005</c:v>
                </c:pt>
                <c:pt idx="56">
                  <c:v>0.56566000000000005</c:v>
                </c:pt>
                <c:pt idx="57">
                  <c:v>0.57576000000000005</c:v>
                </c:pt>
                <c:pt idx="58">
                  <c:v>0.58586000000000005</c:v>
                </c:pt>
                <c:pt idx="59">
                  <c:v>0.59596000000000005</c:v>
                </c:pt>
                <c:pt idx="60">
                  <c:v>0.60606000000000004</c:v>
                </c:pt>
                <c:pt idx="61">
                  <c:v>0.61616000000000004</c:v>
                </c:pt>
                <c:pt idx="62">
                  <c:v>0.62626000000000004</c:v>
                </c:pt>
                <c:pt idx="63">
                  <c:v>0.63636000000000004</c:v>
                </c:pt>
                <c:pt idx="64">
                  <c:v>0.64646000000000003</c:v>
                </c:pt>
                <c:pt idx="65">
                  <c:v>0.65656999999999999</c:v>
                </c:pt>
                <c:pt idx="66">
                  <c:v>0.66666999999999998</c:v>
                </c:pt>
                <c:pt idx="67">
                  <c:v>0.67676999999999998</c:v>
                </c:pt>
                <c:pt idx="68">
                  <c:v>0.68686999999999998</c:v>
                </c:pt>
                <c:pt idx="69">
                  <c:v>0.69696999999999998</c:v>
                </c:pt>
                <c:pt idx="70">
                  <c:v>0.70706999999999998</c:v>
                </c:pt>
                <c:pt idx="71">
                  <c:v>0.71716999999999997</c:v>
                </c:pt>
                <c:pt idx="72">
                  <c:v>0.72726999999999997</c:v>
                </c:pt>
                <c:pt idx="73">
                  <c:v>0.73736999999999997</c:v>
                </c:pt>
                <c:pt idx="74">
                  <c:v>0.74746999999999997</c:v>
                </c:pt>
                <c:pt idx="75">
                  <c:v>0.75758000000000003</c:v>
                </c:pt>
                <c:pt idx="76">
                  <c:v>0.76768000000000003</c:v>
                </c:pt>
                <c:pt idx="77">
                  <c:v>0.77778000000000003</c:v>
                </c:pt>
                <c:pt idx="78">
                  <c:v>0.78788000000000002</c:v>
                </c:pt>
                <c:pt idx="79">
                  <c:v>0.79798000000000002</c:v>
                </c:pt>
                <c:pt idx="80">
                  <c:v>0.80808000000000002</c:v>
                </c:pt>
                <c:pt idx="81">
                  <c:v>0.81818000000000002</c:v>
                </c:pt>
                <c:pt idx="82">
                  <c:v>0.82828000000000002</c:v>
                </c:pt>
                <c:pt idx="83">
                  <c:v>0.83838000000000001</c:v>
                </c:pt>
                <c:pt idx="84">
                  <c:v>0.84848000000000001</c:v>
                </c:pt>
                <c:pt idx="85">
                  <c:v>0.85858999999999996</c:v>
                </c:pt>
                <c:pt idx="86">
                  <c:v>0.86868999999999996</c:v>
                </c:pt>
                <c:pt idx="87">
                  <c:v>0.87878999999999996</c:v>
                </c:pt>
                <c:pt idx="88">
                  <c:v>0.88888999999999996</c:v>
                </c:pt>
                <c:pt idx="89">
                  <c:v>0.89898999999999996</c:v>
                </c:pt>
                <c:pt idx="90">
                  <c:v>0.90908999999999995</c:v>
                </c:pt>
                <c:pt idx="91">
                  <c:v>0.91918999999999995</c:v>
                </c:pt>
                <c:pt idx="92">
                  <c:v>0.92928999999999995</c:v>
                </c:pt>
                <c:pt idx="93">
                  <c:v>0.93938999999999995</c:v>
                </c:pt>
                <c:pt idx="94">
                  <c:v>0.94948999999999995</c:v>
                </c:pt>
                <c:pt idx="95">
                  <c:v>0.95960000000000001</c:v>
                </c:pt>
                <c:pt idx="96">
                  <c:v>0.96970000000000001</c:v>
                </c:pt>
                <c:pt idx="97">
                  <c:v>0.9798</c:v>
                </c:pt>
                <c:pt idx="98">
                  <c:v>0.9899</c:v>
                </c:pt>
                <c:pt idx="99">
                  <c:v>1</c:v>
                </c:pt>
                <c:pt idx="100">
                  <c:v>1.62</c:v>
                </c:pt>
                <c:pt idx="101">
                  <c:v>2.2400000000000002</c:v>
                </c:pt>
                <c:pt idx="102">
                  <c:v>2.86</c:v>
                </c:pt>
                <c:pt idx="103">
                  <c:v>3.48</c:v>
                </c:pt>
                <c:pt idx="104">
                  <c:v>4.0999999999999996</c:v>
                </c:pt>
                <c:pt idx="105">
                  <c:v>4.72</c:v>
                </c:pt>
                <c:pt idx="106">
                  <c:v>5.34</c:v>
                </c:pt>
                <c:pt idx="107">
                  <c:v>5.96</c:v>
                </c:pt>
                <c:pt idx="108">
                  <c:v>6.58</c:v>
                </c:pt>
                <c:pt idx="109">
                  <c:v>7.2</c:v>
                </c:pt>
                <c:pt idx="110">
                  <c:v>7.2100999999999997</c:v>
                </c:pt>
                <c:pt idx="111">
                  <c:v>7.2202000000000002</c:v>
                </c:pt>
                <c:pt idx="112" formatCode="General">
                  <c:v>7.2302999999999997</c:v>
                </c:pt>
                <c:pt idx="113" formatCode="General">
                  <c:v>7.2404000000000002</c:v>
                </c:pt>
                <c:pt idx="114" formatCode="General">
                  <c:v>7.2504999999999997</c:v>
                </c:pt>
                <c:pt idx="115" formatCode="General">
                  <c:v>7.2606000000000002</c:v>
                </c:pt>
                <c:pt idx="116" formatCode="General">
                  <c:v>7.2706999999999997</c:v>
                </c:pt>
                <c:pt idx="117" formatCode="General">
                  <c:v>7.2808000000000002</c:v>
                </c:pt>
                <c:pt idx="118" formatCode="General">
                  <c:v>7.2908999999999997</c:v>
                </c:pt>
                <c:pt idx="119" formatCode="General">
                  <c:v>7.3010000000000002</c:v>
                </c:pt>
                <c:pt idx="120" formatCode="General">
                  <c:v>7.3110999999999997</c:v>
                </c:pt>
                <c:pt idx="121" formatCode="General">
                  <c:v>7.3212000000000002</c:v>
                </c:pt>
                <c:pt idx="122" formatCode="General">
                  <c:v>7.3312999999999997</c:v>
                </c:pt>
                <c:pt idx="123" formatCode="General">
                  <c:v>7.3414000000000001</c:v>
                </c:pt>
                <c:pt idx="124" formatCode="General">
                  <c:v>7.3514999999999997</c:v>
                </c:pt>
                <c:pt idx="125" formatCode="General">
                  <c:v>7.3616000000000001</c:v>
                </c:pt>
                <c:pt idx="126" formatCode="General">
                  <c:v>7.3716999999999997</c:v>
                </c:pt>
                <c:pt idx="127" formatCode="General">
                  <c:v>7.3818000000000001</c:v>
                </c:pt>
                <c:pt idx="128" formatCode="General">
                  <c:v>7.3918999999999997</c:v>
                </c:pt>
                <c:pt idx="129" formatCode="General">
                  <c:v>7.4020000000000001</c:v>
                </c:pt>
                <c:pt idx="130" formatCode="General">
                  <c:v>7.4120999999999997</c:v>
                </c:pt>
                <c:pt idx="131" formatCode="General">
                  <c:v>7.4222000000000001</c:v>
                </c:pt>
                <c:pt idx="132" formatCode="General">
                  <c:v>7.4322999999999997</c:v>
                </c:pt>
                <c:pt idx="133" formatCode="General">
                  <c:v>7.4424000000000001</c:v>
                </c:pt>
                <c:pt idx="134" formatCode="General">
                  <c:v>7.4524999999999997</c:v>
                </c:pt>
                <c:pt idx="135" formatCode="General">
                  <c:v>7.4626000000000001</c:v>
                </c:pt>
                <c:pt idx="136" formatCode="General">
                  <c:v>7.4726999999999997</c:v>
                </c:pt>
                <c:pt idx="137" formatCode="General">
                  <c:v>7.4828000000000001</c:v>
                </c:pt>
                <c:pt idx="138" formatCode="General">
                  <c:v>7.4928999999999997</c:v>
                </c:pt>
                <c:pt idx="139" formatCode="General">
                  <c:v>7.5030000000000001</c:v>
                </c:pt>
                <c:pt idx="140" formatCode="General">
                  <c:v>7.5130999999999997</c:v>
                </c:pt>
                <c:pt idx="141" formatCode="General">
                  <c:v>7.5232000000000001</c:v>
                </c:pt>
                <c:pt idx="142" formatCode="General">
                  <c:v>7.5332999999999997</c:v>
                </c:pt>
                <c:pt idx="143" formatCode="General">
                  <c:v>7.5434000000000001</c:v>
                </c:pt>
                <c:pt idx="144" formatCode="General">
                  <c:v>7.5534999999999997</c:v>
                </c:pt>
                <c:pt idx="145" formatCode="General">
                  <c:v>7.5636000000000001</c:v>
                </c:pt>
                <c:pt idx="146" formatCode="General">
                  <c:v>7.5736999999999997</c:v>
                </c:pt>
                <c:pt idx="147" formatCode="General">
                  <c:v>7.5838000000000001</c:v>
                </c:pt>
                <c:pt idx="148" formatCode="General">
                  <c:v>7.5938999999999997</c:v>
                </c:pt>
                <c:pt idx="149" formatCode="General">
                  <c:v>7.6040000000000001</c:v>
                </c:pt>
                <c:pt idx="150" formatCode="General">
                  <c:v>7.6140999999999996</c:v>
                </c:pt>
                <c:pt idx="151" formatCode="General">
                  <c:v>7.6242000000000001</c:v>
                </c:pt>
                <c:pt idx="152" formatCode="General">
                  <c:v>7.6342999999999996</c:v>
                </c:pt>
                <c:pt idx="153" formatCode="General">
                  <c:v>7.6444000000000001</c:v>
                </c:pt>
                <c:pt idx="154" formatCode="General">
                  <c:v>7.6544999999999996</c:v>
                </c:pt>
                <c:pt idx="155" formatCode="General">
                  <c:v>7.6646000000000001</c:v>
                </c:pt>
                <c:pt idx="156" formatCode="General">
                  <c:v>7.6746999999999996</c:v>
                </c:pt>
                <c:pt idx="157" formatCode="General">
                  <c:v>7.6848000000000001</c:v>
                </c:pt>
                <c:pt idx="158" formatCode="General">
                  <c:v>7.6948999999999996</c:v>
                </c:pt>
                <c:pt idx="159" formatCode="General">
                  <c:v>7.7050999999999998</c:v>
                </c:pt>
                <c:pt idx="160" formatCode="General">
                  <c:v>7.7152000000000003</c:v>
                </c:pt>
                <c:pt idx="161" formatCode="General">
                  <c:v>7.7252999999999998</c:v>
                </c:pt>
                <c:pt idx="162" formatCode="General">
                  <c:v>7.7354000000000003</c:v>
                </c:pt>
                <c:pt idx="163" formatCode="General">
                  <c:v>7.7454999999999998</c:v>
                </c:pt>
                <c:pt idx="164" formatCode="General">
                  <c:v>7.7556000000000003</c:v>
                </c:pt>
                <c:pt idx="165" formatCode="General">
                  <c:v>7.7656999999999998</c:v>
                </c:pt>
                <c:pt idx="166" formatCode="General">
                  <c:v>7.7758000000000003</c:v>
                </c:pt>
                <c:pt idx="167" formatCode="General">
                  <c:v>7.7858999999999998</c:v>
                </c:pt>
                <c:pt idx="168" formatCode="General">
                  <c:v>7.7960000000000003</c:v>
                </c:pt>
                <c:pt idx="169" formatCode="General">
                  <c:v>7.8060999999999998</c:v>
                </c:pt>
                <c:pt idx="170" formatCode="General">
                  <c:v>7.8162000000000003</c:v>
                </c:pt>
                <c:pt idx="171" formatCode="General">
                  <c:v>7.8262999999999998</c:v>
                </c:pt>
                <c:pt idx="172" formatCode="General">
                  <c:v>7.8364000000000003</c:v>
                </c:pt>
                <c:pt idx="173" formatCode="General">
                  <c:v>7.8464999999999998</c:v>
                </c:pt>
                <c:pt idx="174" formatCode="General">
                  <c:v>7.8566000000000003</c:v>
                </c:pt>
                <c:pt idx="175" formatCode="General">
                  <c:v>7.8666999999999998</c:v>
                </c:pt>
                <c:pt idx="176" formatCode="General">
                  <c:v>7.8768000000000002</c:v>
                </c:pt>
                <c:pt idx="177" formatCode="General">
                  <c:v>7.8868999999999998</c:v>
                </c:pt>
                <c:pt idx="178" formatCode="General">
                  <c:v>7.8970000000000002</c:v>
                </c:pt>
                <c:pt idx="179" formatCode="General">
                  <c:v>7.9070999999999998</c:v>
                </c:pt>
                <c:pt idx="180" formatCode="General">
                  <c:v>7.9172000000000002</c:v>
                </c:pt>
                <c:pt idx="181" formatCode="General">
                  <c:v>7.9272999999999998</c:v>
                </c:pt>
                <c:pt idx="182" formatCode="General">
                  <c:v>7.9374000000000002</c:v>
                </c:pt>
                <c:pt idx="183" formatCode="General">
                  <c:v>7.9474999999999998</c:v>
                </c:pt>
                <c:pt idx="184" formatCode="General">
                  <c:v>7.9576000000000002</c:v>
                </c:pt>
                <c:pt idx="185" formatCode="General">
                  <c:v>7.9676999999999998</c:v>
                </c:pt>
                <c:pt idx="186" formatCode="General">
                  <c:v>7.9778000000000002</c:v>
                </c:pt>
                <c:pt idx="187" formatCode="General">
                  <c:v>7.9878999999999998</c:v>
                </c:pt>
                <c:pt idx="188" formatCode="General">
                  <c:v>7.9980000000000002</c:v>
                </c:pt>
                <c:pt idx="189" formatCode="General">
                  <c:v>8.0081000000000007</c:v>
                </c:pt>
                <c:pt idx="190" formatCode="General">
                  <c:v>8.0182000000000002</c:v>
                </c:pt>
                <c:pt idx="191" formatCode="General">
                  <c:v>8.0282999999999998</c:v>
                </c:pt>
                <c:pt idx="192" formatCode="General">
                  <c:v>8.0383999999999993</c:v>
                </c:pt>
                <c:pt idx="193" formatCode="General">
                  <c:v>8.0485000000000007</c:v>
                </c:pt>
                <c:pt idx="194" formatCode="General">
                  <c:v>8.0586000000000002</c:v>
                </c:pt>
                <c:pt idx="195" formatCode="General">
                  <c:v>8.0686999999999998</c:v>
                </c:pt>
                <c:pt idx="196" formatCode="General">
                  <c:v>8.0787999999999993</c:v>
                </c:pt>
                <c:pt idx="197" formatCode="General">
                  <c:v>8.0889000000000006</c:v>
                </c:pt>
                <c:pt idx="198" formatCode="General">
                  <c:v>8.0990000000000002</c:v>
                </c:pt>
                <c:pt idx="199" formatCode="General">
                  <c:v>8.1090999999999998</c:v>
                </c:pt>
                <c:pt idx="200" formatCode="General">
                  <c:v>8.1191999999999993</c:v>
                </c:pt>
                <c:pt idx="201" formatCode="General">
                  <c:v>8.1293000000000006</c:v>
                </c:pt>
                <c:pt idx="202" formatCode="General">
                  <c:v>8.1394000000000002</c:v>
                </c:pt>
                <c:pt idx="203" formatCode="General">
                  <c:v>8.1494999999999997</c:v>
                </c:pt>
                <c:pt idx="204" formatCode="General">
                  <c:v>8.1595999999999993</c:v>
                </c:pt>
                <c:pt idx="205" formatCode="General">
                  <c:v>8.1697000000000006</c:v>
                </c:pt>
                <c:pt idx="206" formatCode="General">
                  <c:v>8.1798000000000002</c:v>
                </c:pt>
                <c:pt idx="207" formatCode="General">
                  <c:v>8.1898999999999997</c:v>
                </c:pt>
                <c:pt idx="208" formatCode="General">
                  <c:v>8.1999999999999993</c:v>
                </c:pt>
                <c:pt idx="209" formatCode="General">
                  <c:v>8.82</c:v>
                </c:pt>
                <c:pt idx="210" formatCode="General">
                  <c:v>9.44</c:v>
                </c:pt>
                <c:pt idx="211" formatCode="General">
                  <c:v>10.06</c:v>
                </c:pt>
                <c:pt idx="212" formatCode="General">
                  <c:v>10.68</c:v>
                </c:pt>
                <c:pt idx="213" formatCode="General">
                  <c:v>11.3</c:v>
                </c:pt>
                <c:pt idx="214" formatCode="General">
                  <c:v>11.92</c:v>
                </c:pt>
                <c:pt idx="215" formatCode="General">
                  <c:v>12.54</c:v>
                </c:pt>
                <c:pt idx="216" formatCode="General">
                  <c:v>13.16</c:v>
                </c:pt>
                <c:pt idx="217" formatCode="General">
                  <c:v>13.78</c:v>
                </c:pt>
                <c:pt idx="218" formatCode="General">
                  <c:v>14.4</c:v>
                </c:pt>
                <c:pt idx="219" formatCode="General">
                  <c:v>14.41</c:v>
                </c:pt>
                <c:pt idx="220" formatCode="General">
                  <c:v>14.42</c:v>
                </c:pt>
                <c:pt idx="221" formatCode="General">
                  <c:v>14.43</c:v>
                </c:pt>
                <c:pt idx="222" formatCode="General">
                  <c:v>14.44</c:v>
                </c:pt>
                <c:pt idx="223" formatCode="General">
                  <c:v>14.451000000000001</c:v>
                </c:pt>
                <c:pt idx="224" formatCode="General">
                  <c:v>14.461</c:v>
                </c:pt>
                <c:pt idx="225" formatCode="General">
                  <c:v>14.471</c:v>
                </c:pt>
                <c:pt idx="226" formatCode="General">
                  <c:v>14.481</c:v>
                </c:pt>
                <c:pt idx="227" formatCode="General">
                  <c:v>14.491</c:v>
                </c:pt>
                <c:pt idx="228" formatCode="General">
                  <c:v>14.500999999999999</c:v>
                </c:pt>
                <c:pt idx="229" formatCode="General">
                  <c:v>14.510999999999999</c:v>
                </c:pt>
                <c:pt idx="230" formatCode="General">
                  <c:v>14.521000000000001</c:v>
                </c:pt>
                <c:pt idx="231" formatCode="General">
                  <c:v>14.531000000000001</c:v>
                </c:pt>
                <c:pt idx="232" formatCode="General">
                  <c:v>14.541</c:v>
                </c:pt>
                <c:pt idx="233" formatCode="General">
                  <c:v>14.552</c:v>
                </c:pt>
                <c:pt idx="234" formatCode="General">
                  <c:v>14.561999999999999</c:v>
                </c:pt>
                <c:pt idx="235" formatCode="General">
                  <c:v>14.571999999999999</c:v>
                </c:pt>
                <c:pt idx="236" formatCode="General">
                  <c:v>14.582000000000001</c:v>
                </c:pt>
                <c:pt idx="237" formatCode="General">
                  <c:v>14.592000000000001</c:v>
                </c:pt>
                <c:pt idx="238" formatCode="General">
                  <c:v>14.602</c:v>
                </c:pt>
                <c:pt idx="239" formatCode="General">
                  <c:v>14.612</c:v>
                </c:pt>
                <c:pt idx="240" formatCode="General">
                  <c:v>14.622</c:v>
                </c:pt>
                <c:pt idx="241" formatCode="General">
                  <c:v>14.632</c:v>
                </c:pt>
                <c:pt idx="242" formatCode="General">
                  <c:v>14.641999999999999</c:v>
                </c:pt>
                <c:pt idx="243" formatCode="General">
                  <c:v>14.653</c:v>
                </c:pt>
                <c:pt idx="244" formatCode="General">
                  <c:v>14.663</c:v>
                </c:pt>
                <c:pt idx="245" formatCode="General">
                  <c:v>14.673</c:v>
                </c:pt>
                <c:pt idx="246" formatCode="General">
                  <c:v>14.683</c:v>
                </c:pt>
                <c:pt idx="247" formatCode="General">
                  <c:v>14.693</c:v>
                </c:pt>
                <c:pt idx="248" formatCode="General">
                  <c:v>14.702999999999999</c:v>
                </c:pt>
                <c:pt idx="249" formatCode="General">
                  <c:v>14.712999999999999</c:v>
                </c:pt>
                <c:pt idx="250" formatCode="General">
                  <c:v>14.723000000000001</c:v>
                </c:pt>
                <c:pt idx="251" formatCode="General">
                  <c:v>14.733000000000001</c:v>
                </c:pt>
                <c:pt idx="252" formatCode="General">
                  <c:v>14.743</c:v>
                </c:pt>
                <c:pt idx="253" formatCode="General">
                  <c:v>14.754</c:v>
                </c:pt>
                <c:pt idx="254" formatCode="General">
                  <c:v>14.763999999999999</c:v>
                </c:pt>
                <c:pt idx="255" formatCode="General">
                  <c:v>14.773999999999999</c:v>
                </c:pt>
                <c:pt idx="256" formatCode="General">
                  <c:v>14.784000000000001</c:v>
                </c:pt>
                <c:pt idx="257" formatCode="General">
                  <c:v>14.794</c:v>
                </c:pt>
                <c:pt idx="258" formatCode="General">
                  <c:v>14.804</c:v>
                </c:pt>
                <c:pt idx="259" formatCode="General">
                  <c:v>14.814</c:v>
                </c:pt>
                <c:pt idx="260" formatCode="General">
                  <c:v>14.824</c:v>
                </c:pt>
                <c:pt idx="261" formatCode="General">
                  <c:v>14.834</c:v>
                </c:pt>
                <c:pt idx="262" formatCode="General">
                  <c:v>14.843999999999999</c:v>
                </c:pt>
                <c:pt idx="263" formatCode="General">
                  <c:v>14.855</c:v>
                </c:pt>
                <c:pt idx="264" formatCode="General">
                  <c:v>14.865</c:v>
                </c:pt>
                <c:pt idx="265" formatCode="General">
                  <c:v>14.875</c:v>
                </c:pt>
                <c:pt idx="266" formatCode="General">
                  <c:v>14.885</c:v>
                </c:pt>
                <c:pt idx="267" formatCode="General">
                  <c:v>14.895</c:v>
                </c:pt>
                <c:pt idx="268" formatCode="General">
                  <c:v>14.904999999999999</c:v>
                </c:pt>
                <c:pt idx="269" formatCode="General">
                  <c:v>14.914999999999999</c:v>
                </c:pt>
                <c:pt idx="270" formatCode="General">
                  <c:v>14.925000000000001</c:v>
                </c:pt>
                <c:pt idx="271" formatCode="General">
                  <c:v>14.935</c:v>
                </c:pt>
                <c:pt idx="272" formatCode="General">
                  <c:v>14.945</c:v>
                </c:pt>
                <c:pt idx="273" formatCode="General">
                  <c:v>14.956</c:v>
                </c:pt>
                <c:pt idx="274" formatCode="General">
                  <c:v>14.965999999999999</c:v>
                </c:pt>
                <c:pt idx="275" formatCode="General">
                  <c:v>14.976000000000001</c:v>
                </c:pt>
                <c:pt idx="276" formatCode="General">
                  <c:v>14.986000000000001</c:v>
                </c:pt>
                <c:pt idx="277" formatCode="General">
                  <c:v>14.996</c:v>
                </c:pt>
                <c:pt idx="278" formatCode="General">
                  <c:v>15.006</c:v>
                </c:pt>
                <c:pt idx="279" formatCode="General">
                  <c:v>15.016</c:v>
                </c:pt>
                <c:pt idx="280" formatCode="General">
                  <c:v>15.026</c:v>
                </c:pt>
                <c:pt idx="281" formatCode="General">
                  <c:v>15.036</c:v>
                </c:pt>
                <c:pt idx="282" formatCode="General">
                  <c:v>15.045999999999999</c:v>
                </c:pt>
                <c:pt idx="283" formatCode="General">
                  <c:v>15.057</c:v>
                </c:pt>
                <c:pt idx="284" formatCode="General">
                  <c:v>15.067</c:v>
                </c:pt>
                <c:pt idx="285" formatCode="General">
                  <c:v>15.077</c:v>
                </c:pt>
                <c:pt idx="286" formatCode="General">
                  <c:v>15.087</c:v>
                </c:pt>
                <c:pt idx="287" formatCode="General">
                  <c:v>15.097</c:v>
                </c:pt>
                <c:pt idx="288" formatCode="General">
                  <c:v>15.106999999999999</c:v>
                </c:pt>
                <c:pt idx="289" formatCode="General">
                  <c:v>15.117000000000001</c:v>
                </c:pt>
                <c:pt idx="290" formatCode="General">
                  <c:v>15.127000000000001</c:v>
                </c:pt>
                <c:pt idx="291" formatCode="General">
                  <c:v>15.137</c:v>
                </c:pt>
                <c:pt idx="292" formatCode="General">
                  <c:v>15.147</c:v>
                </c:pt>
                <c:pt idx="293" formatCode="General">
                  <c:v>15.157999999999999</c:v>
                </c:pt>
                <c:pt idx="294" formatCode="General">
                  <c:v>15.167999999999999</c:v>
                </c:pt>
                <c:pt idx="295" formatCode="General">
                  <c:v>15.178000000000001</c:v>
                </c:pt>
                <c:pt idx="296" formatCode="General">
                  <c:v>15.188000000000001</c:v>
                </c:pt>
                <c:pt idx="297" formatCode="General">
                  <c:v>15.198</c:v>
                </c:pt>
                <c:pt idx="298" formatCode="General">
                  <c:v>15.208</c:v>
                </c:pt>
                <c:pt idx="299" formatCode="General">
                  <c:v>15.218</c:v>
                </c:pt>
                <c:pt idx="300" formatCode="General">
                  <c:v>15.228</c:v>
                </c:pt>
                <c:pt idx="301" formatCode="General">
                  <c:v>15.238</c:v>
                </c:pt>
                <c:pt idx="302" formatCode="General">
                  <c:v>15.247999999999999</c:v>
                </c:pt>
                <c:pt idx="303" formatCode="General">
                  <c:v>15.259</c:v>
                </c:pt>
                <c:pt idx="304" formatCode="General">
                  <c:v>15.269</c:v>
                </c:pt>
                <c:pt idx="305" formatCode="General">
                  <c:v>15.279</c:v>
                </c:pt>
                <c:pt idx="306" formatCode="General">
                  <c:v>15.289</c:v>
                </c:pt>
                <c:pt idx="307" formatCode="General">
                  <c:v>15.298999999999999</c:v>
                </c:pt>
                <c:pt idx="308" formatCode="General">
                  <c:v>15.308999999999999</c:v>
                </c:pt>
                <c:pt idx="309" formatCode="General">
                  <c:v>15.319000000000001</c:v>
                </c:pt>
                <c:pt idx="310" formatCode="General">
                  <c:v>15.329000000000001</c:v>
                </c:pt>
                <c:pt idx="311" formatCode="General">
                  <c:v>15.339</c:v>
                </c:pt>
                <c:pt idx="312" formatCode="General">
                  <c:v>15.349</c:v>
                </c:pt>
                <c:pt idx="313" formatCode="General">
                  <c:v>15.36</c:v>
                </c:pt>
                <c:pt idx="314" formatCode="General">
                  <c:v>15.37</c:v>
                </c:pt>
                <c:pt idx="315" formatCode="General">
                  <c:v>15.38</c:v>
                </c:pt>
                <c:pt idx="316" formatCode="General">
                  <c:v>15.39</c:v>
                </c:pt>
                <c:pt idx="317" formatCode="General">
                  <c:v>15.4</c:v>
                </c:pt>
                <c:pt idx="318" formatCode="General">
                  <c:v>16.02</c:v>
                </c:pt>
                <c:pt idx="319" formatCode="General">
                  <c:v>16.64</c:v>
                </c:pt>
                <c:pt idx="320" formatCode="General">
                  <c:v>17.260000000000002</c:v>
                </c:pt>
                <c:pt idx="321" formatCode="General">
                  <c:v>17.88</c:v>
                </c:pt>
                <c:pt idx="322" formatCode="General">
                  <c:v>18.5</c:v>
                </c:pt>
                <c:pt idx="323" formatCode="General">
                  <c:v>19.12</c:v>
                </c:pt>
                <c:pt idx="324" formatCode="General">
                  <c:v>19.739999999999998</c:v>
                </c:pt>
                <c:pt idx="325" formatCode="General">
                  <c:v>20.36</c:v>
                </c:pt>
                <c:pt idx="326" formatCode="General">
                  <c:v>20.98</c:v>
                </c:pt>
                <c:pt idx="327" formatCode="General">
                  <c:v>21.6</c:v>
                </c:pt>
              </c:numCache>
            </c:numRef>
          </c:xVal>
          <c:yVal>
            <c:numRef>
              <c:f>Sheet1!$C$2:$C$329</c:f>
              <c:numCache>
                <c:formatCode>General</c:formatCode>
                <c:ptCount val="328"/>
                <c:pt idx="0">
                  <c:v>46.343000000000004</c:v>
                </c:pt>
                <c:pt idx="1">
                  <c:v>75.081999999999994</c:v>
                </c:pt>
                <c:pt idx="2">
                  <c:v>93.647999999999996</c:v>
                </c:pt>
                <c:pt idx="3">
                  <c:v>99.763000000000005</c:v>
                </c:pt>
                <c:pt idx="4">
                  <c:v>101.27</c:v>
                </c:pt>
                <c:pt idx="5">
                  <c:v>101.93</c:v>
                </c:pt>
                <c:pt idx="6">
                  <c:v>102.26</c:v>
                </c:pt>
                <c:pt idx="7">
                  <c:v>102.4</c:v>
                </c:pt>
                <c:pt idx="8">
                  <c:v>102.49</c:v>
                </c:pt>
                <c:pt idx="9">
                  <c:v>102.55</c:v>
                </c:pt>
                <c:pt idx="10">
                  <c:v>102.58</c:v>
                </c:pt>
                <c:pt idx="11">
                  <c:v>102.62</c:v>
                </c:pt>
                <c:pt idx="12">
                  <c:v>102.62</c:v>
                </c:pt>
                <c:pt idx="13">
                  <c:v>102.63</c:v>
                </c:pt>
                <c:pt idx="14">
                  <c:v>102.64</c:v>
                </c:pt>
                <c:pt idx="15">
                  <c:v>102.69</c:v>
                </c:pt>
                <c:pt idx="16">
                  <c:v>102.73</c:v>
                </c:pt>
                <c:pt idx="17">
                  <c:v>102.71</c:v>
                </c:pt>
                <c:pt idx="18">
                  <c:v>102.71</c:v>
                </c:pt>
                <c:pt idx="19">
                  <c:v>102.69</c:v>
                </c:pt>
                <c:pt idx="20">
                  <c:v>102.68</c:v>
                </c:pt>
                <c:pt idx="21">
                  <c:v>102.68</c:v>
                </c:pt>
                <c:pt idx="22">
                  <c:v>102.64</c:v>
                </c:pt>
                <c:pt idx="23">
                  <c:v>102.6</c:v>
                </c:pt>
                <c:pt idx="24">
                  <c:v>102.58</c:v>
                </c:pt>
                <c:pt idx="25">
                  <c:v>104.15</c:v>
                </c:pt>
                <c:pt idx="26">
                  <c:v>115.8</c:v>
                </c:pt>
                <c:pt idx="27">
                  <c:v>126.96</c:v>
                </c:pt>
                <c:pt idx="28">
                  <c:v>131.16999999999999</c:v>
                </c:pt>
                <c:pt idx="29">
                  <c:v>132.26</c:v>
                </c:pt>
                <c:pt idx="30">
                  <c:v>132.68</c:v>
                </c:pt>
                <c:pt idx="31">
                  <c:v>132.91999999999999</c:v>
                </c:pt>
                <c:pt idx="32">
                  <c:v>133.02000000000001</c:v>
                </c:pt>
                <c:pt idx="33">
                  <c:v>133.08000000000001</c:v>
                </c:pt>
                <c:pt idx="34">
                  <c:v>133.12</c:v>
                </c:pt>
                <c:pt idx="35">
                  <c:v>133.13999999999999</c:v>
                </c:pt>
                <c:pt idx="36">
                  <c:v>133.16999999999999</c:v>
                </c:pt>
                <c:pt idx="37">
                  <c:v>133.16999999999999</c:v>
                </c:pt>
                <c:pt idx="38">
                  <c:v>133.16999999999999</c:v>
                </c:pt>
                <c:pt idx="39">
                  <c:v>133.18</c:v>
                </c:pt>
                <c:pt idx="40">
                  <c:v>133.24</c:v>
                </c:pt>
                <c:pt idx="41">
                  <c:v>133.25</c:v>
                </c:pt>
                <c:pt idx="42">
                  <c:v>133.24</c:v>
                </c:pt>
                <c:pt idx="43">
                  <c:v>133.24</c:v>
                </c:pt>
                <c:pt idx="44">
                  <c:v>133.21</c:v>
                </c:pt>
                <c:pt idx="45">
                  <c:v>133.19999999999999</c:v>
                </c:pt>
                <c:pt idx="46">
                  <c:v>133.16999999999999</c:v>
                </c:pt>
                <c:pt idx="47">
                  <c:v>133.13</c:v>
                </c:pt>
                <c:pt idx="48">
                  <c:v>133.09</c:v>
                </c:pt>
                <c:pt idx="49">
                  <c:v>133.13</c:v>
                </c:pt>
                <c:pt idx="50">
                  <c:v>134.69</c:v>
                </c:pt>
                <c:pt idx="51">
                  <c:v>143.16999999999999</c:v>
                </c:pt>
                <c:pt idx="52">
                  <c:v>152.03</c:v>
                </c:pt>
                <c:pt idx="53">
                  <c:v>155.97999999999999</c:v>
                </c:pt>
                <c:pt idx="54">
                  <c:v>157.1</c:v>
                </c:pt>
                <c:pt idx="55">
                  <c:v>157.49</c:v>
                </c:pt>
                <c:pt idx="56">
                  <c:v>157.69</c:v>
                </c:pt>
                <c:pt idx="57">
                  <c:v>157.77000000000001</c:v>
                </c:pt>
                <c:pt idx="58">
                  <c:v>157.83000000000001</c:v>
                </c:pt>
                <c:pt idx="59">
                  <c:v>157.86000000000001</c:v>
                </c:pt>
                <c:pt idx="60">
                  <c:v>157.88</c:v>
                </c:pt>
                <c:pt idx="61">
                  <c:v>157.91</c:v>
                </c:pt>
                <c:pt idx="62">
                  <c:v>157.91</c:v>
                </c:pt>
                <c:pt idx="63">
                  <c:v>157.91</c:v>
                </c:pt>
                <c:pt idx="64">
                  <c:v>157.93</c:v>
                </c:pt>
                <c:pt idx="65">
                  <c:v>157.97</c:v>
                </c:pt>
                <c:pt idx="66">
                  <c:v>157.97999999999999</c:v>
                </c:pt>
                <c:pt idx="67">
                  <c:v>157.97</c:v>
                </c:pt>
                <c:pt idx="68">
                  <c:v>157.97</c:v>
                </c:pt>
                <c:pt idx="69">
                  <c:v>157.94999999999999</c:v>
                </c:pt>
                <c:pt idx="70">
                  <c:v>157.94999999999999</c:v>
                </c:pt>
                <c:pt idx="71">
                  <c:v>157.9</c:v>
                </c:pt>
                <c:pt idx="72">
                  <c:v>157.88999999999999</c:v>
                </c:pt>
                <c:pt idx="73">
                  <c:v>157.85</c:v>
                </c:pt>
                <c:pt idx="74">
                  <c:v>157.94999999999999</c:v>
                </c:pt>
                <c:pt idx="75">
                  <c:v>159.55000000000001</c:v>
                </c:pt>
                <c:pt idx="76">
                  <c:v>166.33</c:v>
                </c:pt>
                <c:pt idx="77">
                  <c:v>173.6</c:v>
                </c:pt>
                <c:pt idx="78">
                  <c:v>177.18</c:v>
                </c:pt>
                <c:pt idx="79">
                  <c:v>178.32</c:v>
                </c:pt>
                <c:pt idx="80">
                  <c:v>178.7</c:v>
                </c:pt>
                <c:pt idx="81">
                  <c:v>178.86</c:v>
                </c:pt>
                <c:pt idx="82">
                  <c:v>178.95</c:v>
                </c:pt>
                <c:pt idx="83">
                  <c:v>178.99</c:v>
                </c:pt>
                <c:pt idx="84">
                  <c:v>179.02</c:v>
                </c:pt>
                <c:pt idx="85">
                  <c:v>179.06</c:v>
                </c:pt>
                <c:pt idx="86">
                  <c:v>179.08</c:v>
                </c:pt>
                <c:pt idx="87">
                  <c:v>179.08</c:v>
                </c:pt>
                <c:pt idx="88">
                  <c:v>179.08</c:v>
                </c:pt>
                <c:pt idx="89">
                  <c:v>179.09</c:v>
                </c:pt>
                <c:pt idx="90">
                  <c:v>179.13</c:v>
                </c:pt>
                <c:pt idx="91">
                  <c:v>179.14</c:v>
                </c:pt>
                <c:pt idx="92">
                  <c:v>179.14</c:v>
                </c:pt>
                <c:pt idx="93">
                  <c:v>179.13</c:v>
                </c:pt>
                <c:pt idx="94">
                  <c:v>179.12</c:v>
                </c:pt>
                <c:pt idx="95">
                  <c:v>179.13</c:v>
                </c:pt>
                <c:pt idx="96">
                  <c:v>179.09</c:v>
                </c:pt>
                <c:pt idx="97">
                  <c:v>179.07</c:v>
                </c:pt>
                <c:pt idx="98">
                  <c:v>179.06</c:v>
                </c:pt>
                <c:pt idx="99">
                  <c:v>179.2</c:v>
                </c:pt>
                <c:pt idx="100">
                  <c:v>131.24</c:v>
                </c:pt>
                <c:pt idx="101">
                  <c:v>107.51</c:v>
                </c:pt>
                <c:pt idx="102">
                  <c:v>91.936999999999998</c:v>
                </c:pt>
                <c:pt idx="103">
                  <c:v>80.424000000000007</c:v>
                </c:pt>
                <c:pt idx="104">
                  <c:v>71.450999999999993</c:v>
                </c:pt>
                <c:pt idx="105">
                  <c:v>64.177000000000007</c:v>
                </c:pt>
                <c:pt idx="106">
                  <c:v>58.171999999999997</c:v>
                </c:pt>
                <c:pt idx="107">
                  <c:v>53.183</c:v>
                </c:pt>
                <c:pt idx="108">
                  <c:v>49.029000000000003</c:v>
                </c:pt>
                <c:pt idx="109">
                  <c:v>46.343000000000004</c:v>
                </c:pt>
                <c:pt idx="110">
                  <c:v>75.081999999999994</c:v>
                </c:pt>
                <c:pt idx="111">
                  <c:v>93.647999999999996</c:v>
                </c:pt>
                <c:pt idx="112">
                  <c:v>99.763000000000005</c:v>
                </c:pt>
                <c:pt idx="113">
                  <c:v>101.27</c:v>
                </c:pt>
                <c:pt idx="114">
                  <c:v>101.93</c:v>
                </c:pt>
                <c:pt idx="115">
                  <c:v>102.26</c:v>
                </c:pt>
                <c:pt idx="116">
                  <c:v>102.4</c:v>
                </c:pt>
                <c:pt idx="117">
                  <c:v>102.49</c:v>
                </c:pt>
                <c:pt idx="118">
                  <c:v>102.55</c:v>
                </c:pt>
                <c:pt idx="119">
                  <c:v>102.58</c:v>
                </c:pt>
                <c:pt idx="120">
                  <c:v>102.62</c:v>
                </c:pt>
                <c:pt idx="121">
                  <c:v>102.62</c:v>
                </c:pt>
                <c:pt idx="122">
                  <c:v>102.63</c:v>
                </c:pt>
                <c:pt idx="123">
                  <c:v>102.64</c:v>
                </c:pt>
                <c:pt idx="124">
                  <c:v>102.69</c:v>
                </c:pt>
                <c:pt idx="125">
                  <c:v>102.73</c:v>
                </c:pt>
                <c:pt idx="126">
                  <c:v>102.71</c:v>
                </c:pt>
                <c:pt idx="127">
                  <c:v>102.71</c:v>
                </c:pt>
                <c:pt idx="128">
                  <c:v>102.69</c:v>
                </c:pt>
                <c:pt idx="129">
                  <c:v>102.68</c:v>
                </c:pt>
                <c:pt idx="130">
                  <c:v>102.68</c:v>
                </c:pt>
                <c:pt idx="131">
                  <c:v>102.64</c:v>
                </c:pt>
                <c:pt idx="132">
                  <c:v>102.6</c:v>
                </c:pt>
                <c:pt idx="133">
                  <c:v>102.58</c:v>
                </c:pt>
                <c:pt idx="134">
                  <c:v>104.15</c:v>
                </c:pt>
                <c:pt idx="135">
                  <c:v>115.8</c:v>
                </c:pt>
                <c:pt idx="136">
                  <c:v>126.96</c:v>
                </c:pt>
                <c:pt idx="137">
                  <c:v>131.16999999999999</c:v>
                </c:pt>
                <c:pt idx="138">
                  <c:v>132.26</c:v>
                </c:pt>
                <c:pt idx="139">
                  <c:v>132.68</c:v>
                </c:pt>
                <c:pt idx="140">
                  <c:v>132.91999999999999</c:v>
                </c:pt>
                <c:pt idx="141">
                  <c:v>133.02000000000001</c:v>
                </c:pt>
                <c:pt idx="142">
                  <c:v>133.08000000000001</c:v>
                </c:pt>
                <c:pt idx="143">
                  <c:v>133.12</c:v>
                </c:pt>
                <c:pt idx="144">
                  <c:v>133.13999999999999</c:v>
                </c:pt>
                <c:pt idx="145">
                  <c:v>133.16999999999999</c:v>
                </c:pt>
                <c:pt idx="146">
                  <c:v>133.16999999999999</c:v>
                </c:pt>
                <c:pt idx="147">
                  <c:v>133.16999999999999</c:v>
                </c:pt>
                <c:pt idx="148">
                  <c:v>133.18</c:v>
                </c:pt>
                <c:pt idx="149">
                  <c:v>133.24</c:v>
                </c:pt>
                <c:pt idx="150">
                  <c:v>133.25</c:v>
                </c:pt>
                <c:pt idx="151">
                  <c:v>133.24</c:v>
                </c:pt>
                <c:pt idx="152">
                  <c:v>133.24</c:v>
                </c:pt>
                <c:pt idx="153">
                  <c:v>133.21</c:v>
                </c:pt>
                <c:pt idx="154">
                  <c:v>133.19999999999999</c:v>
                </c:pt>
                <c:pt idx="155">
                  <c:v>133.16999999999999</c:v>
                </c:pt>
                <c:pt idx="156">
                  <c:v>133.13</c:v>
                </c:pt>
                <c:pt idx="157">
                  <c:v>133.09</c:v>
                </c:pt>
                <c:pt idx="158">
                  <c:v>133.13</c:v>
                </c:pt>
                <c:pt idx="159">
                  <c:v>134.69</c:v>
                </c:pt>
                <c:pt idx="160">
                  <c:v>143.16999999999999</c:v>
                </c:pt>
                <c:pt idx="161">
                  <c:v>152.03</c:v>
                </c:pt>
                <c:pt idx="162">
                  <c:v>155.97999999999999</c:v>
                </c:pt>
                <c:pt idx="163">
                  <c:v>157.1</c:v>
                </c:pt>
                <c:pt idx="164">
                  <c:v>157.49</c:v>
                </c:pt>
                <c:pt idx="165">
                  <c:v>157.69</c:v>
                </c:pt>
                <c:pt idx="166">
                  <c:v>157.77000000000001</c:v>
                </c:pt>
                <c:pt idx="167">
                  <c:v>157.83000000000001</c:v>
                </c:pt>
                <c:pt idx="168">
                  <c:v>157.86000000000001</c:v>
                </c:pt>
                <c:pt idx="169">
                  <c:v>157.88</c:v>
                </c:pt>
                <c:pt idx="170">
                  <c:v>157.91</c:v>
                </c:pt>
                <c:pt idx="171">
                  <c:v>157.91</c:v>
                </c:pt>
                <c:pt idx="172">
                  <c:v>157.91</c:v>
                </c:pt>
                <c:pt idx="173">
                  <c:v>157.93</c:v>
                </c:pt>
                <c:pt idx="174">
                  <c:v>157.97</c:v>
                </c:pt>
                <c:pt idx="175">
                  <c:v>157.97999999999999</c:v>
                </c:pt>
                <c:pt idx="176">
                  <c:v>157.97</c:v>
                </c:pt>
                <c:pt idx="177">
                  <c:v>157.97</c:v>
                </c:pt>
                <c:pt idx="178">
                  <c:v>157.94999999999999</c:v>
                </c:pt>
                <c:pt idx="179">
                  <c:v>157.94999999999999</c:v>
                </c:pt>
                <c:pt idx="180">
                  <c:v>157.9</c:v>
                </c:pt>
                <c:pt idx="181">
                  <c:v>157.88999999999999</c:v>
                </c:pt>
                <c:pt idx="182">
                  <c:v>157.85</c:v>
                </c:pt>
                <c:pt idx="183">
                  <c:v>157.94999999999999</c:v>
                </c:pt>
                <c:pt idx="184">
                  <c:v>159.55000000000001</c:v>
                </c:pt>
                <c:pt idx="185">
                  <c:v>166.33</c:v>
                </c:pt>
                <c:pt idx="186">
                  <c:v>173.6</c:v>
                </c:pt>
                <c:pt idx="187">
                  <c:v>177.18</c:v>
                </c:pt>
                <c:pt idx="188">
                  <c:v>178.32</c:v>
                </c:pt>
                <c:pt idx="189">
                  <c:v>178.7</c:v>
                </c:pt>
                <c:pt idx="190">
                  <c:v>178.86</c:v>
                </c:pt>
                <c:pt idx="191">
                  <c:v>178.95</c:v>
                </c:pt>
                <c:pt idx="192">
                  <c:v>178.99</c:v>
                </c:pt>
                <c:pt idx="193">
                  <c:v>179.02</c:v>
                </c:pt>
                <c:pt idx="194">
                  <c:v>179.06</c:v>
                </c:pt>
                <c:pt idx="195">
                  <c:v>179.08</c:v>
                </c:pt>
                <c:pt idx="196">
                  <c:v>179.08</c:v>
                </c:pt>
                <c:pt idx="197">
                  <c:v>179.08</c:v>
                </c:pt>
                <c:pt idx="198">
                  <c:v>179.09</c:v>
                </c:pt>
                <c:pt idx="199">
                  <c:v>179.13</c:v>
                </c:pt>
                <c:pt idx="200">
                  <c:v>179.14</c:v>
                </c:pt>
                <c:pt idx="201">
                  <c:v>179.14</c:v>
                </c:pt>
                <c:pt idx="202">
                  <c:v>179.13</c:v>
                </c:pt>
                <c:pt idx="203">
                  <c:v>179.12</c:v>
                </c:pt>
                <c:pt idx="204">
                  <c:v>179.13</c:v>
                </c:pt>
                <c:pt idx="205">
                  <c:v>179.09</c:v>
                </c:pt>
                <c:pt idx="206">
                  <c:v>179.07</c:v>
                </c:pt>
                <c:pt idx="207">
                  <c:v>179.06</c:v>
                </c:pt>
                <c:pt idx="208">
                  <c:v>179.2</c:v>
                </c:pt>
                <c:pt idx="209">
                  <c:v>131.24</c:v>
                </c:pt>
                <c:pt idx="210">
                  <c:v>107.51</c:v>
                </c:pt>
                <c:pt idx="211">
                  <c:v>91.936999999999998</c:v>
                </c:pt>
                <c:pt idx="212">
                  <c:v>80.424000000000007</c:v>
                </c:pt>
                <c:pt idx="213">
                  <c:v>71.450999999999993</c:v>
                </c:pt>
                <c:pt idx="214">
                  <c:v>64.177000000000007</c:v>
                </c:pt>
                <c:pt idx="215">
                  <c:v>58.171999999999997</c:v>
                </c:pt>
                <c:pt idx="216">
                  <c:v>53.183</c:v>
                </c:pt>
                <c:pt idx="217">
                  <c:v>49.029000000000003</c:v>
                </c:pt>
                <c:pt idx="218">
                  <c:v>46.343000000000004</c:v>
                </c:pt>
                <c:pt idx="219">
                  <c:v>75.081999999999994</c:v>
                </c:pt>
                <c:pt idx="220">
                  <c:v>93.647999999999996</c:v>
                </c:pt>
                <c:pt idx="221">
                  <c:v>99.763000000000005</c:v>
                </c:pt>
                <c:pt idx="222">
                  <c:v>101.27</c:v>
                </c:pt>
                <c:pt idx="223">
                  <c:v>101.93</c:v>
                </c:pt>
                <c:pt idx="224">
                  <c:v>102.26</c:v>
                </c:pt>
                <c:pt idx="225">
                  <c:v>102.4</c:v>
                </c:pt>
                <c:pt idx="226">
                  <c:v>102.49</c:v>
                </c:pt>
                <c:pt idx="227">
                  <c:v>102.55</c:v>
                </c:pt>
                <c:pt idx="228">
                  <c:v>102.58</c:v>
                </c:pt>
                <c:pt idx="229">
                  <c:v>102.62</c:v>
                </c:pt>
                <c:pt idx="230">
                  <c:v>102.62</c:v>
                </c:pt>
                <c:pt idx="231">
                  <c:v>102.63</c:v>
                </c:pt>
                <c:pt idx="232">
                  <c:v>102.64</c:v>
                </c:pt>
                <c:pt idx="233">
                  <c:v>102.69</c:v>
                </c:pt>
                <c:pt idx="234">
                  <c:v>102.73</c:v>
                </c:pt>
                <c:pt idx="235">
                  <c:v>102.71</c:v>
                </c:pt>
                <c:pt idx="236">
                  <c:v>102.71</c:v>
                </c:pt>
                <c:pt idx="237">
                  <c:v>102.69</c:v>
                </c:pt>
                <c:pt idx="238">
                  <c:v>102.68</c:v>
                </c:pt>
                <c:pt idx="239">
                  <c:v>102.68</c:v>
                </c:pt>
                <c:pt idx="240">
                  <c:v>102.64</c:v>
                </c:pt>
                <c:pt idx="241">
                  <c:v>102.6</c:v>
                </c:pt>
                <c:pt idx="242">
                  <c:v>102.58</c:v>
                </c:pt>
                <c:pt idx="243">
                  <c:v>104.15</c:v>
                </c:pt>
                <c:pt idx="244">
                  <c:v>115.8</c:v>
                </c:pt>
                <c:pt idx="245">
                  <c:v>126.96</c:v>
                </c:pt>
                <c:pt idx="246">
                  <c:v>131.16999999999999</c:v>
                </c:pt>
                <c:pt idx="247">
                  <c:v>132.26</c:v>
                </c:pt>
                <c:pt idx="248">
                  <c:v>132.68</c:v>
                </c:pt>
                <c:pt idx="249">
                  <c:v>132.91999999999999</c:v>
                </c:pt>
                <c:pt idx="250">
                  <c:v>133.02000000000001</c:v>
                </c:pt>
                <c:pt idx="251">
                  <c:v>133.08000000000001</c:v>
                </c:pt>
                <c:pt idx="252">
                  <c:v>133.12</c:v>
                </c:pt>
                <c:pt idx="253">
                  <c:v>133.13999999999999</c:v>
                </c:pt>
                <c:pt idx="254">
                  <c:v>133.16999999999999</c:v>
                </c:pt>
                <c:pt idx="255">
                  <c:v>133.16999999999999</c:v>
                </c:pt>
                <c:pt idx="256">
                  <c:v>133.16999999999999</c:v>
                </c:pt>
                <c:pt idx="257">
                  <c:v>133.18</c:v>
                </c:pt>
                <c:pt idx="258">
                  <c:v>133.24</c:v>
                </c:pt>
                <c:pt idx="259">
                  <c:v>133.25</c:v>
                </c:pt>
                <c:pt idx="260">
                  <c:v>133.24</c:v>
                </c:pt>
                <c:pt idx="261">
                  <c:v>133.24</c:v>
                </c:pt>
                <c:pt idx="262">
                  <c:v>133.21</c:v>
                </c:pt>
                <c:pt idx="263">
                  <c:v>133.19999999999999</c:v>
                </c:pt>
                <c:pt idx="264">
                  <c:v>133.16999999999999</c:v>
                </c:pt>
                <c:pt idx="265">
                  <c:v>133.13</c:v>
                </c:pt>
                <c:pt idx="266">
                  <c:v>133.09</c:v>
                </c:pt>
                <c:pt idx="267">
                  <c:v>133.13</c:v>
                </c:pt>
                <c:pt idx="268">
                  <c:v>134.69</c:v>
                </c:pt>
                <c:pt idx="269">
                  <c:v>143.16999999999999</c:v>
                </c:pt>
                <c:pt idx="270">
                  <c:v>152.03</c:v>
                </c:pt>
                <c:pt idx="271">
                  <c:v>155.97999999999999</c:v>
                </c:pt>
                <c:pt idx="272">
                  <c:v>157.1</c:v>
                </c:pt>
                <c:pt idx="273">
                  <c:v>157.49</c:v>
                </c:pt>
                <c:pt idx="274">
                  <c:v>157.69</c:v>
                </c:pt>
                <c:pt idx="275">
                  <c:v>157.77000000000001</c:v>
                </c:pt>
                <c:pt idx="276">
                  <c:v>157.83000000000001</c:v>
                </c:pt>
                <c:pt idx="277">
                  <c:v>157.86000000000001</c:v>
                </c:pt>
                <c:pt idx="278">
                  <c:v>157.88</c:v>
                </c:pt>
                <c:pt idx="279">
                  <c:v>157.91</c:v>
                </c:pt>
                <c:pt idx="280">
                  <c:v>157.91</c:v>
                </c:pt>
                <c:pt idx="281">
                  <c:v>157.91</c:v>
                </c:pt>
                <c:pt idx="282">
                  <c:v>157.93</c:v>
                </c:pt>
                <c:pt idx="283">
                  <c:v>157.97</c:v>
                </c:pt>
                <c:pt idx="284">
                  <c:v>157.97999999999999</c:v>
                </c:pt>
                <c:pt idx="285">
                  <c:v>157.97</c:v>
                </c:pt>
                <c:pt idx="286">
                  <c:v>157.97</c:v>
                </c:pt>
                <c:pt idx="287">
                  <c:v>157.94999999999999</c:v>
                </c:pt>
                <c:pt idx="288">
                  <c:v>157.94999999999999</c:v>
                </c:pt>
                <c:pt idx="289">
                  <c:v>157.9</c:v>
                </c:pt>
                <c:pt idx="290">
                  <c:v>157.88999999999999</c:v>
                </c:pt>
                <c:pt idx="291">
                  <c:v>157.85</c:v>
                </c:pt>
                <c:pt idx="292">
                  <c:v>157.94999999999999</c:v>
                </c:pt>
                <c:pt idx="293">
                  <c:v>159.55000000000001</c:v>
                </c:pt>
                <c:pt idx="294">
                  <c:v>166.33</c:v>
                </c:pt>
                <c:pt idx="295">
                  <c:v>173.6</c:v>
                </c:pt>
                <c:pt idx="296">
                  <c:v>177.18</c:v>
                </c:pt>
                <c:pt idx="297">
                  <c:v>178.32</c:v>
                </c:pt>
                <c:pt idx="298">
                  <c:v>178.7</c:v>
                </c:pt>
                <c:pt idx="299">
                  <c:v>178.86</c:v>
                </c:pt>
                <c:pt idx="300">
                  <c:v>178.95</c:v>
                </c:pt>
                <c:pt idx="301">
                  <c:v>178.99</c:v>
                </c:pt>
                <c:pt idx="302">
                  <c:v>179.02</c:v>
                </c:pt>
                <c:pt idx="303">
                  <c:v>179.06</c:v>
                </c:pt>
                <c:pt idx="304">
                  <c:v>179.08</c:v>
                </c:pt>
                <c:pt idx="305">
                  <c:v>179.08</c:v>
                </c:pt>
                <c:pt idx="306">
                  <c:v>179.08</c:v>
                </c:pt>
                <c:pt idx="307">
                  <c:v>179.09</c:v>
                </c:pt>
                <c:pt idx="308">
                  <c:v>179.13</c:v>
                </c:pt>
                <c:pt idx="309">
                  <c:v>179.14</c:v>
                </c:pt>
                <c:pt idx="310">
                  <c:v>179.14</c:v>
                </c:pt>
                <c:pt idx="311">
                  <c:v>179.13</c:v>
                </c:pt>
                <c:pt idx="312">
                  <c:v>179.12</c:v>
                </c:pt>
                <c:pt idx="313">
                  <c:v>179.13</c:v>
                </c:pt>
                <c:pt idx="314">
                  <c:v>179.09</c:v>
                </c:pt>
                <c:pt idx="315">
                  <c:v>179.07</c:v>
                </c:pt>
                <c:pt idx="316">
                  <c:v>179.06</c:v>
                </c:pt>
                <c:pt idx="317">
                  <c:v>179.2</c:v>
                </c:pt>
                <c:pt idx="318">
                  <c:v>131.24</c:v>
                </c:pt>
                <c:pt idx="319">
                  <c:v>107.51</c:v>
                </c:pt>
                <c:pt idx="320">
                  <c:v>91.936999999999998</c:v>
                </c:pt>
                <c:pt idx="321">
                  <c:v>80.424000000000007</c:v>
                </c:pt>
                <c:pt idx="322">
                  <c:v>71.450999999999993</c:v>
                </c:pt>
                <c:pt idx="323">
                  <c:v>64.177000000000007</c:v>
                </c:pt>
                <c:pt idx="324">
                  <c:v>58.171999999999997</c:v>
                </c:pt>
                <c:pt idx="325">
                  <c:v>53.183</c:v>
                </c:pt>
                <c:pt idx="326">
                  <c:v>49.029000000000003</c:v>
                </c:pt>
                <c:pt idx="327">
                  <c:v>45.508000000000003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800-43B6-8B45-0ED4A954843A}"/>
            </c:ext>
          </c:extLst>
        </c:ser>
        <c:ser>
          <c:idx val="8"/>
          <c:order val="2"/>
          <c:tx>
            <c:strRef>
              <c:f>Sheet1!$D$1</c:f>
              <c:strCache>
                <c:ptCount val="1"/>
                <c:pt idx="0">
                  <c:v>W core</c:v>
                </c:pt>
              </c:strCache>
            </c:strRef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Sheet1!$A$2:$A$329</c:f>
              <c:numCache>
                <c:formatCode>0.00E+00</c:formatCode>
                <c:ptCount val="328"/>
                <c:pt idx="0" formatCode="General">
                  <c:v>0</c:v>
                </c:pt>
                <c:pt idx="1">
                  <c:v>1.0101000000000001E-2</c:v>
                </c:pt>
                <c:pt idx="2">
                  <c:v>2.0202000000000001E-2</c:v>
                </c:pt>
                <c:pt idx="3">
                  <c:v>3.0303E-2</c:v>
                </c:pt>
                <c:pt idx="4">
                  <c:v>4.0404000000000002E-2</c:v>
                </c:pt>
                <c:pt idx="5">
                  <c:v>5.0505000000000001E-2</c:v>
                </c:pt>
                <c:pt idx="6">
                  <c:v>6.0606E-2</c:v>
                </c:pt>
                <c:pt idx="7">
                  <c:v>7.0707000000000006E-2</c:v>
                </c:pt>
                <c:pt idx="8">
                  <c:v>8.0808000000000005E-2</c:v>
                </c:pt>
                <c:pt idx="9">
                  <c:v>9.0909000000000004E-2</c:v>
                </c:pt>
                <c:pt idx="10">
                  <c:v>0.10101</c:v>
                </c:pt>
                <c:pt idx="11">
                  <c:v>0.11111</c:v>
                </c:pt>
                <c:pt idx="12">
                  <c:v>0.12121</c:v>
                </c:pt>
                <c:pt idx="13">
                  <c:v>0.13131000000000001</c:v>
                </c:pt>
                <c:pt idx="14">
                  <c:v>0.14141000000000001</c:v>
                </c:pt>
                <c:pt idx="15">
                  <c:v>0.15151999999999999</c:v>
                </c:pt>
                <c:pt idx="16">
                  <c:v>0.16162000000000001</c:v>
                </c:pt>
                <c:pt idx="17">
                  <c:v>0.17172000000000001</c:v>
                </c:pt>
                <c:pt idx="18">
                  <c:v>0.18182000000000001</c:v>
                </c:pt>
                <c:pt idx="19">
                  <c:v>0.19192000000000001</c:v>
                </c:pt>
                <c:pt idx="20">
                  <c:v>0.20202000000000001</c:v>
                </c:pt>
                <c:pt idx="21">
                  <c:v>0.21212</c:v>
                </c:pt>
                <c:pt idx="22">
                  <c:v>0.22222</c:v>
                </c:pt>
                <c:pt idx="23">
                  <c:v>0.23232</c:v>
                </c:pt>
                <c:pt idx="24">
                  <c:v>0.24242</c:v>
                </c:pt>
                <c:pt idx="25">
                  <c:v>0.25252999999999998</c:v>
                </c:pt>
                <c:pt idx="26">
                  <c:v>0.26262999999999997</c:v>
                </c:pt>
                <c:pt idx="27">
                  <c:v>0.27272999999999997</c:v>
                </c:pt>
                <c:pt idx="28">
                  <c:v>0.28283000000000003</c:v>
                </c:pt>
                <c:pt idx="29">
                  <c:v>0.29293000000000002</c:v>
                </c:pt>
                <c:pt idx="30">
                  <c:v>0.30303000000000002</c:v>
                </c:pt>
                <c:pt idx="31">
                  <c:v>0.31313000000000002</c:v>
                </c:pt>
                <c:pt idx="32">
                  <c:v>0.32323000000000002</c:v>
                </c:pt>
                <c:pt idx="33">
                  <c:v>0.33333000000000002</c:v>
                </c:pt>
                <c:pt idx="34">
                  <c:v>0.34343000000000001</c:v>
                </c:pt>
                <c:pt idx="35">
                  <c:v>0.35354000000000002</c:v>
                </c:pt>
                <c:pt idx="36">
                  <c:v>0.36364000000000002</c:v>
                </c:pt>
                <c:pt idx="37">
                  <c:v>0.37374000000000002</c:v>
                </c:pt>
                <c:pt idx="38">
                  <c:v>0.38384000000000001</c:v>
                </c:pt>
                <c:pt idx="39">
                  <c:v>0.39394000000000001</c:v>
                </c:pt>
                <c:pt idx="40">
                  <c:v>0.40404000000000001</c:v>
                </c:pt>
                <c:pt idx="41">
                  <c:v>0.41414000000000001</c:v>
                </c:pt>
                <c:pt idx="42">
                  <c:v>0.42424000000000001</c:v>
                </c:pt>
                <c:pt idx="43">
                  <c:v>0.43434</c:v>
                </c:pt>
                <c:pt idx="44">
                  <c:v>0.44444</c:v>
                </c:pt>
                <c:pt idx="45">
                  <c:v>0.45455000000000001</c:v>
                </c:pt>
                <c:pt idx="46">
                  <c:v>0.46465000000000001</c:v>
                </c:pt>
                <c:pt idx="47">
                  <c:v>0.47475000000000001</c:v>
                </c:pt>
                <c:pt idx="48">
                  <c:v>0.48485</c:v>
                </c:pt>
                <c:pt idx="49">
                  <c:v>0.49495</c:v>
                </c:pt>
                <c:pt idx="50">
                  <c:v>0.50505</c:v>
                </c:pt>
                <c:pt idx="51">
                  <c:v>0.51515</c:v>
                </c:pt>
                <c:pt idx="52">
                  <c:v>0.52524999999999999</c:v>
                </c:pt>
                <c:pt idx="53">
                  <c:v>0.53534999999999999</c:v>
                </c:pt>
                <c:pt idx="54">
                  <c:v>0.54544999999999999</c:v>
                </c:pt>
                <c:pt idx="55">
                  <c:v>0.55556000000000005</c:v>
                </c:pt>
                <c:pt idx="56">
                  <c:v>0.56566000000000005</c:v>
                </c:pt>
                <c:pt idx="57">
                  <c:v>0.57576000000000005</c:v>
                </c:pt>
                <c:pt idx="58">
                  <c:v>0.58586000000000005</c:v>
                </c:pt>
                <c:pt idx="59">
                  <c:v>0.59596000000000005</c:v>
                </c:pt>
                <c:pt idx="60">
                  <c:v>0.60606000000000004</c:v>
                </c:pt>
                <c:pt idx="61">
                  <c:v>0.61616000000000004</c:v>
                </c:pt>
                <c:pt idx="62">
                  <c:v>0.62626000000000004</c:v>
                </c:pt>
                <c:pt idx="63">
                  <c:v>0.63636000000000004</c:v>
                </c:pt>
                <c:pt idx="64">
                  <c:v>0.64646000000000003</c:v>
                </c:pt>
                <c:pt idx="65">
                  <c:v>0.65656999999999999</c:v>
                </c:pt>
                <c:pt idx="66">
                  <c:v>0.66666999999999998</c:v>
                </c:pt>
                <c:pt idx="67">
                  <c:v>0.67676999999999998</c:v>
                </c:pt>
                <c:pt idx="68">
                  <c:v>0.68686999999999998</c:v>
                </c:pt>
                <c:pt idx="69">
                  <c:v>0.69696999999999998</c:v>
                </c:pt>
                <c:pt idx="70">
                  <c:v>0.70706999999999998</c:v>
                </c:pt>
                <c:pt idx="71">
                  <c:v>0.71716999999999997</c:v>
                </c:pt>
                <c:pt idx="72">
                  <c:v>0.72726999999999997</c:v>
                </c:pt>
                <c:pt idx="73">
                  <c:v>0.73736999999999997</c:v>
                </c:pt>
                <c:pt idx="74">
                  <c:v>0.74746999999999997</c:v>
                </c:pt>
                <c:pt idx="75">
                  <c:v>0.75758000000000003</c:v>
                </c:pt>
                <c:pt idx="76">
                  <c:v>0.76768000000000003</c:v>
                </c:pt>
                <c:pt idx="77">
                  <c:v>0.77778000000000003</c:v>
                </c:pt>
                <c:pt idx="78">
                  <c:v>0.78788000000000002</c:v>
                </c:pt>
                <c:pt idx="79">
                  <c:v>0.79798000000000002</c:v>
                </c:pt>
                <c:pt idx="80">
                  <c:v>0.80808000000000002</c:v>
                </c:pt>
                <c:pt idx="81">
                  <c:v>0.81818000000000002</c:v>
                </c:pt>
                <c:pt idx="82">
                  <c:v>0.82828000000000002</c:v>
                </c:pt>
                <c:pt idx="83">
                  <c:v>0.83838000000000001</c:v>
                </c:pt>
                <c:pt idx="84">
                  <c:v>0.84848000000000001</c:v>
                </c:pt>
                <c:pt idx="85">
                  <c:v>0.85858999999999996</c:v>
                </c:pt>
                <c:pt idx="86">
                  <c:v>0.86868999999999996</c:v>
                </c:pt>
                <c:pt idx="87">
                  <c:v>0.87878999999999996</c:v>
                </c:pt>
                <c:pt idx="88">
                  <c:v>0.88888999999999996</c:v>
                </c:pt>
                <c:pt idx="89">
                  <c:v>0.89898999999999996</c:v>
                </c:pt>
                <c:pt idx="90">
                  <c:v>0.90908999999999995</c:v>
                </c:pt>
                <c:pt idx="91">
                  <c:v>0.91918999999999995</c:v>
                </c:pt>
                <c:pt idx="92">
                  <c:v>0.92928999999999995</c:v>
                </c:pt>
                <c:pt idx="93">
                  <c:v>0.93938999999999995</c:v>
                </c:pt>
                <c:pt idx="94">
                  <c:v>0.94948999999999995</c:v>
                </c:pt>
                <c:pt idx="95">
                  <c:v>0.95960000000000001</c:v>
                </c:pt>
                <c:pt idx="96">
                  <c:v>0.96970000000000001</c:v>
                </c:pt>
                <c:pt idx="97">
                  <c:v>0.9798</c:v>
                </c:pt>
                <c:pt idx="98">
                  <c:v>0.9899</c:v>
                </c:pt>
                <c:pt idx="99">
                  <c:v>1</c:v>
                </c:pt>
                <c:pt idx="100">
                  <c:v>1.62</c:v>
                </c:pt>
                <c:pt idx="101">
                  <c:v>2.2400000000000002</c:v>
                </c:pt>
                <c:pt idx="102">
                  <c:v>2.86</c:v>
                </c:pt>
                <c:pt idx="103">
                  <c:v>3.48</c:v>
                </c:pt>
                <c:pt idx="104">
                  <c:v>4.0999999999999996</c:v>
                </c:pt>
                <c:pt idx="105">
                  <c:v>4.72</c:v>
                </c:pt>
                <c:pt idx="106">
                  <c:v>5.34</c:v>
                </c:pt>
                <c:pt idx="107">
                  <c:v>5.96</c:v>
                </c:pt>
                <c:pt idx="108">
                  <c:v>6.58</c:v>
                </c:pt>
                <c:pt idx="109">
                  <c:v>7.2</c:v>
                </c:pt>
                <c:pt idx="110">
                  <c:v>7.2100999999999997</c:v>
                </c:pt>
                <c:pt idx="111">
                  <c:v>7.2202000000000002</c:v>
                </c:pt>
                <c:pt idx="112" formatCode="General">
                  <c:v>7.2302999999999997</c:v>
                </c:pt>
                <c:pt idx="113" formatCode="General">
                  <c:v>7.2404000000000002</c:v>
                </c:pt>
                <c:pt idx="114" formatCode="General">
                  <c:v>7.2504999999999997</c:v>
                </c:pt>
                <c:pt idx="115" formatCode="General">
                  <c:v>7.2606000000000002</c:v>
                </c:pt>
                <c:pt idx="116" formatCode="General">
                  <c:v>7.2706999999999997</c:v>
                </c:pt>
                <c:pt idx="117" formatCode="General">
                  <c:v>7.2808000000000002</c:v>
                </c:pt>
                <c:pt idx="118" formatCode="General">
                  <c:v>7.2908999999999997</c:v>
                </c:pt>
                <c:pt idx="119" formatCode="General">
                  <c:v>7.3010000000000002</c:v>
                </c:pt>
                <c:pt idx="120" formatCode="General">
                  <c:v>7.3110999999999997</c:v>
                </c:pt>
                <c:pt idx="121" formatCode="General">
                  <c:v>7.3212000000000002</c:v>
                </c:pt>
                <c:pt idx="122" formatCode="General">
                  <c:v>7.3312999999999997</c:v>
                </c:pt>
                <c:pt idx="123" formatCode="General">
                  <c:v>7.3414000000000001</c:v>
                </c:pt>
                <c:pt idx="124" formatCode="General">
                  <c:v>7.3514999999999997</c:v>
                </c:pt>
                <c:pt idx="125" formatCode="General">
                  <c:v>7.3616000000000001</c:v>
                </c:pt>
                <c:pt idx="126" formatCode="General">
                  <c:v>7.3716999999999997</c:v>
                </c:pt>
                <c:pt idx="127" formatCode="General">
                  <c:v>7.3818000000000001</c:v>
                </c:pt>
                <c:pt idx="128" formatCode="General">
                  <c:v>7.3918999999999997</c:v>
                </c:pt>
                <c:pt idx="129" formatCode="General">
                  <c:v>7.4020000000000001</c:v>
                </c:pt>
                <c:pt idx="130" formatCode="General">
                  <c:v>7.4120999999999997</c:v>
                </c:pt>
                <c:pt idx="131" formatCode="General">
                  <c:v>7.4222000000000001</c:v>
                </c:pt>
                <c:pt idx="132" formatCode="General">
                  <c:v>7.4322999999999997</c:v>
                </c:pt>
                <c:pt idx="133" formatCode="General">
                  <c:v>7.4424000000000001</c:v>
                </c:pt>
                <c:pt idx="134" formatCode="General">
                  <c:v>7.4524999999999997</c:v>
                </c:pt>
                <c:pt idx="135" formatCode="General">
                  <c:v>7.4626000000000001</c:v>
                </c:pt>
                <c:pt idx="136" formatCode="General">
                  <c:v>7.4726999999999997</c:v>
                </c:pt>
                <c:pt idx="137" formatCode="General">
                  <c:v>7.4828000000000001</c:v>
                </c:pt>
                <c:pt idx="138" formatCode="General">
                  <c:v>7.4928999999999997</c:v>
                </c:pt>
                <c:pt idx="139" formatCode="General">
                  <c:v>7.5030000000000001</c:v>
                </c:pt>
                <c:pt idx="140" formatCode="General">
                  <c:v>7.5130999999999997</c:v>
                </c:pt>
                <c:pt idx="141" formatCode="General">
                  <c:v>7.5232000000000001</c:v>
                </c:pt>
                <c:pt idx="142" formatCode="General">
                  <c:v>7.5332999999999997</c:v>
                </c:pt>
                <c:pt idx="143" formatCode="General">
                  <c:v>7.5434000000000001</c:v>
                </c:pt>
                <c:pt idx="144" formatCode="General">
                  <c:v>7.5534999999999997</c:v>
                </c:pt>
                <c:pt idx="145" formatCode="General">
                  <c:v>7.5636000000000001</c:v>
                </c:pt>
                <c:pt idx="146" formatCode="General">
                  <c:v>7.5736999999999997</c:v>
                </c:pt>
                <c:pt idx="147" formatCode="General">
                  <c:v>7.5838000000000001</c:v>
                </c:pt>
                <c:pt idx="148" formatCode="General">
                  <c:v>7.5938999999999997</c:v>
                </c:pt>
                <c:pt idx="149" formatCode="General">
                  <c:v>7.6040000000000001</c:v>
                </c:pt>
                <c:pt idx="150" formatCode="General">
                  <c:v>7.6140999999999996</c:v>
                </c:pt>
                <c:pt idx="151" formatCode="General">
                  <c:v>7.6242000000000001</c:v>
                </c:pt>
                <c:pt idx="152" formatCode="General">
                  <c:v>7.6342999999999996</c:v>
                </c:pt>
                <c:pt idx="153" formatCode="General">
                  <c:v>7.6444000000000001</c:v>
                </c:pt>
                <c:pt idx="154" formatCode="General">
                  <c:v>7.6544999999999996</c:v>
                </c:pt>
                <c:pt idx="155" formatCode="General">
                  <c:v>7.6646000000000001</c:v>
                </c:pt>
                <c:pt idx="156" formatCode="General">
                  <c:v>7.6746999999999996</c:v>
                </c:pt>
                <c:pt idx="157" formatCode="General">
                  <c:v>7.6848000000000001</c:v>
                </c:pt>
                <c:pt idx="158" formatCode="General">
                  <c:v>7.6948999999999996</c:v>
                </c:pt>
                <c:pt idx="159" formatCode="General">
                  <c:v>7.7050999999999998</c:v>
                </c:pt>
                <c:pt idx="160" formatCode="General">
                  <c:v>7.7152000000000003</c:v>
                </c:pt>
                <c:pt idx="161" formatCode="General">
                  <c:v>7.7252999999999998</c:v>
                </c:pt>
                <c:pt idx="162" formatCode="General">
                  <c:v>7.7354000000000003</c:v>
                </c:pt>
                <c:pt idx="163" formatCode="General">
                  <c:v>7.7454999999999998</c:v>
                </c:pt>
                <c:pt idx="164" formatCode="General">
                  <c:v>7.7556000000000003</c:v>
                </c:pt>
                <c:pt idx="165" formatCode="General">
                  <c:v>7.7656999999999998</c:v>
                </c:pt>
                <c:pt idx="166" formatCode="General">
                  <c:v>7.7758000000000003</c:v>
                </c:pt>
                <c:pt idx="167" formatCode="General">
                  <c:v>7.7858999999999998</c:v>
                </c:pt>
                <c:pt idx="168" formatCode="General">
                  <c:v>7.7960000000000003</c:v>
                </c:pt>
                <c:pt idx="169" formatCode="General">
                  <c:v>7.8060999999999998</c:v>
                </c:pt>
                <c:pt idx="170" formatCode="General">
                  <c:v>7.8162000000000003</c:v>
                </c:pt>
                <c:pt idx="171" formatCode="General">
                  <c:v>7.8262999999999998</c:v>
                </c:pt>
                <c:pt idx="172" formatCode="General">
                  <c:v>7.8364000000000003</c:v>
                </c:pt>
                <c:pt idx="173" formatCode="General">
                  <c:v>7.8464999999999998</c:v>
                </c:pt>
                <c:pt idx="174" formatCode="General">
                  <c:v>7.8566000000000003</c:v>
                </c:pt>
                <c:pt idx="175" formatCode="General">
                  <c:v>7.8666999999999998</c:v>
                </c:pt>
                <c:pt idx="176" formatCode="General">
                  <c:v>7.8768000000000002</c:v>
                </c:pt>
                <c:pt idx="177" formatCode="General">
                  <c:v>7.8868999999999998</c:v>
                </c:pt>
                <c:pt idx="178" formatCode="General">
                  <c:v>7.8970000000000002</c:v>
                </c:pt>
                <c:pt idx="179" formatCode="General">
                  <c:v>7.9070999999999998</c:v>
                </c:pt>
                <c:pt idx="180" formatCode="General">
                  <c:v>7.9172000000000002</c:v>
                </c:pt>
                <c:pt idx="181" formatCode="General">
                  <c:v>7.9272999999999998</c:v>
                </c:pt>
                <c:pt idx="182" formatCode="General">
                  <c:v>7.9374000000000002</c:v>
                </c:pt>
                <c:pt idx="183" formatCode="General">
                  <c:v>7.9474999999999998</c:v>
                </c:pt>
                <c:pt idx="184" formatCode="General">
                  <c:v>7.9576000000000002</c:v>
                </c:pt>
                <c:pt idx="185" formatCode="General">
                  <c:v>7.9676999999999998</c:v>
                </c:pt>
                <c:pt idx="186" formatCode="General">
                  <c:v>7.9778000000000002</c:v>
                </c:pt>
                <c:pt idx="187" formatCode="General">
                  <c:v>7.9878999999999998</c:v>
                </c:pt>
                <c:pt idx="188" formatCode="General">
                  <c:v>7.9980000000000002</c:v>
                </c:pt>
                <c:pt idx="189" formatCode="General">
                  <c:v>8.0081000000000007</c:v>
                </c:pt>
                <c:pt idx="190" formatCode="General">
                  <c:v>8.0182000000000002</c:v>
                </c:pt>
                <c:pt idx="191" formatCode="General">
                  <c:v>8.0282999999999998</c:v>
                </c:pt>
                <c:pt idx="192" formatCode="General">
                  <c:v>8.0383999999999993</c:v>
                </c:pt>
                <c:pt idx="193" formatCode="General">
                  <c:v>8.0485000000000007</c:v>
                </c:pt>
                <c:pt idx="194" formatCode="General">
                  <c:v>8.0586000000000002</c:v>
                </c:pt>
                <c:pt idx="195" formatCode="General">
                  <c:v>8.0686999999999998</c:v>
                </c:pt>
                <c:pt idx="196" formatCode="General">
                  <c:v>8.0787999999999993</c:v>
                </c:pt>
                <c:pt idx="197" formatCode="General">
                  <c:v>8.0889000000000006</c:v>
                </c:pt>
                <c:pt idx="198" formatCode="General">
                  <c:v>8.0990000000000002</c:v>
                </c:pt>
                <c:pt idx="199" formatCode="General">
                  <c:v>8.1090999999999998</c:v>
                </c:pt>
                <c:pt idx="200" formatCode="General">
                  <c:v>8.1191999999999993</c:v>
                </c:pt>
                <c:pt idx="201" formatCode="General">
                  <c:v>8.1293000000000006</c:v>
                </c:pt>
                <c:pt idx="202" formatCode="General">
                  <c:v>8.1394000000000002</c:v>
                </c:pt>
                <c:pt idx="203" formatCode="General">
                  <c:v>8.1494999999999997</c:v>
                </c:pt>
                <c:pt idx="204" formatCode="General">
                  <c:v>8.1595999999999993</c:v>
                </c:pt>
                <c:pt idx="205" formatCode="General">
                  <c:v>8.1697000000000006</c:v>
                </c:pt>
                <c:pt idx="206" formatCode="General">
                  <c:v>8.1798000000000002</c:v>
                </c:pt>
                <c:pt idx="207" formatCode="General">
                  <c:v>8.1898999999999997</c:v>
                </c:pt>
                <c:pt idx="208" formatCode="General">
                  <c:v>8.1999999999999993</c:v>
                </c:pt>
                <c:pt idx="209" formatCode="General">
                  <c:v>8.82</c:v>
                </c:pt>
                <c:pt idx="210" formatCode="General">
                  <c:v>9.44</c:v>
                </c:pt>
                <c:pt idx="211" formatCode="General">
                  <c:v>10.06</c:v>
                </c:pt>
                <c:pt idx="212" formatCode="General">
                  <c:v>10.68</c:v>
                </c:pt>
                <c:pt idx="213" formatCode="General">
                  <c:v>11.3</c:v>
                </c:pt>
                <c:pt idx="214" formatCode="General">
                  <c:v>11.92</c:v>
                </c:pt>
                <c:pt idx="215" formatCode="General">
                  <c:v>12.54</c:v>
                </c:pt>
                <c:pt idx="216" formatCode="General">
                  <c:v>13.16</c:v>
                </c:pt>
                <c:pt idx="217" formatCode="General">
                  <c:v>13.78</c:v>
                </c:pt>
                <c:pt idx="218" formatCode="General">
                  <c:v>14.4</c:v>
                </c:pt>
                <c:pt idx="219" formatCode="General">
                  <c:v>14.41</c:v>
                </c:pt>
                <c:pt idx="220" formatCode="General">
                  <c:v>14.42</c:v>
                </c:pt>
                <c:pt idx="221" formatCode="General">
                  <c:v>14.43</c:v>
                </c:pt>
                <c:pt idx="222" formatCode="General">
                  <c:v>14.44</c:v>
                </c:pt>
                <c:pt idx="223" formatCode="General">
                  <c:v>14.451000000000001</c:v>
                </c:pt>
                <c:pt idx="224" formatCode="General">
                  <c:v>14.461</c:v>
                </c:pt>
                <c:pt idx="225" formatCode="General">
                  <c:v>14.471</c:v>
                </c:pt>
                <c:pt idx="226" formatCode="General">
                  <c:v>14.481</c:v>
                </c:pt>
                <c:pt idx="227" formatCode="General">
                  <c:v>14.491</c:v>
                </c:pt>
                <c:pt idx="228" formatCode="General">
                  <c:v>14.500999999999999</c:v>
                </c:pt>
                <c:pt idx="229" formatCode="General">
                  <c:v>14.510999999999999</c:v>
                </c:pt>
                <c:pt idx="230" formatCode="General">
                  <c:v>14.521000000000001</c:v>
                </c:pt>
                <c:pt idx="231" formatCode="General">
                  <c:v>14.531000000000001</c:v>
                </c:pt>
                <c:pt idx="232" formatCode="General">
                  <c:v>14.541</c:v>
                </c:pt>
                <c:pt idx="233" formatCode="General">
                  <c:v>14.552</c:v>
                </c:pt>
                <c:pt idx="234" formatCode="General">
                  <c:v>14.561999999999999</c:v>
                </c:pt>
                <c:pt idx="235" formatCode="General">
                  <c:v>14.571999999999999</c:v>
                </c:pt>
                <c:pt idx="236" formatCode="General">
                  <c:v>14.582000000000001</c:v>
                </c:pt>
                <c:pt idx="237" formatCode="General">
                  <c:v>14.592000000000001</c:v>
                </c:pt>
                <c:pt idx="238" formatCode="General">
                  <c:v>14.602</c:v>
                </c:pt>
                <c:pt idx="239" formatCode="General">
                  <c:v>14.612</c:v>
                </c:pt>
                <c:pt idx="240" formatCode="General">
                  <c:v>14.622</c:v>
                </c:pt>
                <c:pt idx="241" formatCode="General">
                  <c:v>14.632</c:v>
                </c:pt>
                <c:pt idx="242" formatCode="General">
                  <c:v>14.641999999999999</c:v>
                </c:pt>
                <c:pt idx="243" formatCode="General">
                  <c:v>14.653</c:v>
                </c:pt>
                <c:pt idx="244" formatCode="General">
                  <c:v>14.663</c:v>
                </c:pt>
                <c:pt idx="245" formatCode="General">
                  <c:v>14.673</c:v>
                </c:pt>
                <c:pt idx="246" formatCode="General">
                  <c:v>14.683</c:v>
                </c:pt>
                <c:pt idx="247" formatCode="General">
                  <c:v>14.693</c:v>
                </c:pt>
                <c:pt idx="248" formatCode="General">
                  <c:v>14.702999999999999</c:v>
                </c:pt>
                <c:pt idx="249" formatCode="General">
                  <c:v>14.712999999999999</c:v>
                </c:pt>
                <c:pt idx="250" formatCode="General">
                  <c:v>14.723000000000001</c:v>
                </c:pt>
                <c:pt idx="251" formatCode="General">
                  <c:v>14.733000000000001</c:v>
                </c:pt>
                <c:pt idx="252" formatCode="General">
                  <c:v>14.743</c:v>
                </c:pt>
                <c:pt idx="253" formatCode="General">
                  <c:v>14.754</c:v>
                </c:pt>
                <c:pt idx="254" formatCode="General">
                  <c:v>14.763999999999999</c:v>
                </c:pt>
                <c:pt idx="255" formatCode="General">
                  <c:v>14.773999999999999</c:v>
                </c:pt>
                <c:pt idx="256" formatCode="General">
                  <c:v>14.784000000000001</c:v>
                </c:pt>
                <c:pt idx="257" formatCode="General">
                  <c:v>14.794</c:v>
                </c:pt>
                <c:pt idx="258" formatCode="General">
                  <c:v>14.804</c:v>
                </c:pt>
                <c:pt idx="259" formatCode="General">
                  <c:v>14.814</c:v>
                </c:pt>
                <c:pt idx="260" formatCode="General">
                  <c:v>14.824</c:v>
                </c:pt>
                <c:pt idx="261" formatCode="General">
                  <c:v>14.834</c:v>
                </c:pt>
                <c:pt idx="262" formatCode="General">
                  <c:v>14.843999999999999</c:v>
                </c:pt>
                <c:pt idx="263" formatCode="General">
                  <c:v>14.855</c:v>
                </c:pt>
                <c:pt idx="264" formatCode="General">
                  <c:v>14.865</c:v>
                </c:pt>
                <c:pt idx="265" formatCode="General">
                  <c:v>14.875</c:v>
                </c:pt>
                <c:pt idx="266" formatCode="General">
                  <c:v>14.885</c:v>
                </c:pt>
                <c:pt idx="267" formatCode="General">
                  <c:v>14.895</c:v>
                </c:pt>
                <c:pt idx="268" formatCode="General">
                  <c:v>14.904999999999999</c:v>
                </c:pt>
                <c:pt idx="269" formatCode="General">
                  <c:v>14.914999999999999</c:v>
                </c:pt>
                <c:pt idx="270" formatCode="General">
                  <c:v>14.925000000000001</c:v>
                </c:pt>
                <c:pt idx="271" formatCode="General">
                  <c:v>14.935</c:v>
                </c:pt>
                <c:pt idx="272" formatCode="General">
                  <c:v>14.945</c:v>
                </c:pt>
                <c:pt idx="273" formatCode="General">
                  <c:v>14.956</c:v>
                </c:pt>
                <c:pt idx="274" formatCode="General">
                  <c:v>14.965999999999999</c:v>
                </c:pt>
                <c:pt idx="275" formatCode="General">
                  <c:v>14.976000000000001</c:v>
                </c:pt>
                <c:pt idx="276" formatCode="General">
                  <c:v>14.986000000000001</c:v>
                </c:pt>
                <c:pt idx="277" formatCode="General">
                  <c:v>14.996</c:v>
                </c:pt>
                <c:pt idx="278" formatCode="General">
                  <c:v>15.006</c:v>
                </c:pt>
                <c:pt idx="279" formatCode="General">
                  <c:v>15.016</c:v>
                </c:pt>
                <c:pt idx="280" formatCode="General">
                  <c:v>15.026</c:v>
                </c:pt>
                <c:pt idx="281" formatCode="General">
                  <c:v>15.036</c:v>
                </c:pt>
                <c:pt idx="282" formatCode="General">
                  <c:v>15.045999999999999</c:v>
                </c:pt>
                <c:pt idx="283" formatCode="General">
                  <c:v>15.057</c:v>
                </c:pt>
                <c:pt idx="284" formatCode="General">
                  <c:v>15.067</c:v>
                </c:pt>
                <c:pt idx="285" formatCode="General">
                  <c:v>15.077</c:v>
                </c:pt>
                <c:pt idx="286" formatCode="General">
                  <c:v>15.087</c:v>
                </c:pt>
                <c:pt idx="287" formatCode="General">
                  <c:v>15.097</c:v>
                </c:pt>
                <c:pt idx="288" formatCode="General">
                  <c:v>15.106999999999999</c:v>
                </c:pt>
                <c:pt idx="289" formatCode="General">
                  <c:v>15.117000000000001</c:v>
                </c:pt>
                <c:pt idx="290" formatCode="General">
                  <c:v>15.127000000000001</c:v>
                </c:pt>
                <c:pt idx="291" formatCode="General">
                  <c:v>15.137</c:v>
                </c:pt>
                <c:pt idx="292" formatCode="General">
                  <c:v>15.147</c:v>
                </c:pt>
                <c:pt idx="293" formatCode="General">
                  <c:v>15.157999999999999</c:v>
                </c:pt>
                <c:pt idx="294" formatCode="General">
                  <c:v>15.167999999999999</c:v>
                </c:pt>
                <c:pt idx="295" formatCode="General">
                  <c:v>15.178000000000001</c:v>
                </c:pt>
                <c:pt idx="296" formatCode="General">
                  <c:v>15.188000000000001</c:v>
                </c:pt>
                <c:pt idx="297" formatCode="General">
                  <c:v>15.198</c:v>
                </c:pt>
                <c:pt idx="298" formatCode="General">
                  <c:v>15.208</c:v>
                </c:pt>
                <c:pt idx="299" formatCode="General">
                  <c:v>15.218</c:v>
                </c:pt>
                <c:pt idx="300" formatCode="General">
                  <c:v>15.228</c:v>
                </c:pt>
                <c:pt idx="301" formatCode="General">
                  <c:v>15.238</c:v>
                </c:pt>
                <c:pt idx="302" formatCode="General">
                  <c:v>15.247999999999999</c:v>
                </c:pt>
                <c:pt idx="303" formatCode="General">
                  <c:v>15.259</c:v>
                </c:pt>
                <c:pt idx="304" formatCode="General">
                  <c:v>15.269</c:v>
                </c:pt>
                <c:pt idx="305" formatCode="General">
                  <c:v>15.279</c:v>
                </c:pt>
                <c:pt idx="306" formatCode="General">
                  <c:v>15.289</c:v>
                </c:pt>
                <c:pt idx="307" formatCode="General">
                  <c:v>15.298999999999999</c:v>
                </c:pt>
                <c:pt idx="308" formatCode="General">
                  <c:v>15.308999999999999</c:v>
                </c:pt>
                <c:pt idx="309" formatCode="General">
                  <c:v>15.319000000000001</c:v>
                </c:pt>
                <c:pt idx="310" formatCode="General">
                  <c:v>15.329000000000001</c:v>
                </c:pt>
                <c:pt idx="311" formatCode="General">
                  <c:v>15.339</c:v>
                </c:pt>
                <c:pt idx="312" formatCode="General">
                  <c:v>15.349</c:v>
                </c:pt>
                <c:pt idx="313" formatCode="General">
                  <c:v>15.36</c:v>
                </c:pt>
                <c:pt idx="314" formatCode="General">
                  <c:v>15.37</c:v>
                </c:pt>
                <c:pt idx="315" formatCode="General">
                  <c:v>15.38</c:v>
                </c:pt>
                <c:pt idx="316" formatCode="General">
                  <c:v>15.39</c:v>
                </c:pt>
                <c:pt idx="317" formatCode="General">
                  <c:v>15.4</c:v>
                </c:pt>
                <c:pt idx="318" formatCode="General">
                  <c:v>16.02</c:v>
                </c:pt>
                <c:pt idx="319" formatCode="General">
                  <c:v>16.64</c:v>
                </c:pt>
                <c:pt idx="320" formatCode="General">
                  <c:v>17.260000000000002</c:v>
                </c:pt>
                <c:pt idx="321" formatCode="General">
                  <c:v>17.88</c:v>
                </c:pt>
                <c:pt idx="322" formatCode="General">
                  <c:v>18.5</c:v>
                </c:pt>
                <c:pt idx="323" formatCode="General">
                  <c:v>19.12</c:v>
                </c:pt>
                <c:pt idx="324" formatCode="General">
                  <c:v>19.739999999999998</c:v>
                </c:pt>
                <c:pt idx="325" formatCode="General">
                  <c:v>20.36</c:v>
                </c:pt>
                <c:pt idx="326" formatCode="General">
                  <c:v>20.98</c:v>
                </c:pt>
                <c:pt idx="327" formatCode="General">
                  <c:v>21.6</c:v>
                </c:pt>
              </c:numCache>
            </c:numRef>
          </c:xVal>
          <c:yVal>
            <c:numRef>
              <c:f>Sheet1!$D$2:$D$329</c:f>
              <c:numCache>
                <c:formatCode>General</c:formatCode>
                <c:ptCount val="328"/>
                <c:pt idx="0">
                  <c:v>76.804000000000002</c:v>
                </c:pt>
                <c:pt idx="1">
                  <c:v>79.725999999999999</c:v>
                </c:pt>
                <c:pt idx="2">
                  <c:v>85.712999999999994</c:v>
                </c:pt>
                <c:pt idx="3">
                  <c:v>88.986999999999995</c:v>
                </c:pt>
                <c:pt idx="4">
                  <c:v>90.501999999999995</c:v>
                </c:pt>
                <c:pt idx="5">
                  <c:v>91.384</c:v>
                </c:pt>
                <c:pt idx="6">
                  <c:v>91.930999999999997</c:v>
                </c:pt>
                <c:pt idx="7">
                  <c:v>92.278000000000006</c:v>
                </c:pt>
                <c:pt idx="8">
                  <c:v>92.539000000000001</c:v>
                </c:pt>
                <c:pt idx="9">
                  <c:v>92.747</c:v>
                </c:pt>
                <c:pt idx="10">
                  <c:v>92.887</c:v>
                </c:pt>
                <c:pt idx="11">
                  <c:v>92.978999999999999</c:v>
                </c:pt>
                <c:pt idx="12">
                  <c:v>93.052000000000007</c:v>
                </c:pt>
                <c:pt idx="13">
                  <c:v>93.108999999999995</c:v>
                </c:pt>
                <c:pt idx="14">
                  <c:v>93.156000000000006</c:v>
                </c:pt>
                <c:pt idx="15">
                  <c:v>93.19</c:v>
                </c:pt>
                <c:pt idx="16">
                  <c:v>93.215999999999994</c:v>
                </c:pt>
                <c:pt idx="17">
                  <c:v>93.230999999999995</c:v>
                </c:pt>
                <c:pt idx="18">
                  <c:v>93.26</c:v>
                </c:pt>
                <c:pt idx="19">
                  <c:v>93.293000000000006</c:v>
                </c:pt>
                <c:pt idx="20">
                  <c:v>93.31</c:v>
                </c:pt>
                <c:pt idx="21">
                  <c:v>93.316000000000003</c:v>
                </c:pt>
                <c:pt idx="22">
                  <c:v>93.313000000000002</c:v>
                </c:pt>
                <c:pt idx="23">
                  <c:v>93.313000000000002</c:v>
                </c:pt>
                <c:pt idx="24">
                  <c:v>93.284999999999997</c:v>
                </c:pt>
                <c:pt idx="25">
                  <c:v>93.256</c:v>
                </c:pt>
                <c:pt idx="26">
                  <c:v>99.715000000000003</c:v>
                </c:pt>
                <c:pt idx="27">
                  <c:v>105.46</c:v>
                </c:pt>
                <c:pt idx="28">
                  <c:v>108.83</c:v>
                </c:pt>
                <c:pt idx="29">
                  <c:v>110.47</c:v>
                </c:pt>
                <c:pt idx="30">
                  <c:v>111.38</c:v>
                </c:pt>
                <c:pt idx="31">
                  <c:v>111.96</c:v>
                </c:pt>
                <c:pt idx="32">
                  <c:v>112.33</c:v>
                </c:pt>
                <c:pt idx="33">
                  <c:v>112.56</c:v>
                </c:pt>
                <c:pt idx="34">
                  <c:v>112.75</c:v>
                </c:pt>
                <c:pt idx="35">
                  <c:v>112.89</c:v>
                </c:pt>
                <c:pt idx="36">
                  <c:v>113</c:v>
                </c:pt>
                <c:pt idx="37">
                  <c:v>113.07</c:v>
                </c:pt>
                <c:pt idx="38">
                  <c:v>113.13</c:v>
                </c:pt>
                <c:pt idx="39">
                  <c:v>113.17</c:v>
                </c:pt>
                <c:pt idx="40">
                  <c:v>113.19</c:v>
                </c:pt>
                <c:pt idx="41">
                  <c:v>113.21</c:v>
                </c:pt>
                <c:pt idx="42">
                  <c:v>113.23</c:v>
                </c:pt>
                <c:pt idx="43">
                  <c:v>113.27</c:v>
                </c:pt>
                <c:pt idx="44">
                  <c:v>113.29</c:v>
                </c:pt>
                <c:pt idx="45">
                  <c:v>113.3</c:v>
                </c:pt>
                <c:pt idx="46">
                  <c:v>113.31</c:v>
                </c:pt>
                <c:pt idx="47">
                  <c:v>113.32</c:v>
                </c:pt>
                <c:pt idx="48">
                  <c:v>113.3</c:v>
                </c:pt>
                <c:pt idx="49">
                  <c:v>113.28</c:v>
                </c:pt>
                <c:pt idx="50">
                  <c:v>113.53</c:v>
                </c:pt>
                <c:pt idx="51">
                  <c:v>118.96</c:v>
                </c:pt>
                <c:pt idx="52">
                  <c:v>124.23</c:v>
                </c:pt>
                <c:pt idx="53">
                  <c:v>127.49</c:v>
                </c:pt>
                <c:pt idx="54">
                  <c:v>129.21</c:v>
                </c:pt>
                <c:pt idx="55">
                  <c:v>130.13999999999999</c:v>
                </c:pt>
                <c:pt idx="56">
                  <c:v>130.69</c:v>
                </c:pt>
                <c:pt idx="57">
                  <c:v>131.05000000000001</c:v>
                </c:pt>
                <c:pt idx="58">
                  <c:v>131.28</c:v>
                </c:pt>
                <c:pt idx="59">
                  <c:v>131.44</c:v>
                </c:pt>
                <c:pt idx="60">
                  <c:v>131.57</c:v>
                </c:pt>
                <c:pt idx="61">
                  <c:v>131.68</c:v>
                </c:pt>
                <c:pt idx="62">
                  <c:v>131.76</c:v>
                </c:pt>
                <c:pt idx="63">
                  <c:v>131.83000000000001</c:v>
                </c:pt>
                <c:pt idx="64">
                  <c:v>131.88</c:v>
                </c:pt>
                <c:pt idx="65">
                  <c:v>131.88999999999999</c:v>
                </c:pt>
                <c:pt idx="66">
                  <c:v>131.91</c:v>
                </c:pt>
                <c:pt idx="67">
                  <c:v>131.94</c:v>
                </c:pt>
                <c:pt idx="68">
                  <c:v>131.99</c:v>
                </c:pt>
                <c:pt idx="69">
                  <c:v>132.02000000000001</c:v>
                </c:pt>
                <c:pt idx="70">
                  <c:v>132.03</c:v>
                </c:pt>
                <c:pt idx="71">
                  <c:v>132.04</c:v>
                </c:pt>
                <c:pt idx="72">
                  <c:v>132.03</c:v>
                </c:pt>
                <c:pt idx="73">
                  <c:v>132.02000000000001</c:v>
                </c:pt>
                <c:pt idx="74">
                  <c:v>132.02000000000001</c:v>
                </c:pt>
                <c:pt idx="75">
                  <c:v>132.6</c:v>
                </c:pt>
                <c:pt idx="76">
                  <c:v>137.12</c:v>
                </c:pt>
                <c:pt idx="77">
                  <c:v>141.87</c:v>
                </c:pt>
                <c:pt idx="78">
                  <c:v>144.97999999999999</c:v>
                </c:pt>
                <c:pt idx="79">
                  <c:v>146.72999999999999</c:v>
                </c:pt>
                <c:pt idx="80">
                  <c:v>147.66</c:v>
                </c:pt>
                <c:pt idx="81">
                  <c:v>148.22999999999999</c:v>
                </c:pt>
                <c:pt idx="82">
                  <c:v>148.59</c:v>
                </c:pt>
                <c:pt idx="83">
                  <c:v>148.82</c:v>
                </c:pt>
                <c:pt idx="84">
                  <c:v>148.96</c:v>
                </c:pt>
                <c:pt idx="85">
                  <c:v>149.08000000000001</c:v>
                </c:pt>
                <c:pt idx="86">
                  <c:v>149.19</c:v>
                </c:pt>
                <c:pt idx="87">
                  <c:v>149.27000000000001</c:v>
                </c:pt>
                <c:pt idx="88">
                  <c:v>149.33000000000001</c:v>
                </c:pt>
                <c:pt idx="89">
                  <c:v>149.38</c:v>
                </c:pt>
                <c:pt idx="90">
                  <c:v>149.4</c:v>
                </c:pt>
                <c:pt idx="91">
                  <c:v>149.41</c:v>
                </c:pt>
                <c:pt idx="92">
                  <c:v>149.44</c:v>
                </c:pt>
                <c:pt idx="93">
                  <c:v>149.49</c:v>
                </c:pt>
                <c:pt idx="94">
                  <c:v>149.52000000000001</c:v>
                </c:pt>
                <c:pt idx="95">
                  <c:v>149.54</c:v>
                </c:pt>
                <c:pt idx="96">
                  <c:v>149.55000000000001</c:v>
                </c:pt>
                <c:pt idx="97">
                  <c:v>149.54</c:v>
                </c:pt>
                <c:pt idx="98">
                  <c:v>149.52000000000001</c:v>
                </c:pt>
                <c:pt idx="99">
                  <c:v>149.54</c:v>
                </c:pt>
                <c:pt idx="100">
                  <c:v>134.01</c:v>
                </c:pt>
                <c:pt idx="101">
                  <c:v>122.73</c:v>
                </c:pt>
                <c:pt idx="102">
                  <c:v>113.66</c:v>
                </c:pt>
                <c:pt idx="103">
                  <c:v>106.19</c:v>
                </c:pt>
                <c:pt idx="104">
                  <c:v>99.552999999999997</c:v>
                </c:pt>
                <c:pt idx="105">
                  <c:v>93.819000000000003</c:v>
                </c:pt>
                <c:pt idx="106">
                  <c:v>88.78</c:v>
                </c:pt>
                <c:pt idx="107">
                  <c:v>84.364000000000004</c:v>
                </c:pt>
                <c:pt idx="108">
                  <c:v>80.427000000000007</c:v>
                </c:pt>
                <c:pt idx="109">
                  <c:v>76.804000000000002</c:v>
                </c:pt>
                <c:pt idx="110">
                  <c:v>79.725999999999999</c:v>
                </c:pt>
                <c:pt idx="111">
                  <c:v>85.712999999999994</c:v>
                </c:pt>
                <c:pt idx="112">
                  <c:v>88.986999999999995</c:v>
                </c:pt>
                <c:pt idx="113">
                  <c:v>90.501999999999995</c:v>
                </c:pt>
                <c:pt idx="114">
                  <c:v>91.384</c:v>
                </c:pt>
                <c:pt idx="115">
                  <c:v>91.930999999999997</c:v>
                </c:pt>
                <c:pt idx="116">
                  <c:v>92.278000000000006</c:v>
                </c:pt>
                <c:pt idx="117">
                  <c:v>92.539000000000001</c:v>
                </c:pt>
                <c:pt idx="118">
                  <c:v>92.747</c:v>
                </c:pt>
                <c:pt idx="119">
                  <c:v>92.887</c:v>
                </c:pt>
                <c:pt idx="120">
                  <c:v>92.978999999999999</c:v>
                </c:pt>
                <c:pt idx="121">
                  <c:v>93.052000000000007</c:v>
                </c:pt>
                <c:pt idx="122">
                  <c:v>93.108999999999995</c:v>
                </c:pt>
                <c:pt idx="123">
                  <c:v>93.156000000000006</c:v>
                </c:pt>
                <c:pt idx="124">
                  <c:v>93.19</c:v>
                </c:pt>
                <c:pt idx="125">
                  <c:v>93.215999999999994</c:v>
                </c:pt>
                <c:pt idx="126">
                  <c:v>93.230999999999995</c:v>
                </c:pt>
                <c:pt idx="127">
                  <c:v>93.26</c:v>
                </c:pt>
                <c:pt idx="128">
                  <c:v>93.293000000000006</c:v>
                </c:pt>
                <c:pt idx="129">
                  <c:v>93.31</c:v>
                </c:pt>
                <c:pt idx="130">
                  <c:v>93.316000000000003</c:v>
                </c:pt>
                <c:pt idx="131">
                  <c:v>93.313000000000002</c:v>
                </c:pt>
                <c:pt idx="132">
                  <c:v>93.313000000000002</c:v>
                </c:pt>
                <c:pt idx="133">
                  <c:v>93.284999999999997</c:v>
                </c:pt>
                <c:pt idx="134">
                  <c:v>93.256</c:v>
                </c:pt>
                <c:pt idx="135">
                  <c:v>99.715000000000003</c:v>
                </c:pt>
                <c:pt idx="136">
                  <c:v>105.46</c:v>
                </c:pt>
                <c:pt idx="137">
                  <c:v>108.83</c:v>
                </c:pt>
                <c:pt idx="138">
                  <c:v>110.47</c:v>
                </c:pt>
                <c:pt idx="139">
                  <c:v>111.38</c:v>
                </c:pt>
                <c:pt idx="140">
                  <c:v>111.96</c:v>
                </c:pt>
                <c:pt idx="141">
                  <c:v>112.33</c:v>
                </c:pt>
                <c:pt idx="142">
                  <c:v>112.56</c:v>
                </c:pt>
                <c:pt idx="143">
                  <c:v>112.75</c:v>
                </c:pt>
                <c:pt idx="144">
                  <c:v>112.89</c:v>
                </c:pt>
                <c:pt idx="145">
                  <c:v>113</c:v>
                </c:pt>
                <c:pt idx="146">
                  <c:v>113.07</c:v>
                </c:pt>
                <c:pt idx="147">
                  <c:v>113.13</c:v>
                </c:pt>
                <c:pt idx="148">
                  <c:v>113.17</c:v>
                </c:pt>
                <c:pt idx="149">
                  <c:v>113.19</c:v>
                </c:pt>
                <c:pt idx="150">
                  <c:v>113.21</c:v>
                </c:pt>
                <c:pt idx="151">
                  <c:v>113.23</c:v>
                </c:pt>
                <c:pt idx="152">
                  <c:v>113.27</c:v>
                </c:pt>
                <c:pt idx="153">
                  <c:v>113.29</c:v>
                </c:pt>
                <c:pt idx="154">
                  <c:v>113.3</c:v>
                </c:pt>
                <c:pt idx="155">
                  <c:v>113.31</c:v>
                </c:pt>
                <c:pt idx="156">
                  <c:v>113.32</c:v>
                </c:pt>
                <c:pt idx="157">
                  <c:v>113.3</c:v>
                </c:pt>
                <c:pt idx="158">
                  <c:v>113.28</c:v>
                </c:pt>
                <c:pt idx="159">
                  <c:v>113.53</c:v>
                </c:pt>
                <c:pt idx="160">
                  <c:v>118.96</c:v>
                </c:pt>
                <c:pt idx="161">
                  <c:v>124.23</c:v>
                </c:pt>
                <c:pt idx="162">
                  <c:v>127.49</c:v>
                </c:pt>
                <c:pt idx="163">
                  <c:v>129.21</c:v>
                </c:pt>
                <c:pt idx="164">
                  <c:v>130.13999999999999</c:v>
                </c:pt>
                <c:pt idx="165">
                  <c:v>130.69</c:v>
                </c:pt>
                <c:pt idx="166">
                  <c:v>131.05000000000001</c:v>
                </c:pt>
                <c:pt idx="167">
                  <c:v>131.28</c:v>
                </c:pt>
                <c:pt idx="168">
                  <c:v>131.44</c:v>
                </c:pt>
                <c:pt idx="169">
                  <c:v>131.57</c:v>
                </c:pt>
                <c:pt idx="170">
                  <c:v>131.68</c:v>
                </c:pt>
                <c:pt idx="171">
                  <c:v>131.76</c:v>
                </c:pt>
                <c:pt idx="172">
                  <c:v>131.83000000000001</c:v>
                </c:pt>
                <c:pt idx="173">
                  <c:v>131.88</c:v>
                </c:pt>
                <c:pt idx="174">
                  <c:v>131.88999999999999</c:v>
                </c:pt>
                <c:pt idx="175">
                  <c:v>131.91</c:v>
                </c:pt>
                <c:pt idx="176">
                  <c:v>131.94</c:v>
                </c:pt>
                <c:pt idx="177">
                  <c:v>131.99</c:v>
                </c:pt>
                <c:pt idx="178">
                  <c:v>132.02000000000001</c:v>
                </c:pt>
                <c:pt idx="179">
                  <c:v>132.03</c:v>
                </c:pt>
                <c:pt idx="180">
                  <c:v>132.04</c:v>
                </c:pt>
                <c:pt idx="181">
                  <c:v>132.03</c:v>
                </c:pt>
                <c:pt idx="182">
                  <c:v>132.02000000000001</c:v>
                </c:pt>
                <c:pt idx="183">
                  <c:v>132.02000000000001</c:v>
                </c:pt>
                <c:pt idx="184">
                  <c:v>132.6</c:v>
                </c:pt>
                <c:pt idx="185">
                  <c:v>137.12</c:v>
                </c:pt>
                <c:pt idx="186">
                  <c:v>141.87</c:v>
                </c:pt>
                <c:pt idx="187">
                  <c:v>144.97999999999999</c:v>
                </c:pt>
                <c:pt idx="188">
                  <c:v>146.72999999999999</c:v>
                </c:pt>
                <c:pt idx="189">
                  <c:v>147.66</c:v>
                </c:pt>
                <c:pt idx="190">
                  <c:v>148.22999999999999</c:v>
                </c:pt>
                <c:pt idx="191">
                  <c:v>148.59</c:v>
                </c:pt>
                <c:pt idx="192">
                  <c:v>148.82</c:v>
                </c:pt>
                <c:pt idx="193">
                  <c:v>148.96</c:v>
                </c:pt>
                <c:pt idx="194">
                  <c:v>149.08000000000001</c:v>
                </c:pt>
                <c:pt idx="195">
                  <c:v>149.19</c:v>
                </c:pt>
                <c:pt idx="196">
                  <c:v>149.27000000000001</c:v>
                </c:pt>
                <c:pt idx="197">
                  <c:v>149.33000000000001</c:v>
                </c:pt>
                <c:pt idx="198">
                  <c:v>149.38</c:v>
                </c:pt>
                <c:pt idx="199">
                  <c:v>149.4</c:v>
                </c:pt>
                <c:pt idx="200">
                  <c:v>149.41</c:v>
                </c:pt>
                <c:pt idx="201">
                  <c:v>149.44</c:v>
                </c:pt>
                <c:pt idx="202">
                  <c:v>149.49</c:v>
                </c:pt>
                <c:pt idx="203">
                  <c:v>149.52000000000001</c:v>
                </c:pt>
                <c:pt idx="204">
                  <c:v>149.54</c:v>
                </c:pt>
                <c:pt idx="205">
                  <c:v>149.55000000000001</c:v>
                </c:pt>
                <c:pt idx="206">
                  <c:v>149.54</c:v>
                </c:pt>
                <c:pt idx="207">
                  <c:v>149.52000000000001</c:v>
                </c:pt>
                <c:pt idx="208">
                  <c:v>149.54</c:v>
                </c:pt>
                <c:pt idx="209">
                  <c:v>134.01</c:v>
                </c:pt>
                <c:pt idx="210">
                  <c:v>122.73</c:v>
                </c:pt>
                <c:pt idx="211">
                  <c:v>113.66</c:v>
                </c:pt>
                <c:pt idx="212">
                  <c:v>106.19</c:v>
                </c:pt>
                <c:pt idx="213">
                  <c:v>99.552999999999997</c:v>
                </c:pt>
                <c:pt idx="214">
                  <c:v>93.819000000000003</c:v>
                </c:pt>
                <c:pt idx="215">
                  <c:v>88.78</c:v>
                </c:pt>
                <c:pt idx="216">
                  <c:v>84.364000000000004</c:v>
                </c:pt>
                <c:pt idx="217">
                  <c:v>80.427000000000007</c:v>
                </c:pt>
                <c:pt idx="218">
                  <c:v>76.804000000000002</c:v>
                </c:pt>
                <c:pt idx="219">
                  <c:v>79.725999999999999</c:v>
                </c:pt>
                <c:pt idx="220">
                  <c:v>85.712999999999994</c:v>
                </c:pt>
                <c:pt idx="221">
                  <c:v>88.986999999999995</c:v>
                </c:pt>
                <c:pt idx="222">
                  <c:v>90.501999999999995</c:v>
                </c:pt>
                <c:pt idx="223">
                  <c:v>91.384</c:v>
                </c:pt>
                <c:pt idx="224">
                  <c:v>91.930999999999997</c:v>
                </c:pt>
                <c:pt idx="225">
                  <c:v>92.278000000000006</c:v>
                </c:pt>
                <c:pt idx="226">
                  <c:v>92.539000000000001</c:v>
                </c:pt>
                <c:pt idx="227">
                  <c:v>92.747</c:v>
                </c:pt>
                <c:pt idx="228">
                  <c:v>92.887</c:v>
                </c:pt>
                <c:pt idx="229">
                  <c:v>92.978999999999999</c:v>
                </c:pt>
                <c:pt idx="230">
                  <c:v>93.052000000000007</c:v>
                </c:pt>
                <c:pt idx="231">
                  <c:v>93.108999999999995</c:v>
                </c:pt>
                <c:pt idx="232">
                  <c:v>93.156000000000006</c:v>
                </c:pt>
                <c:pt idx="233">
                  <c:v>93.19</c:v>
                </c:pt>
                <c:pt idx="234">
                  <c:v>93.215999999999994</c:v>
                </c:pt>
                <c:pt idx="235">
                  <c:v>93.230999999999995</c:v>
                </c:pt>
                <c:pt idx="236">
                  <c:v>93.26</c:v>
                </c:pt>
                <c:pt idx="237">
                  <c:v>93.293000000000006</c:v>
                </c:pt>
                <c:pt idx="238">
                  <c:v>93.31</c:v>
                </c:pt>
                <c:pt idx="239">
                  <c:v>93.316000000000003</c:v>
                </c:pt>
                <c:pt idx="240">
                  <c:v>93.313000000000002</c:v>
                </c:pt>
                <c:pt idx="241">
                  <c:v>93.313000000000002</c:v>
                </c:pt>
                <c:pt idx="242">
                  <c:v>93.284999999999997</c:v>
                </c:pt>
                <c:pt idx="243">
                  <c:v>93.256</c:v>
                </c:pt>
                <c:pt idx="244">
                  <c:v>99.715000000000003</c:v>
                </c:pt>
                <c:pt idx="245">
                  <c:v>105.46</c:v>
                </c:pt>
                <c:pt idx="246">
                  <c:v>108.83</c:v>
                </c:pt>
                <c:pt idx="247">
                  <c:v>110.47</c:v>
                </c:pt>
                <c:pt idx="248">
                  <c:v>111.38</c:v>
                </c:pt>
                <c:pt idx="249">
                  <c:v>111.96</c:v>
                </c:pt>
                <c:pt idx="250">
                  <c:v>112.33</c:v>
                </c:pt>
                <c:pt idx="251">
                  <c:v>112.56</c:v>
                </c:pt>
                <c:pt idx="252">
                  <c:v>112.75</c:v>
                </c:pt>
                <c:pt idx="253">
                  <c:v>112.89</c:v>
                </c:pt>
                <c:pt idx="254">
                  <c:v>113</c:v>
                </c:pt>
                <c:pt idx="255">
                  <c:v>113.07</c:v>
                </c:pt>
                <c:pt idx="256">
                  <c:v>113.13</c:v>
                </c:pt>
                <c:pt idx="257">
                  <c:v>113.17</c:v>
                </c:pt>
                <c:pt idx="258">
                  <c:v>113.19</c:v>
                </c:pt>
                <c:pt idx="259">
                  <c:v>113.21</c:v>
                </c:pt>
                <c:pt idx="260">
                  <c:v>113.23</c:v>
                </c:pt>
                <c:pt idx="261">
                  <c:v>113.27</c:v>
                </c:pt>
                <c:pt idx="262">
                  <c:v>113.29</c:v>
                </c:pt>
                <c:pt idx="263">
                  <c:v>113.3</c:v>
                </c:pt>
                <c:pt idx="264">
                  <c:v>113.31</c:v>
                </c:pt>
                <c:pt idx="265">
                  <c:v>113.32</c:v>
                </c:pt>
                <c:pt idx="266">
                  <c:v>113.3</c:v>
                </c:pt>
                <c:pt idx="267">
                  <c:v>113.28</c:v>
                </c:pt>
                <c:pt idx="268">
                  <c:v>113.53</c:v>
                </c:pt>
                <c:pt idx="269">
                  <c:v>118.96</c:v>
                </c:pt>
                <c:pt idx="270">
                  <c:v>124.23</c:v>
                </c:pt>
                <c:pt idx="271">
                  <c:v>127.49</c:v>
                </c:pt>
                <c:pt idx="272">
                  <c:v>129.21</c:v>
                </c:pt>
                <c:pt idx="273">
                  <c:v>130.13999999999999</c:v>
                </c:pt>
                <c:pt idx="274">
                  <c:v>130.69</c:v>
                </c:pt>
                <c:pt idx="275">
                  <c:v>131.05000000000001</c:v>
                </c:pt>
                <c:pt idx="276">
                  <c:v>131.28</c:v>
                </c:pt>
                <c:pt idx="277">
                  <c:v>131.44</c:v>
                </c:pt>
                <c:pt idx="278">
                  <c:v>131.57</c:v>
                </c:pt>
                <c:pt idx="279">
                  <c:v>131.68</c:v>
                </c:pt>
                <c:pt idx="280">
                  <c:v>131.76</c:v>
                </c:pt>
                <c:pt idx="281">
                  <c:v>131.83000000000001</c:v>
                </c:pt>
                <c:pt idx="282">
                  <c:v>131.88</c:v>
                </c:pt>
                <c:pt idx="283">
                  <c:v>131.88999999999999</c:v>
                </c:pt>
                <c:pt idx="284">
                  <c:v>131.91</c:v>
                </c:pt>
                <c:pt idx="285">
                  <c:v>131.94</c:v>
                </c:pt>
                <c:pt idx="286">
                  <c:v>131.99</c:v>
                </c:pt>
                <c:pt idx="287">
                  <c:v>132.02000000000001</c:v>
                </c:pt>
                <c:pt idx="288">
                  <c:v>132.03</c:v>
                </c:pt>
                <c:pt idx="289">
                  <c:v>132.04</c:v>
                </c:pt>
                <c:pt idx="290">
                  <c:v>132.03</c:v>
                </c:pt>
                <c:pt idx="291">
                  <c:v>132.02000000000001</c:v>
                </c:pt>
                <c:pt idx="292">
                  <c:v>132.02000000000001</c:v>
                </c:pt>
                <c:pt idx="293">
                  <c:v>132.6</c:v>
                </c:pt>
                <c:pt idx="294">
                  <c:v>137.12</c:v>
                </c:pt>
                <c:pt idx="295">
                  <c:v>141.87</c:v>
                </c:pt>
                <c:pt idx="296">
                  <c:v>144.97999999999999</c:v>
                </c:pt>
                <c:pt idx="297">
                  <c:v>146.72999999999999</c:v>
                </c:pt>
                <c:pt idx="298">
                  <c:v>147.66</c:v>
                </c:pt>
                <c:pt idx="299">
                  <c:v>148.22999999999999</c:v>
                </c:pt>
                <c:pt idx="300">
                  <c:v>148.59</c:v>
                </c:pt>
                <c:pt idx="301">
                  <c:v>148.82</c:v>
                </c:pt>
                <c:pt idx="302">
                  <c:v>148.96</c:v>
                </c:pt>
                <c:pt idx="303">
                  <c:v>149.08000000000001</c:v>
                </c:pt>
                <c:pt idx="304">
                  <c:v>149.19</c:v>
                </c:pt>
                <c:pt idx="305">
                  <c:v>149.27000000000001</c:v>
                </c:pt>
                <c:pt idx="306">
                  <c:v>149.33000000000001</c:v>
                </c:pt>
                <c:pt idx="307">
                  <c:v>149.38</c:v>
                </c:pt>
                <c:pt idx="308">
                  <c:v>149.4</c:v>
                </c:pt>
                <c:pt idx="309">
                  <c:v>149.41</c:v>
                </c:pt>
                <c:pt idx="310">
                  <c:v>149.44</c:v>
                </c:pt>
                <c:pt idx="311">
                  <c:v>149.49</c:v>
                </c:pt>
                <c:pt idx="312">
                  <c:v>149.52000000000001</c:v>
                </c:pt>
                <c:pt idx="313">
                  <c:v>149.54</c:v>
                </c:pt>
                <c:pt idx="314">
                  <c:v>149.55000000000001</c:v>
                </c:pt>
                <c:pt idx="315">
                  <c:v>149.54</c:v>
                </c:pt>
                <c:pt idx="316">
                  <c:v>149.52000000000001</c:v>
                </c:pt>
                <c:pt idx="317">
                  <c:v>149.54</c:v>
                </c:pt>
                <c:pt idx="318">
                  <c:v>134.01</c:v>
                </c:pt>
                <c:pt idx="319">
                  <c:v>122.73</c:v>
                </c:pt>
                <c:pt idx="320">
                  <c:v>113.66</c:v>
                </c:pt>
                <c:pt idx="321">
                  <c:v>106.19</c:v>
                </c:pt>
                <c:pt idx="322">
                  <c:v>99.552999999999997</c:v>
                </c:pt>
                <c:pt idx="323">
                  <c:v>93.819000000000003</c:v>
                </c:pt>
                <c:pt idx="324">
                  <c:v>88.78</c:v>
                </c:pt>
                <c:pt idx="325">
                  <c:v>84.364000000000004</c:v>
                </c:pt>
                <c:pt idx="326">
                  <c:v>80.427000000000007</c:v>
                </c:pt>
                <c:pt idx="327">
                  <c:v>76.875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800-43B6-8B45-0ED4A9548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3199976"/>
        <c:axId val="783199584"/>
      </c:scatterChart>
      <c:valAx>
        <c:axId val="783199976"/>
        <c:scaling>
          <c:orientation val="minMax"/>
          <c:max val="2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 (s)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3199584"/>
        <c:crosses val="autoZero"/>
        <c:crossBetween val="midCat"/>
      </c:valAx>
      <c:valAx>
        <c:axId val="783199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Temperature (°C)</a:t>
                </a:r>
              </a:p>
            </c:rich>
          </c:tx>
          <c:layout>
            <c:manualLayout>
              <c:xMode val="edge"/>
              <c:yMode val="edge"/>
              <c:x val="8.9708966608134603E-3"/>
              <c:y val="0.2734881785159252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83199976"/>
        <c:crosses val="autoZero"/>
        <c:crossBetween val="midCat"/>
        <c:majorUnit val="40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 smtClean="0"/>
              <a:t>Ta</a:t>
            </a:r>
            <a:r>
              <a:rPr lang="en-US" sz="1200" baseline="0" dirty="0" smtClean="0"/>
              <a:t> and Ta2.5W strength comparison</a:t>
            </a:r>
            <a:endParaRPr lang="en-GB" sz="1200" dirty="0"/>
          </a:p>
        </c:rich>
      </c:tx>
      <c:layout>
        <c:manualLayout>
          <c:xMode val="edge"/>
          <c:yMode val="edge"/>
          <c:x val="0.1903400829856436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8599205849862938"/>
          <c:y val="0.11015244742983975"/>
          <c:w val="0.73305243036856993"/>
          <c:h val="0.58819278838152145"/>
        </c:manualLayout>
      </c:layout>
      <c:scatterChart>
        <c:scatterStyle val="smoothMarker"/>
        <c:varyColors val="0"/>
        <c:ser>
          <c:idx val="0"/>
          <c:order val="0"/>
          <c:tx>
            <c:v>Ta Yield strength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'[Tensile and fatigue data.xlsx]Sheet1'!$A$4:$A$8</c:f>
              <c:numCache>
                <c:formatCode>General</c:formatCode>
                <c:ptCount val="5"/>
                <c:pt idx="0">
                  <c:v>25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</c:numCache>
            </c:numRef>
          </c:xVal>
          <c:yVal>
            <c:numRef>
              <c:f>'[Tensile and fatigue data.xlsx]Sheet1'!$B$4:$B$8</c:f>
              <c:numCache>
                <c:formatCode>General</c:formatCode>
                <c:ptCount val="5"/>
                <c:pt idx="0">
                  <c:v>185</c:v>
                </c:pt>
                <c:pt idx="1">
                  <c:v>125</c:v>
                </c:pt>
                <c:pt idx="2">
                  <c:v>90</c:v>
                </c:pt>
                <c:pt idx="3">
                  <c:v>70</c:v>
                </c:pt>
                <c:pt idx="4">
                  <c:v>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117-4CE5-A993-436454BDD3E3}"/>
            </c:ext>
          </c:extLst>
        </c:ser>
        <c:ser>
          <c:idx val="1"/>
          <c:order val="1"/>
          <c:tx>
            <c:v>Ta Tensile strength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'[Tensile and fatigue data.xlsx]Sheet1'!$A$4:$A$7</c:f>
              <c:numCache>
                <c:formatCode>General</c:formatCode>
                <c:ptCount val="4"/>
                <c:pt idx="0">
                  <c:v>25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xVal>
          <c:yVal>
            <c:numRef>
              <c:f>'[Tensile and fatigue data.xlsx]Sheet1'!$C$4:$C$7</c:f>
              <c:numCache>
                <c:formatCode>General</c:formatCode>
                <c:ptCount val="4"/>
                <c:pt idx="0">
                  <c:v>200</c:v>
                </c:pt>
                <c:pt idx="1">
                  <c:v>190</c:v>
                </c:pt>
                <c:pt idx="2">
                  <c:v>190</c:v>
                </c:pt>
                <c:pt idx="3">
                  <c:v>185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117-4CE5-A993-436454BDD3E3}"/>
            </c:ext>
          </c:extLst>
        </c:ser>
        <c:ser>
          <c:idx val="2"/>
          <c:order val="2"/>
          <c:tx>
            <c:v>Ta2.5W Yield strength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'[Tensile and fatigue data.xlsx]Sheet1'!$D$4:$D$7</c:f>
              <c:numCache>
                <c:formatCode>General</c:formatCode>
                <c:ptCount val="4"/>
                <c:pt idx="0">
                  <c:v>25</c:v>
                </c:pt>
                <c:pt idx="1">
                  <c:v>100</c:v>
                </c:pt>
                <c:pt idx="2">
                  <c:v>200</c:v>
                </c:pt>
                <c:pt idx="3">
                  <c:v>250</c:v>
                </c:pt>
              </c:numCache>
            </c:numRef>
          </c:xVal>
          <c:yVal>
            <c:numRef>
              <c:f>'[Tensile and fatigue data.xlsx]Sheet1'!$E$4:$E$7</c:f>
              <c:numCache>
                <c:formatCode>General</c:formatCode>
                <c:ptCount val="4"/>
                <c:pt idx="0">
                  <c:v>250</c:v>
                </c:pt>
                <c:pt idx="1">
                  <c:v>210</c:v>
                </c:pt>
                <c:pt idx="2">
                  <c:v>189</c:v>
                </c:pt>
                <c:pt idx="3">
                  <c:v>176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117-4CE5-A993-436454BDD3E3}"/>
            </c:ext>
          </c:extLst>
        </c:ser>
        <c:ser>
          <c:idx val="3"/>
          <c:order val="3"/>
          <c:tx>
            <c:v>Ta2.5W Tensile strength</c:v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'[Tensile and fatigue data.xlsx]Sheet1'!$D$4:$D$7</c:f>
              <c:numCache>
                <c:formatCode>General</c:formatCode>
                <c:ptCount val="4"/>
                <c:pt idx="0">
                  <c:v>25</c:v>
                </c:pt>
                <c:pt idx="1">
                  <c:v>100</c:v>
                </c:pt>
                <c:pt idx="2">
                  <c:v>200</c:v>
                </c:pt>
                <c:pt idx="3">
                  <c:v>250</c:v>
                </c:pt>
              </c:numCache>
            </c:numRef>
          </c:xVal>
          <c:yVal>
            <c:numRef>
              <c:f>'[Tensile and fatigue data.xlsx]Sheet1'!$F$4:$F$7</c:f>
              <c:numCache>
                <c:formatCode>General</c:formatCode>
                <c:ptCount val="4"/>
                <c:pt idx="0">
                  <c:v>344</c:v>
                </c:pt>
                <c:pt idx="1">
                  <c:v>331</c:v>
                </c:pt>
                <c:pt idx="2">
                  <c:v>290</c:v>
                </c:pt>
                <c:pt idx="3">
                  <c:v>276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F117-4CE5-A993-436454BDD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6485120"/>
        <c:axId val="356491024"/>
      </c:scatterChart>
      <c:valAx>
        <c:axId val="356485120"/>
        <c:scaling>
          <c:orientation val="minMax"/>
          <c:max val="3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 (°C)</a:t>
                </a:r>
              </a:p>
            </c:rich>
          </c:tx>
          <c:layout>
            <c:manualLayout>
              <c:xMode val="edge"/>
              <c:yMode val="edge"/>
              <c:x val="0.34915577235900025"/>
              <c:y val="0.7832252583136666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6491024"/>
        <c:crosses val="autoZero"/>
        <c:crossBetween val="midCat"/>
        <c:majorUnit val="100"/>
      </c:valAx>
      <c:valAx>
        <c:axId val="356491024"/>
        <c:scaling>
          <c:orientation val="minMax"/>
          <c:max val="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Strength (MPa)</a:t>
                </a:r>
              </a:p>
            </c:rich>
          </c:tx>
          <c:layout>
            <c:manualLayout>
              <c:xMode val="edge"/>
              <c:yMode val="edge"/>
              <c:x val="1.0212093230987908E-2"/>
              <c:y val="0.27919690464505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56485120"/>
        <c:crosses val="autoZero"/>
        <c:crossBetween val="midCat"/>
      </c:valAx>
      <c:spPr>
        <a:noFill/>
        <a:ln w="3175"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3.9173800158658095E-2"/>
          <c:y val="0.87124741611833945"/>
          <c:w val="0.94658118160182991"/>
          <c:h val="0.111662660023124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30T17:06:41.875" idx="1">
    <p:pos x="10" y="10"/>
    <p:text>Assumed 5 cm gaps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0D199-5217-4696-93CB-5D96A37AEA3C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040D8-87CA-4539-A5DC-1547E399289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812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3917E-AABC-4F4C-8E47-987DD60BD7A1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21F87-EFBE-4171-A2A2-71EF8C0AE0BC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0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821F87-EFBE-4171-A2A2-71EF8C0AE0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7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15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1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56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2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2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1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8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1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48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52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95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75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CF0E1-31B6-485F-B4B0-11E7271AE8C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1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4th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E. Lopez Sola, Beam Dump Facility target (HPTW 2018)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245521"/>
            <a:ext cx="8226425" cy="502827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8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01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2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F65345A-FDD3-4399-9965-22B3829E005E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5E85-D65E-4738-8FF9-BE9ED1E9FEF8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46801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46801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C15AE-0B98-4F3F-AA9F-55F752F96FDA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416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4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7333B-4316-41E8-948F-7FDD4F1856CC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AFADA-93FB-44FA-8412-7EBB0D85B018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FE2BE-3038-4261-B75E-67C373D89655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9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9352" y="2028337"/>
            <a:ext cx="2611246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477021" y="2024875"/>
            <a:ext cx="5400000" cy="396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99354" y="3321393"/>
            <a:ext cx="2611244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0873E-CDAD-4138-ADC8-C54AE9B7775D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High Power </a:t>
            </a:r>
            <a:r>
              <a:rPr lang="en-US" dirty="0" err="1" smtClean="0"/>
              <a:t>Targetry</a:t>
            </a:r>
            <a:r>
              <a:rPr lang="en-US" dirty="0" smtClean="0"/>
              <a:t> Workshop,, Michigan, US, June 2018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 userDrawn="1"/>
        </p:nvGrpSpPr>
        <p:grpSpPr bwMode="auto">
          <a:xfrm>
            <a:off x="0" y="6156326"/>
            <a:ext cx="9159875" cy="715962"/>
            <a:chOff x="0" y="3878"/>
            <a:chExt cx="5770" cy="451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0" y="3879"/>
              <a:ext cx="5760" cy="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0" y="3878"/>
              <a:ext cx="5770" cy="451"/>
            </a:xfrm>
            <a:custGeom>
              <a:avLst/>
              <a:gdLst>
                <a:gd name="T0" fmla="*/ 0 w 9826"/>
                <a:gd name="T1" fmla="*/ 0 h 758"/>
                <a:gd name="T2" fmla="*/ 0 w 9826"/>
                <a:gd name="T3" fmla="*/ 0 h 758"/>
                <a:gd name="T4" fmla="*/ 9826 w 9826"/>
                <a:gd name="T5" fmla="*/ 0 h 758"/>
                <a:gd name="T6" fmla="*/ 9826 w 9826"/>
                <a:gd name="T7" fmla="*/ 758 h 758"/>
                <a:gd name="T8" fmla="*/ 0 w 9826"/>
                <a:gd name="T9" fmla="*/ 758 h 758"/>
                <a:gd name="T10" fmla="*/ 0 w 9826"/>
                <a:gd name="T11" fmla="*/ 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26" h="758">
                  <a:moveTo>
                    <a:pt x="0" y="0"/>
                  </a:moveTo>
                  <a:lnTo>
                    <a:pt x="0" y="0"/>
                  </a:lnTo>
                  <a:lnTo>
                    <a:pt x="9826" y="0"/>
                  </a:lnTo>
                  <a:lnTo>
                    <a:pt x="9826" y="758"/>
                  </a:lnTo>
                  <a:lnTo>
                    <a:pt x="0" y="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AA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787141" y="6362377"/>
            <a:ext cx="13157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AC8B4-776B-4A71-945D-89D1254441CB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EDMS no: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7" y="6009929"/>
            <a:ext cx="3338102" cy="104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81" r:id="rId3"/>
    <p:sldLayoutId id="2147483679" r:id="rId4"/>
    <p:sldLayoutId id="2147483682" r:id="rId5"/>
    <p:sldLayoutId id="2147483665" r:id="rId6"/>
    <p:sldLayoutId id="2147483667" r:id="rId7"/>
    <p:sldLayoutId id="2147483668" r:id="rId8"/>
    <p:sldLayoutId id="2147483669" r:id="rId9"/>
    <p:sldLayoutId id="2147483677" r:id="rId10"/>
    <p:sldLayoutId id="2147483678" r:id="rId11"/>
    <p:sldLayoutId id="2147483683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7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chart" Target="../charts/chart1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680228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WIMP searches – Recoil method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2920221" y="5414330"/>
            <a:ext cx="3138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No evidence here as well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1" y="709574"/>
            <a:ext cx="7665976" cy="45629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Portals to Hidden Sectors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317468" y="845461"/>
            <a:ext cx="9020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WIMP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absence 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Hidden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Sectors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idea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Dark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Matter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naturally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light (LDM) (m</a:t>
            </a:r>
            <a:r>
              <a:rPr lang="it-IT" sz="20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NP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&lt;10 GeV)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 smtClean="0"/>
              <a:t>Low</a:t>
            </a:r>
            <a:r>
              <a:rPr lang="it-IT" sz="2000" dirty="0" smtClean="0"/>
              <a:t> Production branching </a:t>
            </a:r>
            <a:r>
              <a:rPr lang="it-IT" sz="2000" dirty="0" err="1" smtClean="0"/>
              <a:t>ratios</a:t>
            </a:r>
            <a:r>
              <a:rPr lang="it-IT" sz="2000" dirty="0" smtClean="0"/>
              <a:t> (&lt;10</a:t>
            </a:r>
            <a:r>
              <a:rPr lang="it-IT" sz="2000" baseline="30000" dirty="0" smtClean="0"/>
              <a:t>-10</a:t>
            </a:r>
            <a:r>
              <a:rPr lang="it-IT" sz="2000" dirty="0" smtClean="0"/>
              <a:t>)</a:t>
            </a: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Long-lived objects</a:t>
            </a: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" y="3131330"/>
            <a:ext cx="4284411" cy="24099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79" y="3171671"/>
            <a:ext cx="4217618" cy="23724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Many Portals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149218" y="917486"/>
            <a:ext cx="902084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SM can be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connected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(HS)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mediators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(e.g. dark scalar, dark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Higgs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(e.g. dark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(e.g.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lepton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(HNL))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Axion-like</a:t>
            </a:r>
            <a:r>
              <a:rPr lang="it-IT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(ALP)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434" y="1337864"/>
            <a:ext cx="2933248" cy="40019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62" y="2786532"/>
            <a:ext cx="1184516" cy="54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62" y="3397929"/>
            <a:ext cx="1056639" cy="39103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05" y="3951285"/>
            <a:ext cx="821751" cy="362538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02" y="4497842"/>
            <a:ext cx="1113009" cy="35746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92" y="1515922"/>
            <a:ext cx="4008575" cy="72413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03715" y="5441340"/>
            <a:ext cx="7571368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To </a:t>
            </a:r>
            <a:r>
              <a:rPr lang="it-IT" dirty="0" err="1" smtClean="0">
                <a:solidFill>
                  <a:schemeClr val="bg1"/>
                </a:solidFill>
              </a:rPr>
              <a:t>minimize</a:t>
            </a:r>
            <a:r>
              <a:rPr lang="it-IT" dirty="0" smtClean="0">
                <a:solidFill>
                  <a:schemeClr val="bg1"/>
                </a:solidFill>
              </a:rPr>
              <a:t> model </a:t>
            </a:r>
            <a:r>
              <a:rPr lang="it-IT" dirty="0" err="1" smtClean="0">
                <a:solidFill>
                  <a:schemeClr val="bg1"/>
                </a:solidFill>
              </a:rPr>
              <a:t>dependence</a:t>
            </a:r>
            <a:r>
              <a:rPr lang="it-IT" dirty="0" smtClean="0">
                <a:solidFill>
                  <a:schemeClr val="bg1"/>
                </a:solidFill>
              </a:rPr>
              <a:t> full </a:t>
            </a:r>
            <a:r>
              <a:rPr lang="it-IT" dirty="0" err="1" smtClean="0">
                <a:solidFill>
                  <a:schemeClr val="bg1"/>
                </a:solidFill>
              </a:rPr>
              <a:t>reconstruction</a:t>
            </a:r>
            <a:r>
              <a:rPr lang="it-IT" dirty="0" smtClean="0">
                <a:solidFill>
                  <a:schemeClr val="bg1"/>
                </a:solidFill>
              </a:rPr>
              <a:t> and PID are </a:t>
            </a:r>
            <a:r>
              <a:rPr lang="it-IT" dirty="0" err="1" smtClean="0">
                <a:solidFill>
                  <a:schemeClr val="bg1"/>
                </a:solidFill>
              </a:rPr>
              <a:t>essential</a:t>
            </a:r>
            <a:endParaRPr lang="it-IT" dirty="0" smtClean="0">
              <a:solidFill>
                <a:schemeClr val="bg1"/>
              </a:solidFill>
            </a:endParaRPr>
          </a:p>
          <a:p>
            <a:pPr algn="ctr"/>
            <a:r>
              <a:rPr lang="it-IT" dirty="0" err="1" smtClean="0">
                <a:solidFill>
                  <a:schemeClr val="bg1"/>
                </a:solidFill>
              </a:rPr>
              <a:t>Main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experimental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challenge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background </a:t>
            </a:r>
            <a:r>
              <a:rPr lang="it-IT" dirty="0" err="1" smtClean="0">
                <a:solidFill>
                  <a:schemeClr val="bg1"/>
                </a:solidFill>
              </a:rPr>
              <a:t>suppression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Example: Fermionic Portal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149218" y="1074914"/>
            <a:ext cx="661465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it-IT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pieces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the SM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can solve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3 RH Majorana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it-IT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N</a:t>
            </a:r>
            <a:r>
              <a:rPr lang="it-IT" sz="1600" baseline="-25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mass 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dark </a:t>
            </a:r>
            <a:r>
              <a:rPr lang="it-IT" sz="16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matter</a:t>
            </a: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candidate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Heavy</a:t>
            </a:r>
            <a:r>
              <a:rPr lang="it-IT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</a:t>
            </a:r>
            <a:r>
              <a:rPr lang="it-IT" sz="1600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2,3</a:t>
            </a:r>
            <a:r>
              <a:rPr lang="it-IT" sz="1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 mass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eakly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coupled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to SM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 asymmetry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universe via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leptogenesis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Produced in charm decays; detectable via visible decays</a:t>
            </a:r>
            <a:endParaRPr lang="it-IT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09" y="134471"/>
            <a:ext cx="2226291" cy="25937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88" y="3578326"/>
            <a:ext cx="5892184" cy="167957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9574" y="5445233"/>
            <a:ext cx="7701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</a:t>
            </a:r>
            <a:r>
              <a:rPr lang="it-IT" sz="20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it-IT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HNLs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Dump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heavy</a:t>
            </a:r>
            <a:r>
              <a:rPr lang="it-I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target </a:t>
            </a:r>
            <a:endParaRPr lang="it-IT" sz="2000" dirty="0"/>
          </a:p>
        </p:txBody>
      </p:sp>
      <p:sp>
        <p:nvSpPr>
          <p:cNvPr id="9" name="Rectangle 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4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Experimental concept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178910" y="2944144"/>
            <a:ext cx="896509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</a:t>
            </a:r>
            <a:r>
              <a:rPr lang="en-US" b="1" dirty="0" smtClean="0"/>
              <a:t>Intensity </a:t>
            </a:r>
            <a:r>
              <a:rPr lang="en-US" dirty="0" smtClean="0"/>
              <a:t>beam </a:t>
            </a:r>
            <a:r>
              <a:rPr lang="en-US" dirty="0"/>
              <a:t>into an </a:t>
            </a:r>
            <a:r>
              <a:rPr lang="en-US" dirty="0">
                <a:solidFill>
                  <a:srgbClr val="FF0000"/>
                </a:solidFill>
              </a:rPr>
              <a:t>heavy </a:t>
            </a:r>
            <a:r>
              <a:rPr lang="en-US" dirty="0" smtClean="0">
                <a:solidFill>
                  <a:srgbClr val="FF0000"/>
                </a:solidFill>
              </a:rPr>
              <a:t>target </a:t>
            </a:r>
            <a:r>
              <a:rPr lang="en-US" dirty="0" smtClean="0"/>
              <a:t>(12</a:t>
            </a:r>
            <a:r>
              <a:rPr lang="el-GR" dirty="0" smtClean="0"/>
              <a:t>λ</a:t>
            </a:r>
            <a:r>
              <a:rPr lang="it-IT" baseline="-25000" dirty="0" smtClean="0"/>
              <a:t>int</a:t>
            </a:r>
            <a:r>
              <a:rPr lang="it-IT" dirty="0" smtClean="0"/>
              <a:t>)</a:t>
            </a:r>
            <a:r>
              <a:rPr lang="en-US" dirty="0" smtClean="0"/>
              <a:t>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Maximize NP particles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Particles </a:t>
            </a:r>
            <a:r>
              <a:rPr lang="en-US" sz="1600" dirty="0"/>
              <a:t>either coming from heavy meson decays or from </a:t>
            </a:r>
            <a:r>
              <a:rPr lang="en-US" sz="1600" dirty="0" err="1" smtClean="0"/>
              <a:t>pN</a:t>
            </a:r>
            <a:r>
              <a:rPr lang="en-US" sz="1600" dirty="0"/>
              <a:t> </a:t>
            </a:r>
            <a:r>
              <a:rPr lang="it-IT" sz="1600" dirty="0" err="1" smtClean="0"/>
              <a:t>interactions</a:t>
            </a:r>
            <a:endParaRPr lang="it-IT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uppress </a:t>
            </a:r>
            <a:r>
              <a:rPr lang="en-US" sz="1600" dirty="0"/>
              <a:t>pion and kaon decays which is source of </a:t>
            </a:r>
            <a:r>
              <a:rPr lang="en-US" sz="1600" dirty="0" smtClean="0"/>
              <a:t>background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Minimize </a:t>
            </a:r>
            <a:r>
              <a:rPr lang="en-US" dirty="0">
                <a:solidFill>
                  <a:srgbClr val="00B0F0"/>
                </a:solidFill>
              </a:rPr>
              <a:t>the flux of SM </a:t>
            </a:r>
            <a:r>
              <a:rPr lang="en-US" dirty="0"/>
              <a:t>particles in the </a:t>
            </a:r>
            <a:r>
              <a:rPr lang="en-US" dirty="0" smtClean="0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Define </a:t>
            </a:r>
            <a:r>
              <a:rPr lang="en-US" dirty="0"/>
              <a:t>a (large) fiducial volume where the </a:t>
            </a:r>
            <a:r>
              <a:rPr lang="en-US" dirty="0">
                <a:solidFill>
                  <a:srgbClr val="00B050"/>
                </a:solidFill>
              </a:rPr>
              <a:t>background level </a:t>
            </a:r>
            <a:r>
              <a:rPr lang="en-US" dirty="0"/>
              <a:t>is approximately </a:t>
            </a:r>
            <a:r>
              <a:rPr lang="en-US" dirty="0" smtClean="0">
                <a:solidFill>
                  <a:srgbClr val="00B050"/>
                </a:solidFill>
              </a:rPr>
              <a:t>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Detection by decay or by interaction with matter (recoil method)</a:t>
            </a:r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22" y="720190"/>
            <a:ext cx="6401355" cy="1844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8" t="13734" r="15986" b="24638"/>
          <a:stretch/>
        </p:blipFill>
        <p:spPr>
          <a:xfrm>
            <a:off x="1542738" y="526287"/>
            <a:ext cx="5881955" cy="384796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CERN accelerator complex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70840" y="4673963"/>
            <a:ext cx="8965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Exploit</a:t>
            </a:r>
            <a:r>
              <a:rPr lang="en-US" sz="2000" b="1" dirty="0" smtClean="0"/>
              <a:t> full power </a:t>
            </a:r>
            <a:r>
              <a:rPr lang="en-US" sz="2000" dirty="0" smtClean="0"/>
              <a:t>of the SPS: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About 20% running for LHC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80% available </a:t>
            </a:r>
            <a:r>
              <a:rPr lang="en-US" dirty="0" smtClean="0"/>
              <a:t>for fixed target experiments!</a:t>
            </a:r>
            <a:endParaRPr lang="en-US" sz="2000" dirty="0"/>
          </a:p>
        </p:txBody>
      </p:sp>
      <p:sp>
        <p:nvSpPr>
          <p:cNvPr id="3" name="Rettangolo arrotondato 2"/>
          <p:cNvSpPr/>
          <p:nvPr/>
        </p:nvSpPr>
        <p:spPr>
          <a:xfrm>
            <a:off x="3222171" y="2560320"/>
            <a:ext cx="1040474" cy="7141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/>
          <p:cNvCxnSpPr>
            <a:stCxn id="3" idx="1"/>
          </p:cNvCxnSpPr>
          <p:nvPr/>
        </p:nvCxnSpPr>
        <p:spPr>
          <a:xfrm flipH="1" flipV="1">
            <a:off x="2290354" y="2917371"/>
            <a:ext cx="93181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0" y="2732706"/>
            <a:ext cx="2227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Antimatter factory </a:t>
            </a:r>
            <a:endParaRPr lang="it-IT" dirty="0"/>
          </a:p>
        </p:txBody>
      </p:sp>
      <p:sp>
        <p:nvSpPr>
          <p:cNvPr id="14" name="Rettangolo arrotondato 13"/>
          <p:cNvSpPr/>
          <p:nvPr/>
        </p:nvSpPr>
        <p:spPr>
          <a:xfrm>
            <a:off x="3722919" y="1145171"/>
            <a:ext cx="1040474" cy="7141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stCxn id="14" idx="3"/>
          </p:cNvCxnSpPr>
          <p:nvPr/>
        </p:nvCxnSpPr>
        <p:spPr>
          <a:xfrm flipV="1">
            <a:off x="4763393" y="876834"/>
            <a:ext cx="1542738" cy="6253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6458853" y="335313"/>
            <a:ext cx="2227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High energy experiments and test beams</a:t>
            </a:r>
            <a:endParaRPr lang="it-IT" dirty="0"/>
          </a:p>
        </p:txBody>
      </p:sp>
      <p:sp>
        <p:nvSpPr>
          <p:cNvPr id="18" name="Rettangolo arrotondato 17"/>
          <p:cNvSpPr/>
          <p:nvPr/>
        </p:nvSpPr>
        <p:spPr>
          <a:xfrm>
            <a:off x="6336931" y="3021874"/>
            <a:ext cx="921092" cy="6096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7379945" y="3360647"/>
            <a:ext cx="2227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Low energy experiments and test beams</a:t>
            </a:r>
            <a:endParaRPr lang="it-IT" dirty="0"/>
          </a:p>
        </p:txBody>
      </p:sp>
      <p:cxnSp>
        <p:nvCxnSpPr>
          <p:cNvPr id="20" name="Connettore 2 19"/>
          <p:cNvCxnSpPr/>
          <p:nvPr/>
        </p:nvCxnSpPr>
        <p:spPr>
          <a:xfrm>
            <a:off x="7279823" y="3330161"/>
            <a:ext cx="418554" cy="30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tangolo arrotondato 22"/>
          <p:cNvSpPr/>
          <p:nvPr/>
        </p:nvSpPr>
        <p:spPr>
          <a:xfrm>
            <a:off x="6000824" y="1783207"/>
            <a:ext cx="1040474" cy="7141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4" name="Connettore 2 23"/>
          <p:cNvCxnSpPr/>
          <p:nvPr/>
        </p:nvCxnSpPr>
        <p:spPr>
          <a:xfrm>
            <a:off x="7070546" y="2115439"/>
            <a:ext cx="418554" cy="30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7453941" y="2109736"/>
            <a:ext cx="1690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Former CNGS line</a:t>
            </a:r>
            <a:endParaRPr lang="it-IT" dirty="0"/>
          </a:p>
        </p:txBody>
      </p:sp>
      <p:sp>
        <p:nvSpPr>
          <p:cNvPr id="21" name="Rectangle 20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7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SPS North Area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49218" y="673604"/>
            <a:ext cx="7871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Slow extracted </a:t>
            </a:r>
            <a:r>
              <a:rPr lang="en-US" dirty="0" smtClean="0"/>
              <a:t>beam at 400 GeV/c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beam line to be added to the already existing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reduction of the extraction losses </a:t>
            </a:r>
            <a:r>
              <a:rPr lang="en-US" dirty="0"/>
              <a:t>is the most complex challenge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1"/>
          <a:stretch/>
        </p:blipFill>
        <p:spPr>
          <a:xfrm>
            <a:off x="121913" y="2816716"/>
            <a:ext cx="3021875" cy="3067348"/>
          </a:xfrm>
          <a:prstGeom prst="rect">
            <a:avLst/>
          </a:prstGeom>
        </p:spPr>
      </p:pic>
      <p:cxnSp>
        <p:nvCxnSpPr>
          <p:cNvPr id="17" name="Connettore 4 16"/>
          <p:cNvCxnSpPr/>
          <p:nvPr/>
        </p:nvCxnSpPr>
        <p:spPr>
          <a:xfrm flipV="1">
            <a:off x="366340" y="2469568"/>
            <a:ext cx="2629989" cy="694296"/>
          </a:xfrm>
          <a:prstGeom prst="bentConnector3">
            <a:avLst>
              <a:gd name="adj1" fmla="val -1656"/>
            </a:avLst>
          </a:prstGeom>
          <a:ln w="38100">
            <a:solidFill>
              <a:srgbClr val="00B050"/>
            </a:solidFill>
            <a:prstDash val="sys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30"/>
          <p:cNvSpPr/>
          <p:nvPr/>
        </p:nvSpPr>
        <p:spPr>
          <a:xfrm>
            <a:off x="3057292" y="2102613"/>
            <a:ext cx="1479871" cy="71410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BDF target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791525" y="2061280"/>
            <a:ext cx="979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To </a:t>
            </a:r>
            <a:r>
              <a:rPr lang="it-IT" dirty="0" err="1" smtClean="0"/>
              <a:t>build</a:t>
            </a:r>
            <a:endParaRPr lang="it-IT" dirty="0"/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8466C04F-E616-D94B-B2C7-3173B4145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222" b="9842"/>
          <a:stretch/>
        </p:blipFill>
        <p:spPr>
          <a:xfrm>
            <a:off x="3448016" y="3480800"/>
            <a:ext cx="5695984" cy="15527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err="1" smtClean="0">
                <a:solidFill>
                  <a:srgbClr val="0055A0"/>
                </a:solidFill>
              </a:rPr>
              <a:t>SHiP</a:t>
            </a:r>
            <a:r>
              <a:rPr lang="en-US" sz="2800" dirty="0" smtClean="0">
                <a:solidFill>
                  <a:srgbClr val="0055A0"/>
                </a:solidFill>
              </a:rPr>
              <a:t> overview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8" y="929236"/>
            <a:ext cx="8801863" cy="464860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34777" y="5222520"/>
            <a:ext cx="33265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BDF target and target complex</a:t>
            </a:r>
            <a:endParaRPr lang="it-IT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3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768533" y="964933"/>
            <a:ext cx="437546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BDF is a proposed permanent facility in the North Area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 </a:t>
            </a:r>
            <a:r>
              <a:rPr lang="it-IT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slow </a:t>
            </a:r>
            <a:r>
              <a:rPr lang="it-IT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4*10</a:t>
            </a:r>
            <a:r>
              <a:rPr lang="it-IT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it-IT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/pulse, </a:t>
            </a:r>
            <a:r>
              <a:rPr lang="it-IT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 kW average beam power, 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2*10</a:t>
            </a:r>
            <a:r>
              <a:rPr lang="it-IT" sz="1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</a:t>
            </a:r>
            <a:r>
              <a:rPr lang="it-IT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pot/5 </a:t>
            </a:r>
            <a:r>
              <a:rPr lang="it-IT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years</a:t>
            </a:r>
            <a:r>
              <a:rPr lang="it-IT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/>
            </a:r>
            <a:br>
              <a:rPr lang="it-IT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alt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→ </a:t>
            </a:r>
            <a:r>
              <a:rPr lang="en-GB" altLang="en-US" sz="1400" dirty="0" smtClean="0">
                <a:solidFill>
                  <a:schemeClr val="tx2"/>
                </a:solidFill>
                <a:cs typeface="Arial" panose="020B0604020202020204" pitchFamily="34" charset="0"/>
              </a:rPr>
              <a:t>Design of the facility driven by </a:t>
            </a:r>
            <a:r>
              <a:rPr lang="it-IT" altLang="en-US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RP </a:t>
            </a:r>
            <a:r>
              <a:rPr lang="it-IT" altLang="en-US" sz="1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</a:t>
            </a:r>
            <a:r>
              <a:rPr lang="it-IT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onstraints</a:t>
            </a:r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due to prompt/residual dose</a:t>
            </a:r>
            <a:b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it-IT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Location close to experimental and public areas</a:t>
            </a:r>
            <a:br>
              <a:rPr lang="it-IT" sz="1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alt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→ </a:t>
            </a:r>
            <a:r>
              <a:rPr lang="en-GB" altLang="en-US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sz="1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inimize impact on other facilities and environment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endParaRPr lang="it-IT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Dense TZM and W target </a:t>
            </a:r>
            <a:b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GB" altLang="en-US" sz="1400" dirty="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activation expected</a:t>
            </a:r>
            <a:endParaRPr lang="it-IT" sz="1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82563" lvl="1" indent="-182563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Keep </a:t>
            </a:r>
            <a: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flexibility for future installations</a:t>
            </a:r>
            <a:br>
              <a:rPr lang="it-IT" sz="14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it-IT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435" y="5010159"/>
            <a:ext cx="5078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CE layout of BDF and surrounding facilities</a:t>
            </a:r>
            <a:endParaRPr lang="en-GB" altLang="en-US" sz="16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>
                <a:solidFill>
                  <a:srgbClr val="0055A0"/>
                </a:solidFill>
              </a:rPr>
              <a:t>BDF </a:t>
            </a:r>
            <a:r>
              <a:rPr lang="en-US" sz="2800" dirty="0" smtClean="0">
                <a:solidFill>
                  <a:srgbClr val="0055A0"/>
                </a:solidFill>
              </a:rPr>
              <a:t>at SPS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5" y="964933"/>
            <a:ext cx="4505409" cy="4005943"/>
          </a:xfrm>
          <a:prstGeom prst="rect">
            <a:avLst/>
          </a:prstGeom>
          <a:effectLst/>
        </p:spPr>
      </p:pic>
      <p:sp>
        <p:nvSpPr>
          <p:cNvPr id="9" name="Rectangle 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6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69"/>
            <a:ext cx="8226854" cy="940443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BDF target - Operational conditions</a:t>
            </a:r>
            <a:endParaRPr lang="en-GB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62935" y="3771012"/>
            <a:ext cx="4284077" cy="251565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cs typeface="Arial" panose="020B0604020202020204" pitchFamily="34" charset="0"/>
                <a:sym typeface="Wingdings" panose="05000000000000000000" pitchFamily="2" charset="2"/>
              </a:rPr>
              <a:t>Dilution of the beam </a:t>
            </a:r>
            <a:r>
              <a:rPr lang="en-US" sz="1800" dirty="0" smtClean="0">
                <a:cs typeface="Arial" panose="020B0604020202020204" pitchFamily="34" charset="0"/>
                <a:sym typeface="Wingdings" panose="05000000000000000000" pitchFamily="2" charset="2"/>
              </a:rPr>
              <a:t>by the upstream magnets </a:t>
            </a:r>
          </a:p>
          <a:p>
            <a:pPr marL="520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Beam dilution optimization:</a:t>
            </a:r>
          </a:p>
          <a:p>
            <a:pPr marL="746125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Target mechanical performance</a:t>
            </a:r>
          </a:p>
          <a:p>
            <a:pPr marL="746125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Magnets aperture limits</a:t>
            </a:r>
          </a:p>
          <a:p>
            <a:pPr marL="520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50 mm radius, 4 turns in 1 second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b="1" dirty="0" smtClean="0">
                <a:cs typeface="Arial" panose="020B0604020202020204" pitchFamily="34" charset="0"/>
                <a:sym typeface="Wingdings" panose="05000000000000000000" pitchFamily="2" charset="2"/>
              </a:rPr>
              <a:t>Large beam spot: </a:t>
            </a:r>
            <a:r>
              <a:rPr lang="en-US" sz="1800" dirty="0" smtClean="0"/>
              <a:t>8 mm 1</a:t>
            </a:r>
            <a:r>
              <a:rPr lang="el-GR" sz="1800" dirty="0" smtClean="0"/>
              <a:t>σ</a:t>
            </a:r>
            <a:endParaRPr lang="en-GB" sz="1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950469"/>
              </p:ext>
            </p:extLst>
          </p:nvPr>
        </p:nvGraphicFramePr>
        <p:xfrm>
          <a:off x="262935" y="807514"/>
          <a:ext cx="4673018" cy="284966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340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2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769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sng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 </a:t>
                      </a:r>
                      <a:r>
                        <a:rPr lang="en-US" sz="1600" b="0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characteristics</a:t>
                      </a:r>
                      <a:endParaRPr lang="en-US" sz="1800" b="0" u="sng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Proton </a:t>
                      </a: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momentum 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6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GeV/c</a:t>
                      </a:r>
                      <a:endParaRPr kumimoji="0" lang="en-US" sz="16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7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4.0·10</a:t>
                      </a:r>
                      <a:r>
                        <a:rPr lang="en-US" sz="16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p+/cycle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Spill duration </a:t>
                      </a:r>
                      <a:endParaRPr lang="en-US" sz="14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(slow</a:t>
                      </a:r>
                      <a:r>
                        <a:rPr lang="en-US" sz="1400" b="1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extraction)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 </a:t>
                      </a:r>
                      <a:r>
                        <a:rPr lang="en-US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beam </a:t>
                      </a: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deposited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 </a:t>
                      </a:r>
                      <a:r>
                        <a:rPr lang="en-U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  <a:endParaRPr lang="en-US" sz="2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 kW</a:t>
                      </a:r>
                      <a:endParaRPr lang="en-US" sz="1600" b="1" dirty="0">
                        <a:solidFill>
                          <a:schemeClr val="accent5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6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beam power on target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during spill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 MW</a:t>
                      </a:r>
                      <a:endParaRPr kumimoji="0" lang="en-US" sz="16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3" name="Gruppo 22"/>
          <p:cNvGrpSpPr/>
          <p:nvPr/>
        </p:nvGrpSpPr>
        <p:grpSpPr>
          <a:xfrm>
            <a:off x="5591508" y="751306"/>
            <a:ext cx="3070061" cy="1863286"/>
            <a:chOff x="5591508" y="986437"/>
            <a:chExt cx="3070061" cy="1863286"/>
          </a:xfrm>
        </p:grpSpPr>
        <p:grpSp>
          <p:nvGrpSpPr>
            <p:cNvPr id="21" name="Gruppo 20"/>
            <p:cNvGrpSpPr/>
            <p:nvPr/>
          </p:nvGrpSpPr>
          <p:grpSpPr>
            <a:xfrm>
              <a:off x="5591508" y="1287145"/>
              <a:ext cx="3070061" cy="1562578"/>
              <a:chOff x="5591508" y="1295854"/>
              <a:chExt cx="3070061" cy="1562578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V="1">
                <a:off x="7535978" y="2461815"/>
                <a:ext cx="1125591" cy="1192"/>
              </a:xfrm>
              <a:prstGeom prst="line">
                <a:avLst/>
              </a:prstGeom>
              <a:ln w="28575"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130572" y="2461815"/>
                <a:ext cx="1843392" cy="0"/>
              </a:xfrm>
              <a:prstGeom prst="line">
                <a:avLst/>
              </a:prstGeom>
              <a:ln w="28575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6130572" y="1402369"/>
                <a:ext cx="145915" cy="1060314"/>
              </a:xfrm>
              <a:prstGeom prst="rect">
                <a:avLst/>
              </a:prstGeom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5960663" y="1402369"/>
                <a:ext cx="0" cy="1060314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7639102" y="1402046"/>
                <a:ext cx="145915" cy="1060314"/>
              </a:xfrm>
              <a:prstGeom prst="rect">
                <a:avLst/>
              </a:prstGeom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3" name="TextBox 66"/>
              <p:cNvSpPr txBox="1"/>
              <p:nvPr/>
            </p:nvSpPr>
            <p:spPr>
              <a:xfrm rot="16200000">
                <a:off x="5188352" y="1791994"/>
                <a:ext cx="1144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 smtClean="0"/>
                  <a:t>4·10</a:t>
                </a:r>
                <a:r>
                  <a:rPr lang="en-US" sz="1600" baseline="30000" dirty="0" smtClean="0"/>
                  <a:t>13</a:t>
                </a:r>
                <a:r>
                  <a:rPr lang="en-US" sz="1600" dirty="0" smtClean="0"/>
                  <a:t> ppp</a:t>
                </a:r>
                <a:endParaRPr lang="en-US" sz="16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863031" y="1402046"/>
                <a:ext cx="145915" cy="1060314"/>
              </a:xfrm>
              <a:prstGeom prst="rect">
                <a:avLst/>
              </a:prstGeom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5" name="TextBox 68"/>
              <p:cNvSpPr txBox="1"/>
              <p:nvPr/>
            </p:nvSpPr>
            <p:spPr>
              <a:xfrm>
                <a:off x="6237755" y="2581433"/>
                <a:ext cx="51809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 smtClean="0"/>
                  <a:t>7.2 s</a:t>
                </a:r>
                <a:endParaRPr lang="en-US" sz="12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>
                <a:off x="6130572" y="2581434"/>
                <a:ext cx="732459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6078103" y="1295854"/>
                <a:ext cx="221528" cy="4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68"/>
            <p:cNvSpPr txBox="1"/>
            <p:nvPr/>
          </p:nvSpPr>
          <p:spPr>
            <a:xfrm>
              <a:off x="5979837" y="986437"/>
              <a:ext cx="6395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smtClean="0"/>
                <a:t>1 s</a:t>
              </a:r>
              <a:endParaRPr lang="en-US" sz="1200" dirty="0"/>
            </a:p>
          </p:txBody>
        </p:sp>
      </p:grpSp>
      <p:pic>
        <p:nvPicPr>
          <p:cNvPr id="26" name="Beam dilution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35214" b="14470"/>
          <a:stretch>
            <a:fillRect/>
          </a:stretch>
        </p:blipFill>
        <p:spPr>
          <a:xfrm>
            <a:off x="5143222" y="3586272"/>
            <a:ext cx="3813350" cy="2115118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>
            <a:off x="5062359" y="2761861"/>
            <a:ext cx="273058" cy="21149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697894" y="2694677"/>
            <a:ext cx="2963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Challenging target design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64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544" y="2394469"/>
            <a:ext cx="8327986" cy="940443"/>
          </a:xfrm>
        </p:spPr>
        <p:txBody>
          <a:bodyPr>
            <a:noAutofit/>
          </a:bodyPr>
          <a:lstStyle/>
          <a:p>
            <a:r>
              <a:rPr lang="en-GB" sz="3200" dirty="0" smtClean="0"/>
              <a:t>Overview of Beam </a:t>
            </a:r>
            <a:r>
              <a:rPr lang="en-GB" sz="3200" dirty="0"/>
              <a:t>Dump Facility </a:t>
            </a:r>
            <a:r>
              <a:rPr lang="en-GB" sz="3200" dirty="0" smtClean="0"/>
              <a:t>and </a:t>
            </a:r>
            <a:r>
              <a:rPr lang="en-GB" sz="3200" dirty="0" err="1" smtClean="0"/>
              <a:t>SHiP</a:t>
            </a:r>
            <a:r>
              <a:rPr lang="en-GB" sz="3200" dirty="0" smtClean="0"/>
              <a:t> experiment at CERN</a:t>
            </a:r>
            <a:endParaRPr lang="en-GB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0544" y="3731931"/>
            <a:ext cx="74738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GB" sz="1800" dirty="0">
                <a:latin typeface="+mj-lt"/>
              </a:rPr>
              <a:t>M</a:t>
            </a:r>
            <a:r>
              <a:rPr lang="en-GB" sz="1800" dirty="0" smtClean="0">
                <a:latin typeface="+mj-lt"/>
              </a:rPr>
              <a:t>. Casolino </a:t>
            </a:r>
            <a:r>
              <a:rPr lang="en-GB" sz="1800" b="0" dirty="0" smtClean="0">
                <a:latin typeface="+mj-lt"/>
              </a:rPr>
              <a:t>on behalf of BDF working group and </a:t>
            </a:r>
            <a:r>
              <a:rPr lang="en-GB" sz="1800" b="0" dirty="0" err="1" smtClean="0">
                <a:latin typeface="+mj-lt"/>
              </a:rPr>
              <a:t>SHiP</a:t>
            </a:r>
            <a:r>
              <a:rPr lang="en-GB" sz="1800" b="0" dirty="0" smtClean="0">
                <a:latin typeface="+mj-lt"/>
              </a:rPr>
              <a:t> Collaboration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7" y="61808"/>
            <a:ext cx="1116752" cy="1489843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10543" y="5148926"/>
            <a:ext cx="4851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/>
              <a:t>Acknowledgements: C. </a:t>
            </a:r>
            <a:r>
              <a:rPr lang="en-GB" sz="1400" dirty="0" err="1" smtClean="0"/>
              <a:t>Ahdida</a:t>
            </a:r>
            <a:r>
              <a:rPr lang="en-GB" sz="1400" dirty="0" smtClean="0"/>
              <a:t>, M. </a:t>
            </a:r>
            <a:r>
              <a:rPr lang="en-GB" sz="1400" dirty="0" err="1" smtClean="0"/>
              <a:t>Calviani</a:t>
            </a:r>
            <a:r>
              <a:rPr lang="en-GB" sz="1400" dirty="0" smtClean="0"/>
              <a:t>, R. </a:t>
            </a:r>
            <a:r>
              <a:rPr lang="en-GB" sz="1400" dirty="0" err="1" smtClean="0"/>
              <a:t>Jacobsson</a:t>
            </a:r>
            <a:r>
              <a:rPr lang="en-GB" sz="1400" dirty="0" smtClean="0"/>
              <a:t>, K. Kershaw, M. Lamont, E. Lopez Sola, N. Serra, H. </a:t>
            </a:r>
            <a:r>
              <a:rPr lang="en-GB" sz="1400" dirty="0" err="1" smtClean="0"/>
              <a:t>Vincke</a:t>
            </a:r>
            <a:r>
              <a:rPr lang="en-GB" sz="1400" dirty="0" smtClean="0"/>
              <a:t> 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7730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29" y="58980"/>
            <a:ext cx="8226854" cy="940443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BDF target - Design </a:t>
            </a:r>
            <a:endParaRPr lang="en-GB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92574" y="884455"/>
            <a:ext cx="8226425" cy="1945343"/>
          </a:xfrm>
        </p:spPr>
        <p:txBody>
          <a:bodyPr>
            <a:normAutofit/>
          </a:bodyPr>
          <a:lstStyle/>
          <a:p>
            <a:r>
              <a:rPr lang="en-US" sz="1800" u="sng" dirty="0" smtClean="0"/>
              <a:t>Main functions:</a:t>
            </a:r>
          </a:p>
          <a:p>
            <a:pPr lvl="1">
              <a:spcBef>
                <a:spcPts val="600"/>
              </a:spcBef>
            </a:pPr>
            <a:r>
              <a:rPr lang="en-US" b="1" dirty="0"/>
              <a:t>Full SPS </a:t>
            </a:r>
            <a:r>
              <a:rPr lang="en-US" b="1" dirty="0" smtClean="0"/>
              <a:t>400 GeV/c beam absorption</a:t>
            </a:r>
            <a:r>
              <a:rPr lang="en-US" b="1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Target/dump</a:t>
            </a:r>
            <a:endParaRPr lang="en-US" dirty="0" smtClean="0"/>
          </a:p>
          <a:p>
            <a:pPr lvl="1">
              <a:spcBef>
                <a:spcPts val="600"/>
              </a:spcBef>
            </a:pPr>
            <a:r>
              <a:rPr lang="en-US" dirty="0" smtClean="0"/>
              <a:t>Maximize the production of </a:t>
            </a:r>
            <a:r>
              <a:rPr lang="en-US" b="1" dirty="0" smtClean="0"/>
              <a:t>charmed mesons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physics performance</a:t>
            </a:r>
            <a:endParaRPr lang="en-US" b="1" dirty="0" smtClean="0"/>
          </a:p>
          <a:p>
            <a:r>
              <a:rPr lang="en-US" sz="1800" u="sng" dirty="0" smtClean="0"/>
              <a:t>Material requirements:</a:t>
            </a:r>
          </a:p>
          <a:p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6050237" y="2809213"/>
            <a:ext cx="288347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250 mm diameter cylinders</a:t>
            </a:r>
          </a:p>
          <a:p>
            <a:pPr marL="180000" indent="-18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Total length ~ 1.5 m</a:t>
            </a:r>
          </a:p>
          <a:p>
            <a:pPr marL="180000" indent="-18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Optimized </a:t>
            </a:r>
            <a:r>
              <a:rPr lang="en-US" sz="1400" b="1" dirty="0">
                <a:sym typeface="Wingdings" panose="05000000000000000000" pitchFamily="2" charset="2"/>
              </a:rPr>
              <a:t>segmentation</a:t>
            </a:r>
            <a:r>
              <a:rPr lang="en-US" sz="1400" dirty="0">
                <a:sym typeface="Wingdings" panose="05000000000000000000" pitchFamily="2" charset="2"/>
              </a:rPr>
              <a:t> of the target to minimize the level of </a:t>
            </a:r>
            <a:r>
              <a:rPr lang="en-US" sz="1400" dirty="0" smtClean="0">
                <a:sym typeface="Wingdings" panose="05000000000000000000" pitchFamily="2" charset="2"/>
              </a:rPr>
              <a:t>temperatures and stresses</a:t>
            </a:r>
            <a:endParaRPr lang="en-GB" sz="1400" dirty="0" smtClean="0">
              <a:sym typeface="Wingdings" panose="05000000000000000000" pitchFamily="2" charset="2"/>
            </a:endParaRPr>
          </a:p>
          <a:p>
            <a:pPr marL="180000" indent="-1800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ym typeface="Wingdings" panose="05000000000000000000" pitchFamily="2" charset="2"/>
              </a:rPr>
              <a:t>High power deposition </a:t>
            </a:r>
          </a:p>
          <a:p>
            <a:pPr marL="285750" indent="-285750">
              <a:spcBef>
                <a:spcPts val="900"/>
              </a:spcBef>
              <a:buFont typeface="Wingdings" panose="05000000000000000000" pitchFamily="2" charset="2"/>
              <a:buChar char="à"/>
            </a:pPr>
            <a:r>
              <a:rPr lang="en-US" sz="1400" dirty="0">
                <a:sym typeface="Wingdings" panose="05000000000000000000" pitchFamily="2" charset="2"/>
              </a:rPr>
              <a:t>f</a:t>
            </a:r>
            <a:r>
              <a:rPr lang="en-US" sz="1400" dirty="0" smtClean="0">
                <a:sym typeface="Wingdings" panose="05000000000000000000" pitchFamily="2" charset="2"/>
              </a:rPr>
              <a:t>orced water cooling required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à"/>
            </a:pPr>
            <a:r>
              <a:rPr lang="en-US" sz="1400" dirty="0" smtClean="0">
                <a:sym typeface="Wingdings" panose="05000000000000000000" pitchFamily="2" charset="2"/>
              </a:rPr>
              <a:t>5 mm gap between the blocks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68" y="3656377"/>
            <a:ext cx="5336933" cy="214226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1060743" y="4767570"/>
            <a:ext cx="4784228" cy="1031075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87570" y="5377987"/>
            <a:ext cx="871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~1.5 </a:t>
            </a:r>
            <a:r>
              <a:rPr lang="en-US" sz="1400" dirty="0" smtClean="0">
                <a:cs typeface="Arial" panose="020B0604020202020204" pitchFamily="34" charset="0"/>
              </a:rPr>
              <a:t>m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 rot="16239989">
            <a:off x="-37085" y="5207076"/>
            <a:ext cx="1094277" cy="303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Arial" panose="020B0604020202020204" pitchFamily="34" charset="0"/>
              </a:rPr>
              <a:t>Ø</a:t>
            </a:r>
            <a:r>
              <a:rPr lang="en-US" sz="1400" dirty="0" smtClean="0"/>
              <a:t>250 mm</a:t>
            </a:r>
            <a:endParaRPr lang="en-US" sz="1400" dirty="0"/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95383" y="5752941"/>
            <a:ext cx="413113" cy="914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6341" y="2882404"/>
            <a:ext cx="2481869" cy="9925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r>
              <a:rPr lang="en-US" sz="1400" u="sng" baseline="30000" dirty="0" smtClean="0">
                <a:cs typeface="Arial" panose="020B0604020202020204" pitchFamily="34" charset="0"/>
                <a:sym typeface="Wingdings" panose="05000000000000000000" pitchFamily="2" charset="2"/>
              </a:rPr>
              <a:t>st</a:t>
            </a:r>
            <a:r>
              <a:rPr lang="en-US" sz="1400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 part: </a:t>
            </a:r>
            <a:r>
              <a:rPr lang="en-US" sz="1400" b="1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TZM core</a:t>
            </a:r>
          </a:p>
          <a:p>
            <a:pPr marL="0" lvl="1">
              <a:spcBef>
                <a:spcPts val="300"/>
              </a:spcBef>
            </a:pP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Molybdenum alloy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higher strength and recrystallization temperature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than pure Mo</a:t>
            </a:r>
            <a:r>
              <a:rPr lang="en-US" sz="1400" dirty="0" smtClean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8504" y="2807186"/>
            <a:ext cx="2220251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2</a:t>
            </a:r>
            <a:r>
              <a:rPr lang="en-US" sz="1400" u="sng" baseline="30000" dirty="0" smtClean="0">
                <a:cs typeface="Arial" panose="020B0604020202020204" pitchFamily="34" charset="0"/>
                <a:sym typeface="Wingdings" panose="05000000000000000000" pitchFamily="2" charset="2"/>
              </a:rPr>
              <a:t>nd</a:t>
            </a:r>
            <a:r>
              <a:rPr lang="en-US" sz="1400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 part: </a:t>
            </a:r>
            <a:r>
              <a:rPr lang="en-US" sz="1400" b="1" u="sng" dirty="0">
                <a:cs typeface="Arial" panose="020B0604020202020204" pitchFamily="34" charset="0"/>
                <a:sym typeface="Wingdings" panose="05000000000000000000" pitchFamily="2" charset="2"/>
              </a:rPr>
              <a:t>Tungsten</a:t>
            </a:r>
            <a:r>
              <a:rPr lang="en-US" sz="1400" u="sng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1400" b="1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core</a:t>
            </a:r>
            <a:endParaRPr lang="en-US" sz="1400" b="1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 algn="ctr"/>
            <a:r>
              <a:rPr lang="en-US" sz="1400" dirty="0" smtClean="0">
                <a:cs typeface="Arial" panose="020B0604020202020204" pitchFamily="34" charset="0"/>
                <a:sym typeface="Wingdings" panose="05000000000000000000" pitchFamily="2" charset="2"/>
              </a:rPr>
              <a:t>High-Z </a:t>
            </a:r>
            <a:r>
              <a:rPr lang="en-US" sz="1400" dirty="0">
                <a:cs typeface="Arial" panose="020B0604020202020204" pitchFamily="34" charset="0"/>
                <a:sym typeface="Wingdings" panose="05000000000000000000" pitchFamily="2" charset="2"/>
              </a:rPr>
              <a:t>and good performance under </a:t>
            </a:r>
            <a:r>
              <a:rPr lang="en-US" sz="1400" dirty="0" smtClean="0">
                <a:cs typeface="Arial" panose="020B0604020202020204" pitchFamily="34" charset="0"/>
                <a:sym typeface="Wingdings" panose="05000000000000000000" pitchFamily="2" charset="2"/>
              </a:rPr>
              <a:t>irradiation</a:t>
            </a:r>
            <a:endParaRPr lang="en-US" sz="1400" dirty="0"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45490" y="3981389"/>
            <a:ext cx="0" cy="887547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5384" y="4868936"/>
            <a:ext cx="413113" cy="914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892025" y="3797402"/>
            <a:ext cx="0" cy="367975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62529" y="3223214"/>
            <a:ext cx="151452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u="sng" dirty="0" smtClean="0">
                <a:cs typeface="Arial" panose="020B0604020202020204" pitchFamily="34" charset="0"/>
                <a:sym typeface="Wingdings" panose="05000000000000000000" pitchFamily="2" charset="2"/>
              </a:rPr>
              <a:t>Ta/Ta2.5W cladding</a:t>
            </a:r>
            <a:endParaRPr lang="en-US" sz="1400" b="1" dirty="0"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40340" y="3856747"/>
            <a:ext cx="0" cy="429147"/>
          </a:xfrm>
          <a:prstGeom prst="straightConnector1">
            <a:avLst/>
          </a:prstGeom>
          <a:ln w="1270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1668" y="4935053"/>
            <a:ext cx="0" cy="8858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522555" y="5275426"/>
            <a:ext cx="4141899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400" b="1" dirty="0" smtClean="0"/>
              <a:t>Ta cladding </a:t>
            </a:r>
            <a:r>
              <a:rPr lang="en-US" sz="1400" dirty="0" smtClean="0"/>
              <a:t>to avoid corrosion/erosion effects</a:t>
            </a:r>
          </a:p>
          <a:p>
            <a:pPr marL="285750" indent="-180000">
              <a:buFont typeface="Arial" panose="020B0604020202020204" pitchFamily="34" charset="0"/>
              <a:buChar char="•"/>
            </a:pPr>
            <a:r>
              <a:rPr lang="en-US" sz="1400" dirty="0" smtClean="0"/>
              <a:t>Achieved </a:t>
            </a:r>
            <a:r>
              <a:rPr lang="en-US" sz="1400" dirty="0"/>
              <a:t>via </a:t>
            </a:r>
            <a:r>
              <a:rPr lang="en-US" sz="1400" b="1" dirty="0"/>
              <a:t>Hot Isostatic </a:t>
            </a:r>
            <a:r>
              <a:rPr lang="en-US" sz="1400" b="1" dirty="0" smtClean="0"/>
              <a:t>Pressing </a:t>
            </a:r>
            <a:r>
              <a:rPr lang="en-US" sz="1400" dirty="0" smtClean="0"/>
              <a:t>(HIPing)</a:t>
            </a:r>
            <a:endParaRPr lang="en-US" sz="1400" dirty="0"/>
          </a:p>
        </p:txBody>
      </p:sp>
      <p:sp>
        <p:nvSpPr>
          <p:cNvPr id="41" name="Rectangle 40"/>
          <p:cNvSpPr/>
          <p:nvPr/>
        </p:nvSpPr>
        <p:spPr>
          <a:xfrm>
            <a:off x="2743070" y="1941738"/>
            <a:ext cx="3558971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High-Z materials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Short interaction length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2467" y="2019699"/>
            <a:ext cx="226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Increase the reabsorption of pions and kaons</a:t>
            </a:r>
            <a:endParaRPr lang="en-GB" sz="1400" dirty="0"/>
          </a:p>
        </p:txBody>
      </p:sp>
      <p:sp>
        <p:nvSpPr>
          <p:cNvPr id="44" name="Right Arrow 43"/>
          <p:cNvSpPr/>
          <p:nvPr/>
        </p:nvSpPr>
        <p:spPr>
          <a:xfrm>
            <a:off x="6148137" y="2137273"/>
            <a:ext cx="234166" cy="2532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2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230" y="878781"/>
            <a:ext cx="2993916" cy="167715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672974" y="777172"/>
            <a:ext cx="3075817" cy="1945621"/>
            <a:chOff x="3026978" y="2709623"/>
            <a:chExt cx="5971978" cy="3282509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0" t="9777" r="17380" b="9860"/>
            <a:stretch/>
          </p:blipFill>
          <p:spPr>
            <a:xfrm>
              <a:off x="3026978" y="2750567"/>
              <a:ext cx="5971978" cy="30332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3896914" y="5596416"/>
              <a:ext cx="969163" cy="38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</a:rPr>
                <a:t>Inlet</a:t>
              </a:r>
              <a:endParaRPr lang="en-GB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44223" y="2717856"/>
              <a:ext cx="1252544" cy="43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solidFill>
                    <a:srgbClr val="FF0000"/>
                  </a:solidFill>
                </a:rPr>
                <a:t>Outlet</a:t>
              </a:r>
              <a:endParaRPr lang="en-GB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57" name="Right Arrow 56"/>
            <p:cNvSpPr/>
            <p:nvPr/>
          </p:nvSpPr>
          <p:spPr>
            <a:xfrm rot="14844334">
              <a:off x="3640119" y="5715185"/>
              <a:ext cx="343783" cy="21011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ight Arrow 57"/>
            <p:cNvSpPr/>
            <p:nvPr/>
          </p:nvSpPr>
          <p:spPr>
            <a:xfrm rot="14844334">
              <a:off x="7544314" y="2776459"/>
              <a:ext cx="343783" cy="210111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2" y="41900"/>
            <a:ext cx="8226854" cy="940443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BDF target - Cooling</a:t>
            </a:r>
            <a:endParaRPr lang="en-GB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4939" y="844736"/>
            <a:ext cx="8318973" cy="522513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Water </a:t>
            </a:r>
            <a:r>
              <a:rPr lang="en-US" sz="1600" dirty="0" smtClean="0"/>
              <a:t>flows </a:t>
            </a:r>
            <a:r>
              <a:rPr lang="en-US" sz="1600" dirty="0"/>
              <a:t>through 5 mm gap between the </a:t>
            </a:r>
            <a:r>
              <a:rPr lang="en-US" sz="1600" dirty="0" smtClean="0"/>
              <a:t>target </a:t>
            </a:r>
            <a:r>
              <a:rPr lang="en-US" sz="1600" dirty="0"/>
              <a:t>blocks </a:t>
            </a:r>
            <a:endParaRPr lang="en-US" sz="1600" dirty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Cooling of circular face of the blocks critical </a:t>
            </a:r>
            <a:endParaRPr lang="en-US" sz="1600" dirty="0" smtClean="0">
              <a:sym typeface="Wingdings" panose="05000000000000000000" pitchFamily="2" charset="2"/>
            </a:endParaRP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600" dirty="0">
                <a:sym typeface="Wingdings" panose="05000000000000000000" pitchFamily="2" charset="2"/>
              </a:rPr>
              <a:t>	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beam </a:t>
            </a:r>
            <a:r>
              <a:rPr lang="en-US" sz="1600" dirty="0" smtClean="0">
                <a:sym typeface="Wingdings" panose="05000000000000000000" pitchFamily="2" charset="2"/>
              </a:rPr>
              <a:t>impact</a:t>
            </a:r>
          </a:p>
          <a:p>
            <a:pPr marL="457200" lvl="1" indent="0">
              <a:spcBef>
                <a:spcPts val="600"/>
              </a:spcBef>
              <a:buNone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1600" dirty="0">
              <a:sym typeface="Wingdings" panose="05000000000000000000" pitchFamily="2" charset="2"/>
            </a:endParaRPr>
          </a:p>
          <a:p>
            <a:pPr marL="457200" lvl="1" indent="0">
              <a:spcBef>
                <a:spcPts val="600"/>
              </a:spcBef>
              <a:buNone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 smtClean="0">
              <a:sym typeface="Wingdings" panose="05000000000000000000" pitchFamily="2" charset="2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sz="1600" dirty="0"/>
              <a:t>Homogenous water speed </a:t>
            </a:r>
            <a:r>
              <a:rPr lang="en-US" sz="1600" dirty="0" smtClean="0"/>
              <a:t>in </a:t>
            </a:r>
            <a:r>
              <a:rPr lang="en-US" sz="1600" dirty="0"/>
              <a:t>the channels ~ </a:t>
            </a:r>
            <a:r>
              <a:rPr lang="en-US" sz="1600" b="1" dirty="0"/>
              <a:t>5 </a:t>
            </a:r>
            <a:r>
              <a:rPr lang="en-US" sz="1600" b="1" dirty="0" smtClean="0"/>
              <a:t>m/s</a:t>
            </a:r>
            <a:endParaRPr lang="en-US" sz="1600" dirty="0" smtClean="0"/>
          </a:p>
          <a:p>
            <a:pPr>
              <a:spcBef>
                <a:spcPts val="600"/>
              </a:spcBef>
            </a:pPr>
            <a:r>
              <a:rPr lang="en-US" sz="1600" dirty="0" smtClean="0"/>
              <a:t>Average </a:t>
            </a:r>
            <a:r>
              <a:rPr lang="en-US" sz="1600" b="1" dirty="0" smtClean="0"/>
              <a:t>Heat </a:t>
            </a:r>
            <a:r>
              <a:rPr lang="en-US" sz="1600" b="1" dirty="0"/>
              <a:t>Transfer Coefficient ~ 20000 W/m</a:t>
            </a:r>
            <a:r>
              <a:rPr lang="en-US" sz="1600" b="1" baseline="30000" dirty="0"/>
              <a:t>2</a:t>
            </a:r>
            <a:r>
              <a:rPr lang="en-US" sz="1600" b="1" dirty="0"/>
              <a:t>K</a:t>
            </a:r>
            <a:endParaRPr lang="en-GB" sz="16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ym typeface="Wingdings" panose="05000000000000000000" pitchFamily="2" charset="2"/>
              </a:rPr>
              <a:t>Minimized </a:t>
            </a:r>
            <a:r>
              <a:rPr lang="en-US" sz="1600" b="1" dirty="0">
                <a:sym typeface="Wingdings" panose="05000000000000000000" pitchFamily="2" charset="2"/>
              </a:rPr>
              <a:t>mass flow rate: 10 </a:t>
            </a:r>
            <a:r>
              <a:rPr lang="en-US" sz="1600" b="1" dirty="0" smtClean="0">
                <a:sym typeface="Wingdings" panose="05000000000000000000" pitchFamily="2" charset="2"/>
              </a:rPr>
              <a:t>kg/s</a:t>
            </a:r>
          </a:p>
          <a:p>
            <a:r>
              <a:rPr lang="en-US" sz="1600" dirty="0"/>
              <a:t>Pressure supply: </a:t>
            </a:r>
            <a:r>
              <a:rPr lang="en-US" sz="1600" b="1" dirty="0"/>
              <a:t>20 bar</a:t>
            </a:r>
          </a:p>
          <a:p>
            <a:pPr marL="405425" lvl="2" indent="-180000">
              <a:buFont typeface="Arial" panose="020B0604020202020204" pitchFamily="34" charset="0"/>
              <a:buChar char="•"/>
            </a:pPr>
            <a:r>
              <a:rPr lang="en-US" sz="1600" dirty="0"/>
              <a:t>Increase water boiling temperature above 200°C </a:t>
            </a:r>
            <a:endParaRPr lang="en-US" sz="1600" dirty="0">
              <a:sym typeface="Wingdings" panose="05000000000000000000" pitchFamily="2" charset="2"/>
            </a:endParaRPr>
          </a:p>
          <a:p>
            <a:pPr marL="405425" lvl="2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A</a:t>
            </a:r>
            <a:r>
              <a:rPr lang="en-US" sz="1600" dirty="0"/>
              <a:t>void vapor formation in contact with target </a:t>
            </a:r>
            <a:r>
              <a:rPr lang="en-US" sz="1600" dirty="0" smtClean="0"/>
              <a:t>block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28504" y="2967908"/>
            <a:ext cx="2955550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400" b="1" dirty="0"/>
              <a:t>2 parallel streams </a:t>
            </a:r>
            <a:r>
              <a:rPr lang="en-US" sz="1400" b="1" dirty="0" smtClean="0"/>
              <a:t>in series</a:t>
            </a:r>
            <a:endParaRPr lang="en-US" sz="1400" b="1" dirty="0"/>
          </a:p>
          <a:p>
            <a:pPr marL="0" lvl="1" algn="ctr"/>
            <a:r>
              <a:rPr lang="en-US" sz="1400" dirty="0" smtClean="0">
                <a:sym typeface="Wingdings" panose="05000000000000000000" pitchFamily="2" charset="2"/>
              </a:rPr>
              <a:t> </a:t>
            </a:r>
            <a:r>
              <a:rPr lang="en-US" sz="1400" dirty="0">
                <a:sym typeface="Wingdings" panose="05000000000000000000" pitchFamily="2" charset="2"/>
              </a:rPr>
              <a:t>avoid </a:t>
            </a:r>
            <a:r>
              <a:rPr lang="en-US" sz="1400" dirty="0" smtClean="0">
                <a:sym typeface="Wingdings" panose="05000000000000000000" pitchFamily="2" charset="2"/>
              </a:rPr>
              <a:t>cooling failure in </a:t>
            </a:r>
            <a:r>
              <a:rPr lang="en-US" sz="1400" dirty="0">
                <a:sym typeface="Wingdings" panose="05000000000000000000" pitchFamily="2" charset="2"/>
              </a:rPr>
              <a:t>case of blockage of one </a:t>
            </a:r>
            <a:r>
              <a:rPr lang="en-US" sz="1400" dirty="0" smtClean="0">
                <a:sym typeface="Wingdings" panose="05000000000000000000" pitchFamily="2" charset="2"/>
              </a:rPr>
              <a:t>channel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282939" y="1939855"/>
            <a:ext cx="483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Preliminary design of the target cooling circuit</a:t>
            </a:r>
            <a:endParaRPr lang="en-GB" sz="1600" b="1" dirty="0"/>
          </a:p>
        </p:txBody>
      </p:sp>
      <p:grpSp>
        <p:nvGrpSpPr>
          <p:cNvPr id="8" name="Gruppo 7"/>
          <p:cNvGrpSpPr/>
          <p:nvPr/>
        </p:nvGrpSpPr>
        <p:grpSpPr>
          <a:xfrm>
            <a:off x="280754" y="2317546"/>
            <a:ext cx="5068570" cy="1554816"/>
            <a:chOff x="393967" y="2483015"/>
            <a:chExt cx="5068570" cy="155481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967" y="2483015"/>
              <a:ext cx="5068570" cy="1408288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>
            <a:xfrm flipV="1">
              <a:off x="401504" y="3235142"/>
              <a:ext cx="114300" cy="361692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Down Arrow 29"/>
            <p:cNvSpPr/>
            <p:nvPr/>
          </p:nvSpPr>
          <p:spPr>
            <a:xfrm flipV="1">
              <a:off x="685022" y="3235142"/>
              <a:ext cx="114300" cy="361692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Down Arrow 30"/>
            <p:cNvSpPr/>
            <p:nvPr/>
          </p:nvSpPr>
          <p:spPr>
            <a:xfrm flipV="1">
              <a:off x="1003916" y="3235142"/>
              <a:ext cx="114300" cy="361692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Down Arrow 31"/>
            <p:cNvSpPr/>
            <p:nvPr/>
          </p:nvSpPr>
          <p:spPr>
            <a:xfrm flipV="1">
              <a:off x="1107126" y="3235142"/>
              <a:ext cx="114300" cy="361692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789797" y="2752035"/>
              <a:ext cx="114300" cy="36048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Down Arrow 34"/>
            <p:cNvSpPr/>
            <p:nvPr/>
          </p:nvSpPr>
          <p:spPr>
            <a:xfrm>
              <a:off x="900320" y="2752035"/>
              <a:ext cx="114300" cy="36048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Down Arrow 35"/>
            <p:cNvSpPr/>
            <p:nvPr/>
          </p:nvSpPr>
          <p:spPr>
            <a:xfrm>
              <a:off x="1195391" y="2752035"/>
              <a:ext cx="114300" cy="36048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Down Arrow 36"/>
            <p:cNvSpPr/>
            <p:nvPr/>
          </p:nvSpPr>
          <p:spPr>
            <a:xfrm>
              <a:off x="1305914" y="2752035"/>
              <a:ext cx="114300" cy="360486"/>
            </a:xfrm>
            <a:prstGeom prst="down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6329" y="3723664"/>
              <a:ext cx="3225184" cy="31416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974" y="3727853"/>
            <a:ext cx="2803831" cy="22274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312" y="5682285"/>
            <a:ext cx="2307250" cy="35828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29155" y="5391879"/>
            <a:ext cx="160091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Total </a:t>
            </a:r>
            <a:r>
              <a:rPr lang="el-GR" sz="1400" b="1" dirty="0" smtClean="0"/>
              <a:t>Δ</a:t>
            </a:r>
            <a:r>
              <a:rPr lang="en-US" sz="1400" b="1" dirty="0" smtClean="0"/>
              <a:t>p ~ 3 bar</a:t>
            </a:r>
            <a:endParaRPr lang="en-GB" sz="1400" b="1" dirty="0"/>
          </a:p>
        </p:txBody>
      </p:sp>
      <p:sp>
        <p:nvSpPr>
          <p:cNvPr id="33" name="Rectangle 32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5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792" y="1013400"/>
            <a:ext cx="1785524" cy="1981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4" y="15775"/>
            <a:ext cx="8226854" cy="940443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BDF target - Thermo-mechanical calculations</a:t>
            </a:r>
            <a:endParaRPr lang="en-GB" sz="2800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7326" y="4011167"/>
            <a:ext cx="8306727" cy="2223262"/>
          </a:xfrm>
          <a:prstGeom prst="rect">
            <a:avLst/>
          </a:prstGeom>
        </p:spPr>
        <p:txBody>
          <a:bodyPr>
            <a:normAutofit/>
          </a:bodyPr>
          <a:lstStyle>
            <a:lvl1pPr marL="225425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1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1pPr>
            <a:lvl2pPr marL="460375" indent="-228600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bg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2pPr>
            <a:lvl3pPr marL="685800" indent="-225425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2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3pPr>
            <a:lvl4pPr marL="909638" indent="-2238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3"/>
              </a:buClr>
              <a:buSzPct val="100000"/>
              <a:buFont typeface="Arial"/>
              <a:buChar char="•"/>
              <a:defRPr kumimoji="0" sz="3000" b="0" i="0" kern="120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4pPr>
            <a:lvl5pPr marL="1146175" indent="-236538" algn="l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3000" b="0" i="0" kern="1200" baseline="0">
                <a:solidFill>
                  <a:srgbClr val="0C377B"/>
                </a:solidFill>
                <a:latin typeface="+mn-lt"/>
                <a:ea typeface="+mn-ea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High raise of temperature during beam impact: </a:t>
            </a:r>
            <a:r>
              <a:rPr lang="en-US" sz="1800" b="1" dirty="0" smtClean="0">
                <a:solidFill>
                  <a:schemeClr val="tx1"/>
                </a:solidFill>
              </a:rPr>
              <a:t>temperature limitations in the Ta cladding </a:t>
            </a:r>
            <a:r>
              <a:rPr lang="en-US" sz="1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vapor formation, plastic deformation of the cladding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The </a:t>
            </a:r>
            <a:r>
              <a:rPr lang="en-US" sz="1800" dirty="0">
                <a:solidFill>
                  <a:schemeClr val="tx1"/>
                </a:solidFill>
              </a:rPr>
              <a:t>h</a:t>
            </a:r>
            <a:r>
              <a:rPr lang="en-US" sz="1800" dirty="0" smtClean="0">
                <a:solidFill>
                  <a:schemeClr val="tx1"/>
                </a:solidFill>
              </a:rPr>
              <a:t>igh temperatures reached lead to a high level of stresses 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Properties of </a:t>
            </a:r>
            <a:r>
              <a:rPr lang="en-US" sz="1800" b="1" dirty="0" smtClean="0">
                <a:solidFill>
                  <a:schemeClr val="tx1"/>
                </a:solidFill>
              </a:rPr>
              <a:t>pure Ta </a:t>
            </a:r>
            <a:r>
              <a:rPr lang="en-US" sz="1800" dirty="0" smtClean="0">
                <a:solidFill>
                  <a:schemeClr val="tx1"/>
                </a:solidFill>
              </a:rPr>
              <a:t>at </a:t>
            </a:r>
            <a:r>
              <a:rPr lang="en-US" sz="1800" dirty="0">
                <a:solidFill>
                  <a:schemeClr val="tx1"/>
                </a:solidFill>
              </a:rPr>
              <a:t>high temperatures </a:t>
            </a:r>
            <a:r>
              <a:rPr lang="en-US" sz="1800" dirty="0" smtClean="0">
                <a:solidFill>
                  <a:schemeClr val="tx1"/>
                </a:solidFill>
              </a:rPr>
              <a:t>not compliant with stresses</a:t>
            </a:r>
            <a:r>
              <a:rPr lang="en-US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c</a:t>
            </a:r>
            <a:r>
              <a:rPr lang="en-US" sz="1800" dirty="0" smtClean="0">
                <a:solidFill>
                  <a:schemeClr val="tx1"/>
                </a:solidFill>
              </a:rPr>
              <a:t>hosen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cladding material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dirty="0">
                <a:solidFill>
                  <a:srgbClr val="FF0000"/>
                </a:solidFill>
              </a:rPr>
              <a:t>tantalum-tungsten alloy, </a:t>
            </a:r>
            <a:r>
              <a:rPr lang="en-US" sz="1800" b="1" dirty="0">
                <a:solidFill>
                  <a:srgbClr val="FF0000"/>
                </a:solidFill>
              </a:rPr>
              <a:t>Ta2.5W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n-US" sz="18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4737985" y="3160014"/>
            <a:ext cx="171185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Max temperature</a:t>
            </a:r>
          </a:p>
          <a:p>
            <a:pPr algn="ctr"/>
            <a:r>
              <a:rPr lang="en-US" sz="1400" dirty="0" smtClean="0">
                <a:latin typeface="+mj-lt"/>
              </a:rPr>
              <a:t>Ta cladding 180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°C</a:t>
            </a:r>
            <a:endParaRPr lang="en-US" sz="1400" dirty="0">
              <a:latin typeface="+mj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613" y="965514"/>
            <a:ext cx="1678795" cy="20994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4114" y="940976"/>
            <a:ext cx="4139819" cy="2790645"/>
            <a:chOff x="613699" y="1045805"/>
            <a:chExt cx="4139819" cy="2489688"/>
          </a:xfrm>
        </p:grpSpPr>
        <p:graphicFrame>
          <p:nvGraphicFramePr>
            <p:cNvPr id="16" name="Chart 15"/>
            <p:cNvGraphicFramePr>
              <a:graphicFrameLocks/>
            </p:cNvGraphicFramePr>
            <p:nvPr>
              <p:extLst/>
            </p:nvPr>
          </p:nvGraphicFramePr>
          <p:xfrm>
            <a:off x="613699" y="1045805"/>
            <a:ext cx="4139819" cy="24896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1616564" y="2787688"/>
              <a:ext cx="26248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b="1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Δ</a:t>
              </a:r>
              <a:r>
                <a:rPr lang="en-US" sz="1400" b="1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T</a:t>
              </a:r>
              <a:r>
                <a:rPr lang="en-US" sz="1400" b="1" baseline="-25000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Tantalum</a:t>
              </a:r>
              <a:r>
                <a:rPr lang="en-US" sz="1400" b="1" dirty="0" smtClean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 ~ 140°C per pulse!</a:t>
              </a:r>
              <a:endParaRPr lang="en-GB" sz="1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637902" y="3160013"/>
            <a:ext cx="1895894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Maximum Von Mises equivalent stress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~110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MPa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21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81" y="1038347"/>
            <a:ext cx="2226775" cy="24574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0293" y="827994"/>
            <a:ext cx="50600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Target is located 15 meters underground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Iron hadron absorber </a:t>
            </a:r>
            <a:r>
              <a:rPr lang="it-IT" sz="16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encloses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production target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Target and hadron absorber are </a:t>
            </a:r>
            <a:r>
              <a:rPr lang="it-IT" sz="16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inside a He vessel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avoid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corrosion</a:t>
            </a:r>
            <a:r>
              <a:rPr lang="it-IT" sz="1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air </a:t>
            </a:r>
            <a:r>
              <a:rPr lang="it-IT" sz="14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activation</a:t>
            </a:r>
            <a:endParaRPr lang="it-IT" sz="14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Fully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remote </a:t>
            </a:r>
            <a:r>
              <a:rPr lang="it-IT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handling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/manipulation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Significant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attention to radiation </a:t>
            </a:r>
            <a:r>
              <a:rPr lang="it-IT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protection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Crane and trolley concepts </a:t>
            </a:r>
            <a:r>
              <a:rPr lang="en-GB" altLang="en-US" sz="1600" dirty="0" smtClean="0">
                <a:solidFill>
                  <a:schemeClr val="tx2"/>
                </a:solidFill>
                <a:cs typeface="Arial" panose="020B0604020202020204" pitchFamily="34" charset="0"/>
              </a:rPr>
              <a:t>→ equivalent shielding, but target handling safer with trolley</a:t>
            </a:r>
            <a:endParaRPr lang="it-IT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32493" y="33195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>
                <a:solidFill>
                  <a:srgbClr val="0055A0"/>
                </a:solidFill>
              </a:rPr>
              <a:t>BDF </a:t>
            </a:r>
            <a:r>
              <a:rPr lang="en-US" sz="2800" dirty="0" smtClean="0">
                <a:solidFill>
                  <a:srgbClr val="0055A0"/>
                </a:solidFill>
              </a:rPr>
              <a:t>target complex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67" y="3979939"/>
            <a:ext cx="3074070" cy="2071370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5216820" y="589889"/>
            <a:ext cx="34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Crane concept overview</a:t>
            </a:r>
            <a:endParaRPr lang="en-GB" sz="1400" dirty="0"/>
          </a:p>
        </p:txBody>
      </p:sp>
      <p:sp>
        <p:nvSpPr>
          <p:cNvPr id="93" name="TextBox 92"/>
          <p:cNvSpPr txBox="1"/>
          <p:nvPr/>
        </p:nvSpPr>
        <p:spPr>
          <a:xfrm>
            <a:off x="5216820" y="3623911"/>
            <a:ext cx="34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Trolley concept overview</a:t>
            </a:r>
            <a:endParaRPr lang="en-GB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89" y="4094017"/>
            <a:ext cx="2805358" cy="1837714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457201" y="3623911"/>
            <a:ext cx="3408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Target and hadron absorber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86490" y="4015067"/>
            <a:ext cx="119575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/>
              <a:t>Facilitates target exchange </a:t>
            </a:r>
            <a:r>
              <a:rPr lang="en-GB" altLang="en-US" sz="1000" dirty="0" smtClean="0">
                <a:solidFill>
                  <a:schemeClr val="tx2"/>
                </a:solidFill>
                <a:cs typeface="Arial" panose="020B0604020202020204" pitchFamily="34" charset="0"/>
              </a:rPr>
              <a:t>→ safer interventions</a:t>
            </a:r>
            <a:endParaRPr lang="en-GB" sz="1000" dirty="0"/>
          </a:p>
        </p:txBody>
      </p:sp>
      <p:sp>
        <p:nvSpPr>
          <p:cNvPr id="2" name="Rettangolo 1"/>
          <p:cNvSpPr/>
          <p:nvPr/>
        </p:nvSpPr>
        <p:spPr>
          <a:xfrm>
            <a:off x="4663459" y="58228"/>
            <a:ext cx="4155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Submitted</a:t>
            </a:r>
            <a:r>
              <a:rPr lang="it-IT" dirty="0" smtClean="0"/>
              <a:t> to JINST (arxiv:1806.05920)</a:t>
            </a:r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3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32493" y="33195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Crane concept – target exchange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3" y="818924"/>
            <a:ext cx="8695173" cy="52201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6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32493" y="33195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Trolley concept – the trolley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7" y="834165"/>
            <a:ext cx="9068586" cy="51896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5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132493" y="33195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Trolley concept – target exchange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3" y="883699"/>
            <a:ext cx="8923793" cy="50906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1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98" y="23525"/>
            <a:ext cx="8226854" cy="940443"/>
          </a:xfrm>
        </p:spPr>
        <p:txBody>
          <a:bodyPr>
            <a:normAutofit/>
          </a:bodyPr>
          <a:lstStyle/>
          <a:p>
            <a:pPr marL="36576" lvl="0">
              <a:buClr>
                <a:srgbClr val="0055A0"/>
              </a:buClr>
            </a:pPr>
            <a:r>
              <a:rPr lang="en-GB" sz="2800" dirty="0" smtClean="0">
                <a:solidFill>
                  <a:srgbClr val="0055A0"/>
                </a:solidFill>
              </a:rPr>
              <a:t>RP </a:t>
            </a:r>
            <a:r>
              <a:rPr lang="en-GB" sz="2800" dirty="0">
                <a:solidFill>
                  <a:srgbClr val="0055A0"/>
                </a:solidFill>
              </a:rPr>
              <a:t>considerations for the BDF target complex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30188" y="1535208"/>
            <a:ext cx="226536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GB" altLang="en-US" sz="1100" dirty="0">
                <a:latin typeface="+mj-lt"/>
              </a:rPr>
              <a:t>High prompt dose </a:t>
            </a:r>
            <a:r>
              <a:rPr lang="en-GB" altLang="en-US" sz="1100" b="0" dirty="0">
                <a:latin typeface="+mj-lt"/>
              </a:rPr>
              <a:t>in </a:t>
            </a:r>
            <a:r>
              <a:rPr lang="en-GB" altLang="en-US" sz="1100" b="0" dirty="0" smtClean="0">
                <a:latin typeface="+mj-lt"/>
              </a:rPr>
              <a:t>BDF </a:t>
            </a:r>
            <a:r>
              <a:rPr lang="en-GB" altLang="en-US" sz="1100" b="0" dirty="0">
                <a:latin typeface="+mj-lt"/>
              </a:rPr>
              <a:t>target area calls for adequate shielding around the target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100" dirty="0">
                <a:latin typeface="+mj-lt"/>
              </a:rPr>
              <a:t>Only </a:t>
            </a:r>
            <a:r>
              <a:rPr lang="en-GB" altLang="en-US" sz="1100" b="0" dirty="0">
                <a:latin typeface="+mj-lt"/>
              </a:rPr>
              <a:t>absolute </a:t>
            </a:r>
            <a:r>
              <a:rPr lang="en-GB" altLang="en-US" sz="1100" dirty="0">
                <a:latin typeface="+mj-lt"/>
              </a:rPr>
              <a:t>necessary equipment </a:t>
            </a:r>
            <a:r>
              <a:rPr lang="en-GB" altLang="en-US" sz="1100" b="0" dirty="0">
                <a:latin typeface="+mj-lt"/>
              </a:rPr>
              <a:t>should be installed in </a:t>
            </a:r>
            <a:r>
              <a:rPr lang="en-GB" altLang="en-US" sz="1100" dirty="0">
                <a:latin typeface="+mj-lt"/>
              </a:rPr>
              <a:t>“hot” areas </a:t>
            </a:r>
          </a:p>
          <a:p>
            <a:pPr>
              <a:spcBef>
                <a:spcPts val="600"/>
              </a:spcBef>
            </a:pPr>
            <a:r>
              <a:rPr lang="en-GB" altLang="en-US" sz="1100" b="0" dirty="0">
                <a:latin typeface="+mj-lt"/>
              </a:rPr>
              <a:t>Depending on residual </a:t>
            </a:r>
            <a:r>
              <a:rPr lang="en-GB" altLang="en-US" sz="1100" b="0" dirty="0" smtClean="0">
                <a:latin typeface="+mj-lt"/>
              </a:rPr>
              <a:t>dose rate </a:t>
            </a:r>
            <a:r>
              <a:rPr lang="en-GB" altLang="en-US" sz="1100" b="0" dirty="0">
                <a:latin typeface="+mj-lt"/>
              </a:rPr>
              <a:t>and tasks, </a:t>
            </a:r>
            <a:r>
              <a:rPr lang="en-GB" altLang="en-US" sz="1100" dirty="0">
                <a:latin typeface="+mj-lt"/>
              </a:rPr>
              <a:t>manual interventions </a:t>
            </a:r>
            <a:r>
              <a:rPr lang="en-GB" altLang="en-US" sz="1100" b="0" dirty="0">
                <a:latin typeface="+mj-lt"/>
              </a:rPr>
              <a:t>should partially/completely be </a:t>
            </a:r>
            <a:r>
              <a:rPr lang="en-GB" altLang="en-US" sz="1100" dirty="0">
                <a:latin typeface="+mj-lt"/>
              </a:rPr>
              <a:t>replaced</a:t>
            </a:r>
            <a:r>
              <a:rPr lang="en-GB" altLang="en-US" sz="1100" b="0" dirty="0">
                <a:latin typeface="+mj-lt"/>
              </a:rPr>
              <a:t> by </a:t>
            </a:r>
            <a:r>
              <a:rPr lang="en-GB" altLang="en-US" sz="1100" dirty="0">
                <a:latin typeface="+mj-lt"/>
              </a:rPr>
              <a:t>remote maintenance/repair</a:t>
            </a:r>
          </a:p>
        </p:txBody>
      </p:sp>
      <p:sp>
        <p:nvSpPr>
          <p:cNvPr id="10" name="TextBox 48"/>
          <p:cNvSpPr txBox="1">
            <a:spLocks noChangeArrowheads="1"/>
          </p:cNvSpPr>
          <p:nvPr/>
        </p:nvSpPr>
        <p:spPr bwMode="auto">
          <a:xfrm>
            <a:off x="6751638" y="1535208"/>
            <a:ext cx="2162175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GB" altLang="en-US" sz="1100" dirty="0">
                <a:latin typeface="+mj-lt"/>
              </a:rPr>
              <a:t>Air volumes </a:t>
            </a:r>
            <a:r>
              <a:rPr lang="en-GB" altLang="en-US" sz="1100" b="0" dirty="0">
                <a:latin typeface="+mj-lt"/>
              </a:rPr>
              <a:t>to be </a:t>
            </a:r>
            <a:r>
              <a:rPr lang="en-GB" altLang="en-US" sz="1100" dirty="0">
                <a:latin typeface="+mj-lt"/>
              </a:rPr>
              <a:t>minimized i</a:t>
            </a:r>
            <a:r>
              <a:rPr lang="en-GB" altLang="en-US" sz="1100" b="0" dirty="0">
                <a:latin typeface="+mj-lt"/>
              </a:rPr>
              <a:t>n ‘hot’ areas or to be </a:t>
            </a:r>
            <a:r>
              <a:rPr lang="en-GB" altLang="en-US" sz="1100" dirty="0">
                <a:latin typeface="+mj-lt"/>
              </a:rPr>
              <a:t>replaced by He/vacuum </a:t>
            </a:r>
            <a:r>
              <a:rPr lang="en-GB" altLang="en-US" sz="1100" b="0" dirty="0">
                <a:latin typeface="+mj-lt"/>
              </a:rPr>
              <a:t>environment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100" dirty="0">
                <a:latin typeface="+mj-lt"/>
              </a:rPr>
              <a:t>Static confinement </a:t>
            </a:r>
            <a:r>
              <a:rPr lang="en-GB" altLang="en-US" sz="1100" b="0" dirty="0">
                <a:latin typeface="+mj-lt"/>
              </a:rPr>
              <a:t>of air by physical barriers to separate air in contaminated areas from outside</a:t>
            </a:r>
          </a:p>
          <a:p>
            <a:pPr eaLnBrk="1" hangingPunct="1">
              <a:spcBef>
                <a:spcPts val="600"/>
              </a:spcBef>
            </a:pPr>
            <a:r>
              <a:rPr lang="en-GB" altLang="en-US" sz="1100" dirty="0">
                <a:latin typeface="+mj-lt"/>
              </a:rPr>
              <a:t>Dynamic confinement </a:t>
            </a:r>
            <a:r>
              <a:rPr lang="en-GB" altLang="en-US" sz="1100" b="0" dirty="0">
                <a:latin typeface="+mj-lt"/>
              </a:rPr>
              <a:t>by a ventilation system guaranteeing a pressure cascade from low to high contaminated areas </a:t>
            </a:r>
          </a:p>
        </p:txBody>
      </p:sp>
      <p:sp>
        <p:nvSpPr>
          <p:cNvPr id="11" name="TextBox 50"/>
          <p:cNvSpPr txBox="1"/>
          <p:nvPr/>
        </p:nvSpPr>
        <p:spPr>
          <a:xfrm>
            <a:off x="230188" y="4268084"/>
            <a:ext cx="2265362" cy="1261884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>
            <a:lvl1pPr marL="171450" indent="-171450" algn="l"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1pPr>
            <a:lvl2pPr indent="-285750" algn="l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2pPr>
            <a:lvl3pPr indent="-228600" algn="l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3pPr>
            <a:lvl4pPr indent="-228600" algn="l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4pPr>
            <a:lvl5pPr indent="-228600" algn="l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en-GB" altLang="en-US" sz="1100" dirty="0" smtClean="0">
                <a:latin typeface="+mj-lt"/>
              </a:rPr>
              <a:t>Water cooling circuits </a:t>
            </a:r>
            <a:r>
              <a:rPr lang="en-GB" altLang="en-US" sz="1100" b="0" dirty="0" smtClean="0">
                <a:latin typeface="+mj-lt"/>
              </a:rPr>
              <a:t>for highly radioactive elements should be </a:t>
            </a:r>
            <a:r>
              <a:rPr lang="en-GB" altLang="en-US" sz="1100" dirty="0" smtClean="0">
                <a:latin typeface="+mj-lt"/>
              </a:rPr>
              <a:t>closed and separated</a:t>
            </a:r>
            <a:r>
              <a:rPr lang="en-GB" altLang="en-US" sz="1100" b="0" dirty="0" smtClean="0">
                <a:latin typeface="+mj-lt"/>
              </a:rPr>
              <a:t> from others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GB" altLang="en-US" sz="1100" dirty="0" smtClean="0">
                <a:latin typeface="+mj-lt"/>
              </a:rPr>
              <a:t>Activation</a:t>
            </a:r>
            <a:r>
              <a:rPr lang="en-GB" altLang="en-US" sz="1100" b="0" dirty="0" smtClean="0">
                <a:latin typeface="+mj-lt"/>
              </a:rPr>
              <a:t> and </a:t>
            </a:r>
            <a:r>
              <a:rPr lang="en-GB" altLang="en-US" sz="1100" dirty="0" smtClean="0">
                <a:latin typeface="+mj-lt"/>
              </a:rPr>
              <a:t>contamination</a:t>
            </a:r>
            <a:r>
              <a:rPr lang="en-GB" altLang="en-US" sz="1100" b="0" dirty="0" smtClean="0">
                <a:latin typeface="+mj-lt"/>
              </a:rPr>
              <a:t> of ground water and earth to be </a:t>
            </a:r>
            <a:r>
              <a:rPr lang="en-GB" altLang="en-US" sz="1100" dirty="0" smtClean="0">
                <a:latin typeface="+mj-lt"/>
              </a:rPr>
              <a:t>avoided</a:t>
            </a:r>
            <a:r>
              <a:rPr lang="en-GB" altLang="en-US" sz="1100" b="0" dirty="0" smtClean="0">
                <a:latin typeface="+mj-lt"/>
              </a:rPr>
              <a:t> </a:t>
            </a:r>
            <a:r>
              <a:rPr lang="en-US" sz="1100" dirty="0" smtClean="0">
                <a:latin typeface="+mj-lt"/>
                <a:sym typeface="Wingdings" panose="05000000000000000000" pitchFamily="2" charset="2"/>
              </a:rPr>
              <a:t> </a:t>
            </a:r>
            <a:endParaRPr lang="en-GB" altLang="en-US" sz="1100" b="0" dirty="0" smtClean="0">
              <a:latin typeface="+mj-lt"/>
            </a:endParaRPr>
          </a:p>
        </p:txBody>
      </p:sp>
      <p:sp>
        <p:nvSpPr>
          <p:cNvPr id="12" name="TextBox 51"/>
          <p:cNvSpPr txBox="1">
            <a:spLocks noChangeArrowheads="1"/>
          </p:cNvSpPr>
          <p:nvPr/>
        </p:nvSpPr>
        <p:spPr bwMode="auto">
          <a:xfrm>
            <a:off x="6751638" y="4335840"/>
            <a:ext cx="216217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GB" altLang="en-US" sz="1100" b="0" dirty="0">
                <a:latin typeface="+mj-lt"/>
              </a:rPr>
              <a:t>The design must consider minimization, decommissioning and dismantling of radioactive </a:t>
            </a:r>
            <a:r>
              <a:rPr lang="en-GB" altLang="en-US" sz="1100" b="0" dirty="0" smtClean="0">
                <a:latin typeface="+mj-lt"/>
              </a:rPr>
              <a:t>waste</a:t>
            </a:r>
            <a:endParaRPr lang="en-GB" altLang="en-US" sz="1100" b="0" dirty="0">
              <a:latin typeface="+mj-lt"/>
            </a:endParaRPr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>
            <a:off x="2797175" y="1828800"/>
            <a:ext cx="3611563" cy="3557588"/>
            <a:chOff x="2797175" y="2247900"/>
            <a:chExt cx="3611563" cy="3557588"/>
          </a:xfrm>
        </p:grpSpPr>
        <p:sp>
          <p:nvSpPr>
            <p:cNvPr id="14" name="Rectangle 13"/>
            <p:cNvSpPr/>
            <p:nvPr/>
          </p:nvSpPr>
          <p:spPr bwMode="auto">
            <a:xfrm rot="18900000">
              <a:off x="3851275" y="3297238"/>
              <a:ext cx="1454150" cy="145573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dirty="0" err="1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 rot="18900000">
              <a:off x="4899025" y="2247900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dirty="0" err="1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 rot="18900000">
              <a:off x="2797175" y="4351338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dirty="0" err="1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 rot="18900000">
              <a:off x="4899025" y="4351338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dirty="0" err="1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 rot="18900000">
              <a:off x="2797175" y="2247900"/>
              <a:ext cx="1454150" cy="14541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defRPr/>
              </a:pPr>
              <a:endParaRPr lang="en-US" dirty="0" err="1" smtClean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32"/>
            <p:cNvSpPr>
              <a:spLocks/>
            </p:cNvSpPr>
            <p:nvPr/>
          </p:nvSpPr>
          <p:spPr bwMode="auto">
            <a:xfrm>
              <a:off x="3736975" y="4710113"/>
              <a:ext cx="3175" cy="3175"/>
            </a:xfrm>
            <a:custGeom>
              <a:avLst/>
              <a:gdLst>
                <a:gd name="T0" fmla="*/ 2147483646 w 13"/>
                <a:gd name="T1" fmla="*/ 0 h 20"/>
                <a:gd name="T2" fmla="*/ 0 w 13"/>
                <a:gd name="T3" fmla="*/ 0 h 20"/>
                <a:gd name="T4" fmla="*/ 2147483646 w 13"/>
                <a:gd name="T5" fmla="*/ 2147483646 h 20"/>
                <a:gd name="T6" fmla="*/ 2147483646 w 13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7"/>
                    <a:pt x="6" y="13"/>
                    <a:pt x="8" y="2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6"/>
            <p:cNvSpPr txBox="1"/>
            <p:nvPr/>
          </p:nvSpPr>
          <p:spPr bwMode="auto">
            <a:xfrm>
              <a:off x="2881313" y="5078413"/>
              <a:ext cx="1281112" cy="55403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n-US" sz="1200" cap="all" dirty="0">
                  <a:latin typeface="Calibri" panose="020F0502020204030204" pitchFamily="34" charset="0"/>
                </a:rPr>
                <a:t>Water and </a:t>
              </a:r>
              <a:r>
                <a:rPr lang="en-US" sz="1200" cap="all" dirty="0" smtClean="0">
                  <a:latin typeface="Calibri" panose="020F0502020204030204" pitchFamily="34" charset="0"/>
                </a:rPr>
                <a:t>Ground activation</a:t>
              </a:r>
              <a:endParaRPr lang="en-US" sz="1200" cap="all" dirty="0">
                <a:latin typeface="Calibri" panose="020F0502020204030204" pitchFamily="34" charset="0"/>
              </a:endParaRPr>
            </a:p>
          </p:txBody>
        </p:sp>
        <p:sp>
          <p:nvSpPr>
            <p:cNvPr id="21" name="TextBox 5"/>
            <p:cNvSpPr txBox="1"/>
            <p:nvPr/>
          </p:nvSpPr>
          <p:spPr bwMode="auto">
            <a:xfrm>
              <a:off x="4978400" y="5078413"/>
              <a:ext cx="1295400" cy="36988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n-US" sz="1200" cap="all" dirty="0" smtClean="0">
                  <a:latin typeface="Calibri" panose="020F0502020204030204" pitchFamily="34" charset="0"/>
                </a:rPr>
                <a:t>Radioactive waste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22" name="TextBox 3"/>
            <p:cNvSpPr txBox="1"/>
            <p:nvPr/>
          </p:nvSpPr>
          <p:spPr bwMode="auto">
            <a:xfrm>
              <a:off x="4859338" y="2973388"/>
              <a:ext cx="1549400" cy="36830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n-US" sz="1200" cap="all" dirty="0" smtClean="0">
                  <a:latin typeface="Calibri" panose="020F0502020204030204" pitchFamily="34" charset="0"/>
                </a:rPr>
                <a:t>Air and He </a:t>
              </a:r>
              <a:br>
                <a:rPr lang="en-US" sz="1200" cap="all" dirty="0" smtClean="0">
                  <a:latin typeface="Calibri" panose="020F0502020204030204" pitchFamily="34" charset="0"/>
                </a:rPr>
              </a:br>
              <a:r>
                <a:rPr lang="en-US" sz="1200" cap="all" dirty="0" smtClean="0">
                  <a:latin typeface="Calibri" panose="020F0502020204030204" pitchFamily="34" charset="0"/>
                </a:rPr>
                <a:t>activation</a:t>
              </a:r>
              <a:endParaRPr lang="en-US" sz="1200" cap="all" dirty="0">
                <a:latin typeface="Calibri" panose="020F0502020204030204" pitchFamily="34" charset="0"/>
              </a:endParaRPr>
            </a:p>
          </p:txBody>
        </p:sp>
        <p:sp>
          <p:nvSpPr>
            <p:cNvPr id="23" name="TextBox 32"/>
            <p:cNvSpPr txBox="1"/>
            <p:nvPr/>
          </p:nvSpPr>
          <p:spPr bwMode="auto">
            <a:xfrm>
              <a:off x="2846388" y="2973388"/>
              <a:ext cx="1368425" cy="36988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n-US" sz="1200" cap="all" dirty="0">
                  <a:latin typeface="Calibri" panose="020F0502020204030204" pitchFamily="34" charset="0"/>
                </a:rPr>
                <a:t>Prompt and residual radiation</a:t>
              </a:r>
            </a:p>
          </p:txBody>
        </p:sp>
        <p:sp>
          <p:nvSpPr>
            <p:cNvPr id="24" name="TextBox 5"/>
            <p:cNvSpPr txBox="1"/>
            <p:nvPr/>
          </p:nvSpPr>
          <p:spPr>
            <a:xfrm>
              <a:off x="3805238" y="4005263"/>
              <a:ext cx="1530350" cy="18415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defPPr>
                <a:defRPr lang="en-GB"/>
              </a:defPPr>
              <a:lvl1pPr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lnSpc>
                  <a:spcPct val="86000"/>
                </a:lnSpc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defRPr/>
              </a:pPr>
              <a:r>
                <a:rPr lang="en-GB" sz="1200" cap="all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Radiation Protection</a:t>
              </a:r>
              <a:endParaRPr lang="en-GB" sz="1200" cap="all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6" t="22607" r="84581" b="72537"/>
            <a:stretch>
              <a:fillRect/>
            </a:stretch>
          </p:blipFill>
          <p:spPr bwMode="auto">
            <a:xfrm>
              <a:off x="5421313" y="2400300"/>
              <a:ext cx="425450" cy="45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8"/>
            <p:cNvGrpSpPr>
              <a:grpSpLocks/>
            </p:cNvGrpSpPr>
            <p:nvPr/>
          </p:nvGrpSpPr>
          <p:grpSpPr bwMode="auto">
            <a:xfrm>
              <a:off x="5394325" y="4438650"/>
              <a:ext cx="423863" cy="500063"/>
              <a:chOff x="5394049" y="4294337"/>
              <a:chExt cx="424800" cy="500329"/>
            </a:xfrm>
          </p:grpSpPr>
          <p:pic>
            <p:nvPicPr>
              <p:cNvPr id="49" name="Picture 2" descr="\\cern.ch\dfs\Users\c\clstrabe\Desktop\image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99" t="11519" r="8327" b="8969"/>
              <a:stretch>
                <a:fillRect/>
              </a:stretch>
            </p:blipFill>
            <p:spPr bwMode="auto">
              <a:xfrm>
                <a:off x="5394049" y="4294337"/>
                <a:ext cx="424800" cy="476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Rectangle 4"/>
              <p:cNvSpPr>
                <a:spLocks noChangeArrowheads="1"/>
              </p:cNvSpPr>
              <p:nvPr/>
            </p:nvSpPr>
            <p:spPr bwMode="auto">
              <a:xfrm>
                <a:off x="5394049" y="4294337"/>
                <a:ext cx="424800" cy="500329"/>
              </a:xfrm>
              <a:prstGeom prst="rect">
                <a:avLst/>
              </a:prstGeom>
              <a:solidFill>
                <a:schemeClr val="bg1">
                  <a:alpha val="23921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7" name="Group 9"/>
            <p:cNvGrpSpPr>
              <a:grpSpLocks/>
            </p:cNvGrpSpPr>
            <p:nvPr/>
          </p:nvGrpSpPr>
          <p:grpSpPr bwMode="auto">
            <a:xfrm>
              <a:off x="3294063" y="2378075"/>
              <a:ext cx="452437" cy="500063"/>
              <a:chOff x="3294107" y="2233835"/>
              <a:chExt cx="452494" cy="500329"/>
            </a:xfrm>
          </p:grpSpPr>
          <p:pic>
            <p:nvPicPr>
              <p:cNvPr id="43" name="Picture 3" descr="\\cern.ch\dfs\Users\c\clstrabe\Desktop\imagesCAS65GKI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3321801" y="2273006"/>
                <a:ext cx="424800" cy="42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tangle 5"/>
              <p:cNvSpPr>
                <a:spLocks noChangeArrowheads="1"/>
              </p:cNvSpPr>
              <p:nvPr/>
            </p:nvSpPr>
            <p:spPr bwMode="auto">
              <a:xfrm>
                <a:off x="3347864" y="2265479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347864" y="2430000"/>
                <a:ext cx="280800" cy="10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347864" y="2618035"/>
                <a:ext cx="280800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Isosceles Triangle 6"/>
              <p:cNvSpPr>
                <a:spLocks noChangeArrowheads="1"/>
              </p:cNvSpPr>
              <p:nvPr/>
            </p:nvSpPr>
            <p:spPr bwMode="auto">
              <a:xfrm rot="-5400000">
                <a:off x="3608456" y="2442502"/>
                <a:ext cx="172800" cy="7200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294107" y="2233835"/>
                <a:ext cx="452494" cy="500329"/>
              </a:xfrm>
              <a:prstGeom prst="rect">
                <a:avLst/>
              </a:prstGeom>
              <a:solidFill>
                <a:schemeClr val="bg1">
                  <a:alpha val="36078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3321050" y="4479925"/>
              <a:ext cx="444500" cy="458788"/>
              <a:chOff x="3321801" y="4336476"/>
              <a:chExt cx="444212" cy="458190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31375" r="82220" b="63770"/>
              <a:stretch>
                <a:fillRect/>
              </a:stretch>
            </p:blipFill>
            <p:spPr bwMode="auto">
              <a:xfrm>
                <a:off x="3321801" y="4336476"/>
                <a:ext cx="424800" cy="458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37"/>
              <p:cNvSpPr>
                <a:spLocks noChangeArrowheads="1"/>
              </p:cNvSpPr>
              <p:nvPr/>
            </p:nvSpPr>
            <p:spPr bwMode="auto">
              <a:xfrm rot="-2316096">
                <a:off x="3680957" y="4356000"/>
                <a:ext cx="85056" cy="1006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1" name="Oval 38"/>
              <p:cNvSpPr>
                <a:spLocks noChangeArrowheads="1"/>
              </p:cNvSpPr>
              <p:nvPr/>
            </p:nvSpPr>
            <p:spPr bwMode="auto">
              <a:xfrm rot="3841534">
                <a:off x="3496389" y="4543416"/>
                <a:ext cx="75624" cy="485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42" name="Oval 52"/>
              <p:cNvSpPr>
                <a:spLocks noChangeArrowheads="1"/>
              </p:cNvSpPr>
              <p:nvPr/>
            </p:nvSpPr>
            <p:spPr bwMode="auto">
              <a:xfrm rot="3841534">
                <a:off x="3595454" y="4472516"/>
                <a:ext cx="75624" cy="587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9" name="Group 47"/>
            <p:cNvGrpSpPr>
              <a:grpSpLocks noChangeAspect="1"/>
            </p:cNvGrpSpPr>
            <p:nvPr/>
          </p:nvGrpSpPr>
          <p:grpSpPr bwMode="auto">
            <a:xfrm>
              <a:off x="4318000" y="3357563"/>
              <a:ext cx="504825" cy="503237"/>
              <a:chOff x="5291758" y="836712"/>
              <a:chExt cx="684000" cy="684000"/>
            </a:xfrm>
          </p:grpSpPr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291758" y="836712"/>
                <a:ext cx="684000" cy="68400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al 58"/>
              <p:cNvSpPr>
                <a:spLocks noChangeArrowheads="1"/>
              </p:cNvSpPr>
              <p:nvPr/>
            </p:nvSpPr>
            <p:spPr bwMode="auto">
              <a:xfrm>
                <a:off x="5327758" y="872712"/>
                <a:ext cx="612000" cy="612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Isosceles Triangle 43"/>
              <p:cNvSpPr>
                <a:spLocks noChangeArrowheads="1"/>
              </p:cNvSpPr>
              <p:nvPr/>
            </p:nvSpPr>
            <p:spPr bwMode="auto">
              <a:xfrm rot="10800000">
                <a:off x="5480824" y="874703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Isosceles Triangle 60"/>
              <p:cNvSpPr>
                <a:spLocks noChangeArrowheads="1"/>
              </p:cNvSpPr>
              <p:nvPr/>
            </p:nvSpPr>
            <p:spPr bwMode="auto">
              <a:xfrm rot="-3600000">
                <a:off x="5612417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Isosceles Triangle 61"/>
              <p:cNvSpPr>
                <a:spLocks noChangeArrowheads="1"/>
              </p:cNvSpPr>
              <p:nvPr/>
            </p:nvSpPr>
            <p:spPr bwMode="auto">
              <a:xfrm rot="3600000">
                <a:off x="5349164" y="1096500"/>
                <a:ext cx="305867" cy="308421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Oval 57"/>
              <p:cNvSpPr>
                <a:spLocks noChangeArrowheads="1"/>
              </p:cNvSpPr>
              <p:nvPr/>
            </p:nvSpPr>
            <p:spPr bwMode="auto">
              <a:xfrm>
                <a:off x="5561758" y="1106712"/>
                <a:ext cx="144000" cy="144000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Oval 46"/>
              <p:cNvSpPr>
                <a:spLocks noChangeArrowheads="1"/>
              </p:cNvSpPr>
              <p:nvPr/>
            </p:nvSpPr>
            <p:spPr bwMode="auto">
              <a:xfrm>
                <a:off x="5555333" y="836712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val 65"/>
              <p:cNvSpPr>
                <a:spLocks noChangeArrowheads="1"/>
              </p:cNvSpPr>
              <p:nvPr/>
            </p:nvSpPr>
            <p:spPr bwMode="auto">
              <a:xfrm rot="-3709864">
                <a:off x="5810882" y="1284045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Oval 66"/>
              <p:cNvSpPr>
                <a:spLocks noChangeArrowheads="1"/>
              </p:cNvSpPr>
              <p:nvPr/>
            </p:nvSpPr>
            <p:spPr bwMode="auto">
              <a:xfrm rot="2119916">
                <a:off x="5299049" y="1294476"/>
                <a:ext cx="150425" cy="7200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umr10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2400" b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9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130732" y="673026"/>
            <a:ext cx="3808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BDF/</a:t>
            </a:r>
            <a:r>
              <a:rPr lang="en-GB" altLang="en-US" sz="12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SHiP</a:t>
            </a:r>
            <a:r>
              <a:rPr lang="en-GB" altLang="en-US" sz="12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as implemented in FLUKA</a:t>
            </a:r>
            <a:endParaRPr lang="en-GB" altLang="en-US" sz="120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86433" y="4570124"/>
            <a:ext cx="8547824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No access during operation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into the detector hall is the main condition for current design</a:t>
            </a:r>
          </a:p>
          <a:p>
            <a:pPr marL="214313" indent="-214313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Massive shielding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keep prompt/residual dose rate and airborne 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radioactivity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as low as possible</a:t>
            </a:r>
          </a:p>
          <a:p>
            <a:pPr marL="214313" indent="-214313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Most 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critical area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was embedded in </a:t>
            </a:r>
            <a:r>
              <a:rPr lang="en-GB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He-environment</a:t>
            </a:r>
          </a:p>
          <a:p>
            <a:pPr marL="214313" indent="-214313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Shielding</a:t>
            </a:r>
            <a:r>
              <a:rPr lang="it-IT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it-IT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optimized to reduce ground activation </a:t>
            </a:r>
            <a:r>
              <a:rPr lang="it-IT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 negligible levels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Active muon shield with magnets (1.8 T) from the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experiment was included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137" y="1822176"/>
            <a:ext cx="5416971" cy="2459252"/>
            <a:chOff x="2066123" y="1715091"/>
            <a:chExt cx="8175166" cy="33618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/>
          </p:blipFill>
          <p:spPr>
            <a:xfrm>
              <a:off x="2117271" y="2046616"/>
              <a:ext cx="7924168" cy="295458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" name="Gruppo 4"/>
            <p:cNvGrpSpPr/>
            <p:nvPr/>
          </p:nvGrpSpPr>
          <p:grpSpPr>
            <a:xfrm>
              <a:off x="2066123" y="1715091"/>
              <a:ext cx="8175166" cy="3361809"/>
              <a:chOff x="542121" y="2013677"/>
              <a:chExt cx="8175166" cy="3361809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386781" y="2730779"/>
                <a:ext cx="1492160" cy="30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Concrete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386781" y="3104912"/>
                <a:ext cx="1492160" cy="30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Helium Vessel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>
                <a:off x="2154333" y="3316407"/>
                <a:ext cx="0" cy="72000"/>
              </a:xfrm>
              <a:prstGeom prst="straightConnector1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1155887" y="4725243"/>
                <a:ext cx="1492160" cy="30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bg1"/>
                    </a:solidFill>
                    <a:latin typeface="+mj-lt"/>
                  </a:rPr>
                  <a:t>Target</a:t>
                </a:r>
                <a:endParaRPr lang="en-GB" sz="75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V="1">
                <a:off x="1418253" y="4235203"/>
                <a:ext cx="670769" cy="543467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9" name="TextBox 58"/>
              <p:cNvSpPr txBox="1"/>
              <p:nvPr/>
            </p:nvSpPr>
            <p:spPr>
              <a:xfrm>
                <a:off x="1880446" y="4663442"/>
                <a:ext cx="1492160" cy="4715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50" dirty="0">
                    <a:solidFill>
                      <a:schemeClr val="bg1"/>
                    </a:solidFill>
                    <a:latin typeface="+mj-lt"/>
                  </a:rPr>
                  <a:t>Magnetic part of hadron stopper</a:t>
                </a:r>
                <a:endParaRPr lang="en-GB" sz="75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flipV="1">
                <a:off x="2666679" y="4329628"/>
                <a:ext cx="96895" cy="37571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5804848" y="2653834"/>
                <a:ext cx="1202188" cy="6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Active muon shield magnets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 flipH="1">
                <a:off x="5869394" y="3053944"/>
                <a:ext cx="386627" cy="830208"/>
              </a:xfrm>
              <a:prstGeom prst="straightConnector1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1277872" y="3733644"/>
                <a:ext cx="18720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Rectangle 63"/>
              <p:cNvSpPr/>
              <p:nvPr/>
            </p:nvSpPr>
            <p:spPr>
              <a:xfrm>
                <a:off x="2006924" y="3547347"/>
                <a:ext cx="543438" cy="269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00" dirty="0">
                    <a:solidFill>
                      <a:schemeClr val="bg1"/>
                    </a:solidFill>
                    <a:latin typeface="+mj-lt"/>
                  </a:rPr>
                  <a:t>11 m</a:t>
                </a:r>
                <a:endParaRPr lang="en-GB" sz="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3171506" y="5083303"/>
                <a:ext cx="5018103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>
                <a:off x="2417267" y="4175250"/>
                <a:ext cx="7560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/>
              <p:cNvSpPr/>
              <p:nvPr/>
            </p:nvSpPr>
            <p:spPr>
              <a:xfrm>
                <a:off x="2577490" y="3994408"/>
                <a:ext cx="575231" cy="269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00" dirty="0">
                    <a:solidFill>
                      <a:schemeClr val="bg1"/>
                    </a:solidFill>
                    <a:latin typeface="+mj-lt"/>
                  </a:rPr>
                  <a:t>4.5 m</a:t>
                </a:r>
                <a:endParaRPr lang="en-GB" sz="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593271" y="2013677"/>
                <a:ext cx="2906494" cy="390398"/>
              </a:xfrm>
              <a:prstGeom prst="rect">
                <a:avLst/>
              </a:prstGeom>
              <a:solidFill>
                <a:srgbClr val="E0F4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5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739165" y="2057090"/>
                <a:ext cx="971437" cy="303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Target hall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7616228" y="2730779"/>
                <a:ext cx="1101059" cy="303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Detector hall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670174" y="2484792"/>
                <a:ext cx="1492160" cy="30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  <a:latin typeface="+mj-lt"/>
                  </a:rPr>
                  <a:t>Moraine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448366" y="3440737"/>
                <a:ext cx="1492160" cy="303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bg1"/>
                    </a:solidFill>
                    <a:latin typeface="+mj-lt"/>
                  </a:rPr>
                  <a:t>Cast Iron</a:t>
                </a:r>
                <a:endParaRPr lang="en-GB" sz="750" dirty="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42121" y="4486148"/>
                <a:ext cx="742798" cy="641997"/>
                <a:chOff x="2759111" y="5501794"/>
                <a:chExt cx="922352" cy="846256"/>
              </a:xfrm>
            </p:grpSpPr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3039980" y="5980116"/>
                  <a:ext cx="433136" cy="0"/>
                </a:xfrm>
                <a:prstGeom prst="straightConnector1">
                  <a:avLst/>
                </a:prstGeom>
                <a:ln w="1270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/>
                <p:cNvGrpSpPr/>
                <p:nvPr/>
              </p:nvGrpSpPr>
              <p:grpSpPr>
                <a:xfrm>
                  <a:off x="2759111" y="5501794"/>
                  <a:ext cx="922352" cy="846256"/>
                  <a:chOff x="2775153" y="5501794"/>
                  <a:chExt cx="922352" cy="846256"/>
                </a:xfrm>
              </p:grpSpPr>
              <p:cxnSp>
                <p:nvCxnSpPr>
                  <p:cNvPr id="73" name="Straight Arrow Connector 72"/>
                  <p:cNvCxnSpPr/>
                  <p:nvPr/>
                </p:nvCxnSpPr>
                <p:spPr>
                  <a:xfrm flipV="1">
                    <a:off x="3039978" y="5527020"/>
                    <a:ext cx="0" cy="453098"/>
                  </a:xfrm>
                  <a:prstGeom prst="straightConnector1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/>
                  <p:nvPr/>
                </p:nvCxnSpPr>
                <p:spPr>
                  <a:xfrm flipV="1">
                    <a:off x="3039978" y="5753571"/>
                    <a:ext cx="280737" cy="226548"/>
                  </a:xfrm>
                  <a:prstGeom prst="straightConnector1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Rectangle 74"/>
                  <p:cNvSpPr/>
                  <p:nvPr/>
                </p:nvSpPr>
                <p:spPr>
                  <a:xfrm>
                    <a:off x="2775153" y="5501794"/>
                    <a:ext cx="440959" cy="39957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75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rPr>
                      <a:t>y</a:t>
                    </a:r>
                    <a:endParaRPr lang="en-GB" sz="750" dirty="0">
                      <a:solidFill>
                        <a:schemeClr val="accent6">
                          <a:lumMod val="50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3219520" y="5948479"/>
                    <a:ext cx="440959" cy="39957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75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rPr>
                      <a:t>z</a:t>
                    </a:r>
                    <a:endParaRPr lang="en-GB" sz="750" dirty="0">
                      <a:solidFill>
                        <a:schemeClr val="accent6">
                          <a:lumMod val="50000"/>
                        </a:schemeClr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3256547" y="5677460"/>
                    <a:ext cx="440958" cy="39957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75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j-lt"/>
                      </a:rPr>
                      <a:t>x</a:t>
                    </a:r>
                    <a:endParaRPr lang="en-GB" sz="750" dirty="0">
                      <a:solidFill>
                        <a:schemeClr val="accent6">
                          <a:lumMod val="50000"/>
                        </a:schemeClr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66" name="Rectangle 65"/>
              <p:cNvSpPr/>
              <p:nvPr/>
            </p:nvSpPr>
            <p:spPr>
              <a:xfrm>
                <a:off x="5262887" y="5106039"/>
                <a:ext cx="543438" cy="269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00" dirty="0">
                    <a:solidFill>
                      <a:schemeClr val="bg1"/>
                    </a:solidFill>
                    <a:latin typeface="+mj-lt"/>
                  </a:rPr>
                  <a:t>29 m</a:t>
                </a:r>
                <a:endParaRPr lang="en-GB" sz="6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49" name="Title 1"/>
          <p:cNvSpPr txBox="1">
            <a:spLocks/>
          </p:cNvSpPr>
          <p:nvPr/>
        </p:nvSpPr>
        <p:spPr>
          <a:xfrm>
            <a:off x="111663" y="-55582"/>
            <a:ext cx="8284547" cy="705332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7432">
              <a:buClr>
                <a:srgbClr val="0055A0"/>
              </a:buClr>
            </a:pPr>
            <a:r>
              <a:rPr lang="en-GB" sz="3000" dirty="0">
                <a:solidFill>
                  <a:srgbClr val="0055A0"/>
                </a:solidFill>
              </a:rPr>
              <a:t>RP evaluation based on FLUKA simulations </a:t>
            </a:r>
            <a:endParaRPr lang="en-US" sz="3000" dirty="0">
              <a:solidFill>
                <a:srgbClr val="0055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3602" y="1822176"/>
            <a:ext cx="92525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350" dirty="0">
                <a:solidFill>
                  <a:schemeClr val="tx2"/>
                </a:solidFill>
                <a:cs typeface="Arial" panose="020B0604020202020204" pitchFamily="34" charset="0"/>
              </a:rPr>
              <a:t>Side view</a:t>
            </a:r>
          </a:p>
        </p:txBody>
      </p:sp>
      <p:sp>
        <p:nvSpPr>
          <p:cNvPr id="8" name="Rectangle 7"/>
          <p:cNvSpPr/>
          <p:nvPr/>
        </p:nvSpPr>
        <p:spPr>
          <a:xfrm>
            <a:off x="6491505" y="968901"/>
            <a:ext cx="177163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350" dirty="0">
                <a:solidFill>
                  <a:schemeClr val="tx2"/>
                </a:solidFill>
                <a:cs typeface="Arial" panose="020B0604020202020204" pitchFamily="34" charset="0"/>
              </a:rPr>
              <a:t>Cross-sectional view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95109" y="1210491"/>
            <a:ext cx="3534082" cy="3284687"/>
            <a:chOff x="2104424" y="1682802"/>
            <a:chExt cx="5150199" cy="406482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4424" y="1782815"/>
              <a:ext cx="5150199" cy="3964807"/>
            </a:xfrm>
            <a:prstGeom prst="rect">
              <a:avLst/>
            </a:prstGeom>
          </p:spPr>
        </p:pic>
        <p:sp>
          <p:nvSpPr>
            <p:cNvPr id="44" name="TextBox 36"/>
            <p:cNvSpPr txBox="1"/>
            <p:nvPr/>
          </p:nvSpPr>
          <p:spPr>
            <a:xfrm rot="16200000">
              <a:off x="1751802" y="3614926"/>
              <a:ext cx="1153883" cy="363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50" dirty="0">
                  <a:solidFill>
                    <a:schemeClr val="bg1"/>
                  </a:solidFill>
                </a:rPr>
                <a:t>Moraine</a:t>
              </a:r>
              <a:endParaRPr lang="en-GB" sz="750" dirty="0">
                <a:solidFill>
                  <a:schemeClr val="bg1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361566" y="1682802"/>
              <a:ext cx="4221591" cy="3762059"/>
              <a:chOff x="1313119" y="228538"/>
              <a:chExt cx="6245986" cy="5872560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6169458" y="3336047"/>
                <a:ext cx="1389647" cy="833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</a:rPr>
                  <a:t>Concrete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3847041" y="228538"/>
                <a:ext cx="1900838" cy="64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</a:rPr>
                  <a:t>Target</a:t>
                </a:r>
                <a:r>
                  <a:rPr lang="it-IT" sz="1013" dirty="0">
                    <a:solidFill>
                      <a:schemeClr val="accent6">
                        <a:lumMod val="50000"/>
                      </a:schemeClr>
                    </a:solidFill>
                  </a:rPr>
                  <a:t> </a:t>
                </a:r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</a:rPr>
                  <a:t>Hall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424219" y="5267413"/>
                <a:ext cx="1389647" cy="833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bg1"/>
                    </a:solidFill>
                  </a:rPr>
                  <a:t>Cast Iron</a:t>
                </a:r>
                <a:endParaRPr lang="en-GB" sz="7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738962" y="2067969"/>
                <a:ext cx="2120912" cy="535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50" dirty="0">
                    <a:solidFill>
                      <a:schemeClr val="accent6">
                        <a:lumMod val="50000"/>
                      </a:schemeClr>
                    </a:solidFill>
                  </a:rPr>
                  <a:t>Helium Vessel</a:t>
                </a:r>
                <a:endParaRPr lang="en-GB" sz="75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1313119" y="5172063"/>
                <a:ext cx="478121" cy="506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675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>
                <a:off x="3805435" y="3889029"/>
                <a:ext cx="0" cy="337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/>
              <p:cNvSpPr/>
              <p:nvPr/>
            </p:nvSpPr>
            <p:spPr>
              <a:xfrm>
                <a:off x="3728411" y="3847050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0.8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710024" y="4628208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0.6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3" name="Straight Arrow Connector 92"/>
              <p:cNvCxnSpPr/>
              <p:nvPr/>
            </p:nvCxnSpPr>
            <p:spPr>
              <a:xfrm>
                <a:off x="3927780" y="4580402"/>
                <a:ext cx="319579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2527082" y="4363789"/>
                <a:ext cx="798948" cy="6491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2478506" y="4344611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sz="619" dirty="0">
                    <a:solidFill>
                      <a:schemeClr val="bg1"/>
                    </a:solidFill>
                  </a:rPr>
                  <a:t>2.0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6" name="Straight Arrow Connector 95"/>
              <p:cNvCxnSpPr/>
              <p:nvPr/>
            </p:nvCxnSpPr>
            <p:spPr>
              <a:xfrm>
                <a:off x="3799420" y="4997890"/>
                <a:ext cx="0" cy="61990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Rectangle 96"/>
              <p:cNvSpPr/>
              <p:nvPr/>
            </p:nvSpPr>
            <p:spPr>
              <a:xfrm>
                <a:off x="3755007" y="5163362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1.5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8" name="Straight Arrow Connector 97"/>
              <p:cNvCxnSpPr/>
              <p:nvPr/>
            </p:nvCxnSpPr>
            <p:spPr>
              <a:xfrm>
                <a:off x="3805435" y="2564329"/>
                <a:ext cx="0" cy="1292506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/>
              <p:cNvSpPr/>
              <p:nvPr/>
            </p:nvSpPr>
            <p:spPr>
              <a:xfrm>
                <a:off x="3728411" y="3009284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3.2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>
                <a:off x="5053314" y="4379989"/>
                <a:ext cx="266316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/>
              <p:cNvSpPr/>
              <p:nvPr/>
            </p:nvSpPr>
            <p:spPr>
              <a:xfrm>
                <a:off x="4922431" y="4381919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0.5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>
                <a:off x="1535554" y="3523443"/>
                <a:ext cx="609098" cy="478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/>
              <p:cNvSpPr/>
              <p:nvPr/>
            </p:nvSpPr>
            <p:spPr>
              <a:xfrm>
                <a:off x="1543937" y="3552398"/>
                <a:ext cx="996566" cy="484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619" dirty="0">
                    <a:solidFill>
                      <a:schemeClr val="bg1"/>
                    </a:solidFill>
                  </a:rPr>
                  <a:t>1.5 m</a:t>
                </a:r>
                <a:endParaRPr lang="en-GB" sz="619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4078054" y="4106415"/>
                <a:ext cx="1140900" cy="833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50" dirty="0">
                    <a:solidFill>
                      <a:schemeClr val="bg1"/>
                    </a:solidFill>
                  </a:rPr>
                  <a:t>Target</a:t>
                </a:r>
                <a:endParaRPr lang="en-GB" sz="75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5" name="Straight Arrow Connector 104"/>
              <p:cNvCxnSpPr/>
              <p:nvPr/>
            </p:nvCxnSpPr>
            <p:spPr>
              <a:xfrm flipH="1">
                <a:off x="3876520" y="4335992"/>
                <a:ext cx="349407" cy="69653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/>
            <p:cNvGrpSpPr/>
            <p:nvPr/>
          </p:nvGrpSpPr>
          <p:grpSpPr>
            <a:xfrm>
              <a:off x="6280080" y="5074756"/>
              <a:ext cx="762536" cy="617754"/>
              <a:chOff x="2726671" y="5846186"/>
              <a:chExt cx="1077079" cy="991968"/>
            </a:xfrm>
          </p:grpSpPr>
          <p:cxnSp>
            <p:nvCxnSpPr>
              <p:cNvPr id="47" name="Straight Arrow Connector 46"/>
              <p:cNvCxnSpPr/>
              <p:nvPr/>
            </p:nvCxnSpPr>
            <p:spPr>
              <a:xfrm>
                <a:off x="3039979" y="6324509"/>
                <a:ext cx="433137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2726671" y="5846186"/>
                <a:ext cx="1077079" cy="991968"/>
                <a:chOff x="2742713" y="5846186"/>
                <a:chExt cx="1077079" cy="991968"/>
              </a:xfrm>
            </p:grpSpPr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3039979" y="5871411"/>
                  <a:ext cx="0" cy="453098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3039979" y="6097960"/>
                  <a:ext cx="280737" cy="226549"/>
                </a:xfrm>
                <a:prstGeom prst="straightConnector1">
                  <a:avLst/>
                </a:prstGeom>
                <a:ln w="19050"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Rectangle 51"/>
                <p:cNvSpPr/>
                <p:nvPr/>
              </p:nvSpPr>
              <p:spPr>
                <a:xfrm>
                  <a:off x="2742713" y="5846186"/>
                  <a:ext cx="563244" cy="52068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sz="675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y</a:t>
                  </a:r>
                  <a:endParaRPr lang="en-GB" sz="675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3219521" y="6317469"/>
                  <a:ext cx="563244" cy="52068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sz="675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x</a:t>
                  </a:r>
                  <a:endParaRPr lang="en-GB" sz="675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256548" y="5961926"/>
                  <a:ext cx="563244" cy="52068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sz="675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z</a:t>
                  </a:r>
                  <a:endParaRPr lang="en-GB" sz="675" dirty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107" name="Rectangle 10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" y="3306701"/>
            <a:ext cx="2988000" cy="22410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562" y="3278310"/>
            <a:ext cx="2988000" cy="22410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820633" y="652651"/>
            <a:ext cx="2961750" cy="2880000"/>
            <a:chOff x="3083301" y="574480"/>
            <a:chExt cx="3360000" cy="252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3301" y="574480"/>
              <a:ext cx="3360000" cy="2520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458626" y="1290701"/>
              <a:ext cx="2247230" cy="339635"/>
            </a:xfrm>
            <a:prstGeom prst="rect">
              <a:avLst/>
            </a:prstGeom>
            <a:noFill/>
            <a:ln w="6350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847" y="717734"/>
            <a:ext cx="2852116" cy="2880000"/>
            <a:chOff x="150352" y="1325606"/>
            <a:chExt cx="4080000" cy="306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52" y="1325606"/>
              <a:ext cx="4080000" cy="30600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46016" y="2277759"/>
              <a:ext cx="2760023" cy="339635"/>
            </a:xfrm>
            <a:prstGeom prst="rect">
              <a:avLst/>
            </a:prstGeom>
            <a:noFill/>
            <a:ln w="6350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7" name="Content Placeholder 3"/>
          <p:cNvSpPr txBox="1">
            <a:spLocks/>
          </p:cNvSpPr>
          <p:nvPr/>
        </p:nvSpPr>
        <p:spPr bwMode="auto">
          <a:xfrm>
            <a:off x="5672749" y="1075412"/>
            <a:ext cx="3489445" cy="213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54000" rIns="54000" bIns="54000">
            <a:spAutoFit/>
          </a:bodyPr>
          <a:lstStyle>
            <a:lvl1pPr defTabSz="979488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umr10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450"/>
              </a:spcAft>
              <a:buNone/>
            </a:pPr>
            <a:r>
              <a:rPr lang="it-IT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Target area:</a:t>
            </a:r>
            <a:endParaRPr lang="en-GB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  <a:buNone/>
            </a:pP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Prompt dose rates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reach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~100 </a:t>
            </a:r>
            <a:r>
              <a:rPr lang="en-GB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mSv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/h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above He-vessel and drop down to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 1 µ</a:t>
            </a:r>
            <a:r>
              <a:rPr lang="en-GB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/h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above top concrete shielding (conservative gaps)</a:t>
            </a:r>
          </a:p>
          <a:p>
            <a:pPr>
              <a:spcAft>
                <a:spcPts val="450"/>
              </a:spcAft>
              <a:buNone/>
            </a:pPr>
            <a:r>
              <a:rPr lang="en-GB" altLang="en-US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altLang="en-US" sz="9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Expected classification: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Supervised Radiation Area </a:t>
            </a:r>
            <a:r>
              <a:rPr lang="en-GB" sz="900" b="0" dirty="0">
                <a:latin typeface="Arial" panose="020B0604020202020204" pitchFamily="34" charset="0"/>
                <a:cs typeface="Arial" panose="020B0604020202020204" pitchFamily="34" charset="0"/>
              </a:rPr>
              <a:t>(up to 2000h/year)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(&lt; 3 </a:t>
            </a:r>
            <a:r>
              <a:rPr lang="en-GB" altLang="en-US" sz="9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GB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/h)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in the target hall</a:t>
            </a:r>
          </a:p>
          <a:p>
            <a:pPr>
              <a:spcAft>
                <a:spcPts val="450"/>
              </a:spcAft>
              <a:buNone/>
            </a:pP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Residual dose rates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a few µ</a:t>
            </a:r>
            <a:r>
              <a:rPr lang="en-GB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/h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above and next to He-vessel</a:t>
            </a:r>
          </a:p>
          <a:p>
            <a:pPr>
              <a:spcAft>
                <a:spcPts val="450"/>
              </a:spcAft>
              <a:buNone/>
            </a:pPr>
            <a:r>
              <a:rPr lang="en-GB" altLang="en-US" sz="9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high residual dose rates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next to target and cast iron shielding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O(100) </a:t>
            </a:r>
            <a:r>
              <a:rPr lang="en-GB" alt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</a:p>
          <a:p>
            <a:pPr>
              <a:spcAft>
                <a:spcPts val="450"/>
              </a:spcAft>
              <a:buNone/>
            </a:pPr>
            <a:r>
              <a:rPr lang="en-GB" altLang="en-US" sz="9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GB" altLang="en-US" sz="900" b="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9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handling </a:t>
            </a:r>
            <a:r>
              <a:rPr lang="en-GB" altLang="en-US" sz="900" b="0" dirty="0">
                <a:latin typeface="Arial" panose="020B0604020202020204" pitchFamily="34" charset="0"/>
                <a:cs typeface="Arial" panose="020B0604020202020204" pitchFamily="34" charset="0"/>
              </a:rPr>
              <a:t>and designated storage areas are therefore foreseen for these elements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128442" y="5805929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100 rem = 1Sv</a:t>
            </a:r>
          </a:p>
        </p:txBody>
      </p:sp>
      <p:sp>
        <p:nvSpPr>
          <p:cNvPr id="16" name="Title 8"/>
          <p:cNvSpPr txBox="1">
            <a:spLocks/>
          </p:cNvSpPr>
          <p:nvPr/>
        </p:nvSpPr>
        <p:spPr>
          <a:xfrm>
            <a:off x="54805" y="12402"/>
            <a:ext cx="7073688" cy="705332"/>
          </a:xfrm>
          <a:prstGeom prst="rect">
            <a:avLst/>
          </a:prstGeom>
        </p:spPr>
        <p:txBody>
          <a:bodyPr vert="horz" lIns="34290" rIns="3429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100" dirty="0"/>
              <a:t>Expected dose rates in the target and experimental area</a:t>
            </a:r>
            <a:endParaRPr lang="en-GB" sz="2100" dirty="0"/>
          </a:p>
        </p:txBody>
      </p:sp>
      <p:sp>
        <p:nvSpPr>
          <p:cNvPr id="18" name="Rectangle 17"/>
          <p:cNvSpPr/>
          <p:nvPr/>
        </p:nvSpPr>
        <p:spPr>
          <a:xfrm>
            <a:off x="145137" y="810076"/>
            <a:ext cx="30273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0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Prompt dose rate at 4×10</a:t>
            </a:r>
            <a:r>
              <a:rPr lang="en-GB" altLang="en-US" sz="1050" b="1" baseline="300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13 </a:t>
            </a:r>
            <a:r>
              <a:rPr lang="en-GB" altLang="en-US" sz="10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 / 7.2s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5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48773" y="810614"/>
            <a:ext cx="34385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10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Residual dose rate at 2×10</a:t>
            </a:r>
            <a:r>
              <a:rPr lang="en-GB" altLang="en-US" sz="1050" b="1" baseline="300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20 </a:t>
            </a:r>
            <a:r>
              <a:rPr lang="en-GB" altLang="en-US" sz="10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pot </a:t>
            </a:r>
            <a:r>
              <a:rPr lang="en-GB" altLang="en-US" sz="105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(1 week cooling)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050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08325" y="3707773"/>
            <a:ext cx="3453869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it-IT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Experimental area:</a:t>
            </a:r>
          </a:p>
          <a:p>
            <a:pPr>
              <a:spcAft>
                <a:spcPts val="450"/>
              </a:spcAft>
            </a:pP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Prompt dose rates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reach 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~100 </a:t>
            </a:r>
            <a:r>
              <a:rPr lang="en-GB" alt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mSv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/h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at magnet mainly due to muons</a:t>
            </a:r>
          </a:p>
          <a:p>
            <a:pPr>
              <a:spcAft>
                <a:spcPts val="450"/>
              </a:spcAft>
            </a:pP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Residual dose rates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close to first part of muon shield reach 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~10 µ</a:t>
            </a:r>
            <a:r>
              <a:rPr lang="en-GB" alt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/h</a:t>
            </a:r>
          </a:p>
          <a:p>
            <a:pPr>
              <a:spcAft>
                <a:spcPts val="450"/>
              </a:spcAft>
            </a:pPr>
            <a:r>
              <a:rPr lang="en-GB" altLang="en-US" sz="9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Expected classification during beam off: 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Supervised Radiation Area (&lt;15 µ</a:t>
            </a:r>
            <a:r>
              <a:rPr lang="en-GB" alt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/h) or Simple Controlled Radiation Area (&lt;50 µ</a:t>
            </a:r>
            <a:r>
              <a:rPr lang="en-GB" alt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GB" alt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/h) </a:t>
            </a:r>
            <a:r>
              <a:rPr lang="en-GB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in experimental hall</a:t>
            </a:r>
            <a:endParaRPr lang="en-GB" altLang="en-US" sz="105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2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880" y="233492"/>
            <a:ext cx="8226854" cy="940443"/>
          </a:xfrm>
        </p:spPr>
        <p:txBody>
          <a:bodyPr>
            <a:normAutofit/>
          </a:bodyPr>
          <a:lstStyle/>
          <a:p>
            <a:pPr marL="36576" lvl="0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Outline</a:t>
            </a:r>
            <a:endParaRPr lang="en-US" sz="3200" dirty="0">
              <a:solidFill>
                <a:srgbClr val="0055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 smtClean="0"/>
              <a:t>Motivation</a:t>
            </a:r>
            <a:endParaRPr lang="en-GB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/>
              <a:t>BDF concept and requirements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it-IT" sz="1800" dirty="0" smtClean="0"/>
              <a:t>Details about the target and the target station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it-IT" sz="1800" dirty="0" smtClean="0"/>
              <a:t>RP challenges</a:t>
            </a:r>
            <a:endParaRPr lang="en-GB" sz="1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400" dirty="0" smtClean="0"/>
              <a:t>SHiP</a:t>
            </a:r>
            <a:endParaRPr lang="en-GB" sz="2800" dirty="0"/>
          </a:p>
          <a:p>
            <a:pPr marL="827087" lvl="1" indent="-285750">
              <a:spcBef>
                <a:spcPts val="600"/>
              </a:spcBef>
              <a:spcAft>
                <a:spcPts val="600"/>
              </a:spcAft>
            </a:pPr>
            <a:r>
              <a:rPr lang="en-GB" sz="1800" dirty="0" smtClean="0"/>
              <a:t>Detectors</a:t>
            </a:r>
          </a:p>
          <a:p>
            <a:pPr marL="827087" lvl="1" indent="-285750">
              <a:spcBef>
                <a:spcPts val="600"/>
              </a:spcBef>
              <a:spcAft>
                <a:spcPts val="600"/>
              </a:spcAft>
            </a:pPr>
            <a:r>
              <a:rPr lang="en-GB" sz="1800" dirty="0" smtClean="0"/>
              <a:t>Physics performances</a:t>
            </a:r>
            <a:endParaRPr lang="en-GB" sz="1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Summary</a:t>
            </a:r>
          </a:p>
          <a:p>
            <a:endParaRPr lang="en-US" sz="1200" dirty="0"/>
          </a:p>
          <a:p>
            <a:pPr marL="36576" indent="0">
              <a:buNone/>
            </a:pPr>
            <a:endParaRPr lang="en-GB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5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err="1" smtClean="0">
                <a:solidFill>
                  <a:srgbClr val="0055A0"/>
                </a:solidFill>
              </a:rPr>
              <a:t>SHiP</a:t>
            </a:r>
            <a:r>
              <a:rPr lang="en-US" sz="2800" dirty="0" smtClean="0">
                <a:solidFill>
                  <a:srgbClr val="0055A0"/>
                </a:solidFill>
              </a:rPr>
              <a:t> overview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0" y="1135181"/>
            <a:ext cx="8771380" cy="45876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4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Active muon shield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3" y="915223"/>
            <a:ext cx="3367722" cy="33185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13" y="270888"/>
            <a:ext cx="3975775" cy="277647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69887" y="3125963"/>
            <a:ext cx="5478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Distribute the </a:t>
            </a:r>
            <a:r>
              <a:rPr lang="en-US" dirty="0" err="1">
                <a:latin typeface="+mj-lt"/>
              </a:rPr>
              <a:t>bkg</a:t>
            </a:r>
            <a:r>
              <a:rPr lang="en-US" dirty="0">
                <a:latin typeface="+mj-lt"/>
              </a:rPr>
              <a:t> over a long spill: </a:t>
            </a:r>
            <a:r>
              <a:rPr lang="en-US" dirty="0" smtClean="0">
                <a:latin typeface="+mj-lt"/>
              </a:rPr>
              <a:t>4x10</a:t>
            </a:r>
            <a:r>
              <a:rPr lang="en-US" baseline="30000" dirty="0" smtClean="0">
                <a:latin typeface="+mj-lt"/>
              </a:rPr>
              <a:t>13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p/ 7.2</a:t>
            </a:r>
            <a:r>
              <a:rPr lang="it-IT" dirty="0" smtClean="0">
                <a:latin typeface="+mj-lt"/>
              </a:rPr>
              <a:t>s</a:t>
            </a: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+mj-lt"/>
              </a:rPr>
              <a:t>Sweeping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magnet</a:t>
            </a:r>
            <a:endParaRPr lang="it-IT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Decay </a:t>
            </a:r>
            <a:r>
              <a:rPr lang="en-US" dirty="0">
                <a:latin typeface="+mj-lt"/>
              </a:rPr>
              <a:t>volume to be far away from the walls</a:t>
            </a:r>
            <a:endParaRPr lang="it-IT" dirty="0">
              <a:latin typeface="+mj-lt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43841" y="4575939"/>
            <a:ext cx="8442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+mj-lt"/>
              </a:rPr>
              <a:t>Heavy</a:t>
            </a:r>
            <a:r>
              <a:rPr lang="it-IT" dirty="0" smtClean="0">
                <a:latin typeface="+mj-lt"/>
              </a:rPr>
              <a:t> target </a:t>
            </a:r>
            <a:r>
              <a:rPr lang="it-IT" dirty="0" err="1" smtClean="0">
                <a:latin typeface="+mj-lt"/>
              </a:rPr>
              <a:t>stops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hadrons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before</a:t>
            </a:r>
            <a:r>
              <a:rPr lang="it-IT" dirty="0" smtClean="0">
                <a:latin typeface="+mj-lt"/>
              </a:rPr>
              <a:t> the </a:t>
            </a:r>
            <a:r>
              <a:rPr lang="it-IT" dirty="0" err="1" smtClean="0">
                <a:latin typeface="+mj-lt"/>
              </a:rPr>
              <a:t>decay</a:t>
            </a:r>
            <a:r>
              <a:rPr lang="it-IT" dirty="0" smtClean="0">
                <a:latin typeface="+mj-lt"/>
              </a:rPr>
              <a:t>. </a:t>
            </a:r>
            <a:r>
              <a:rPr lang="it-IT" dirty="0" err="1" smtClean="0">
                <a:latin typeface="+mj-lt"/>
              </a:rPr>
              <a:t>After</a:t>
            </a:r>
            <a:r>
              <a:rPr lang="it-IT" dirty="0" smtClean="0">
                <a:latin typeface="+mj-lt"/>
              </a:rPr>
              <a:t> the target and the </a:t>
            </a:r>
            <a:r>
              <a:rPr lang="it-IT" dirty="0" err="1" smtClean="0">
                <a:latin typeface="+mj-lt"/>
              </a:rPr>
              <a:t>hadron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absorber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only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muons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survive</a:t>
            </a:r>
            <a:endParaRPr lang="it-IT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+mj-lt"/>
              </a:rPr>
              <a:t>Muons</a:t>
            </a:r>
            <a:r>
              <a:rPr lang="it-IT" dirty="0" smtClean="0">
                <a:latin typeface="+mj-lt"/>
              </a:rPr>
              <a:t> come </a:t>
            </a:r>
            <a:r>
              <a:rPr lang="it-IT" dirty="0" err="1" smtClean="0">
                <a:latin typeface="+mj-lt"/>
              </a:rPr>
              <a:t>mainly</a:t>
            </a:r>
            <a:r>
              <a:rPr lang="it-IT" dirty="0" smtClean="0">
                <a:latin typeface="+mj-lt"/>
              </a:rPr>
              <a:t> from </a:t>
            </a:r>
            <a:r>
              <a:rPr lang="el-GR" dirty="0" smtClean="0">
                <a:latin typeface="+mj-lt"/>
              </a:rPr>
              <a:t>η</a:t>
            </a:r>
            <a:r>
              <a:rPr lang="it-IT" dirty="0" smtClean="0">
                <a:latin typeface="+mj-lt"/>
              </a:rPr>
              <a:t>, </a:t>
            </a:r>
            <a:r>
              <a:rPr lang="el-GR" dirty="0" smtClean="0">
                <a:latin typeface="+mj-lt"/>
              </a:rPr>
              <a:t>η</a:t>
            </a:r>
            <a:r>
              <a:rPr lang="it-IT" dirty="0" smtClean="0">
                <a:latin typeface="+mj-lt"/>
              </a:rPr>
              <a:t>’, </a:t>
            </a:r>
            <a:r>
              <a:rPr lang="el-GR" dirty="0" smtClean="0">
                <a:latin typeface="+mj-lt"/>
              </a:rPr>
              <a:t>ω</a:t>
            </a:r>
            <a:endParaRPr lang="it-IT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Active muon shield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18" y="146687"/>
            <a:ext cx="4257712" cy="34890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5" y="3283133"/>
            <a:ext cx="2931803" cy="271775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49912" y="798628"/>
            <a:ext cx="458920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+mj-lt"/>
              </a:rPr>
              <a:t>Optimization</a:t>
            </a:r>
            <a:r>
              <a:rPr lang="it-IT" dirty="0" smtClean="0">
                <a:latin typeface="+mj-lt"/>
              </a:rPr>
              <a:t> of the </a:t>
            </a:r>
            <a:r>
              <a:rPr lang="it-IT" dirty="0" err="1" smtClean="0">
                <a:latin typeface="+mj-lt"/>
              </a:rPr>
              <a:t>magnetic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field</a:t>
            </a:r>
            <a:r>
              <a:rPr lang="it-IT" dirty="0" smtClean="0">
                <a:latin typeface="+mj-lt"/>
              </a:rPr>
              <a:t> with </a:t>
            </a:r>
            <a:r>
              <a:rPr lang="it-IT" b="1" dirty="0" smtClean="0">
                <a:latin typeface="+mj-lt"/>
              </a:rPr>
              <a:t>Machine </a:t>
            </a:r>
            <a:r>
              <a:rPr lang="it-IT" b="1" dirty="0">
                <a:latin typeface="+mj-lt"/>
              </a:rPr>
              <a:t>L</a:t>
            </a:r>
            <a:r>
              <a:rPr lang="it-IT" b="1" dirty="0" smtClean="0">
                <a:latin typeface="+mj-lt"/>
              </a:rPr>
              <a:t>earning </a:t>
            </a:r>
            <a:r>
              <a:rPr lang="it-IT" dirty="0" err="1" smtClean="0">
                <a:latin typeface="+mj-lt"/>
              </a:rPr>
              <a:t>techniques</a:t>
            </a:r>
            <a:endParaRPr lang="it-IT" dirty="0" smtClean="0">
              <a:latin typeface="+mj-lt"/>
            </a:endParaRPr>
          </a:p>
          <a:p>
            <a:r>
              <a:rPr lang="it-IT" dirty="0" err="1" smtClean="0">
                <a:latin typeface="+mj-lt"/>
              </a:rPr>
              <a:t>Challeging</a:t>
            </a:r>
            <a:r>
              <a:rPr lang="it-IT" dirty="0" smtClean="0">
                <a:latin typeface="+mj-lt"/>
              </a:rPr>
              <a:t> </a:t>
            </a:r>
            <a:r>
              <a:rPr lang="it-IT" dirty="0" err="1" smtClean="0">
                <a:latin typeface="+mj-lt"/>
              </a:rPr>
              <a:t>aspects</a:t>
            </a:r>
            <a:r>
              <a:rPr lang="it-IT" dirty="0" smtClean="0">
                <a:latin typeface="+mj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FF0000"/>
                </a:solidFill>
                <a:latin typeface="+mj-lt"/>
              </a:rPr>
              <a:t>Narrow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+mj-lt"/>
              </a:rPr>
              <a:t>separation</a:t>
            </a:r>
            <a:r>
              <a:rPr lang="it-IT" sz="16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between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field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directions</a:t>
            </a:r>
            <a:endParaRPr lang="it-IT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solidFill>
                  <a:srgbClr val="00B050"/>
                </a:solidFill>
                <a:latin typeface="+mj-lt"/>
              </a:rPr>
              <a:t>Aiming</a:t>
            </a:r>
            <a:r>
              <a:rPr lang="it-IT" sz="1600" dirty="0" smtClean="0">
                <a:solidFill>
                  <a:srgbClr val="00B050"/>
                </a:solidFill>
                <a:latin typeface="+mj-lt"/>
              </a:rPr>
              <a:t> to 1.7T </a:t>
            </a:r>
            <a:r>
              <a:rPr lang="it-IT" sz="1600" dirty="0" smtClean="0">
                <a:latin typeface="+mj-lt"/>
              </a:rPr>
              <a:t>to </a:t>
            </a:r>
            <a:r>
              <a:rPr lang="it-IT" sz="1600" dirty="0" err="1" smtClean="0">
                <a:latin typeface="+mj-lt"/>
              </a:rPr>
              <a:t>minimize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lenght</a:t>
            </a:r>
            <a:r>
              <a:rPr lang="it-IT" sz="1600" dirty="0" smtClean="0">
                <a:latin typeface="+mj-lt"/>
              </a:rPr>
              <a:t> ( with </a:t>
            </a:r>
            <a:r>
              <a:rPr lang="it-IT" sz="1600" dirty="0" err="1" smtClean="0">
                <a:latin typeface="+mj-lt"/>
              </a:rPr>
              <a:t>grain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oriented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steel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latin typeface="+mj-lt"/>
              </a:rPr>
              <a:t>sheets</a:t>
            </a:r>
            <a:r>
              <a:rPr lang="it-IT" sz="1600" dirty="0" smtClean="0"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 smtClean="0">
                <a:latin typeface="+mj-lt"/>
              </a:rPr>
              <a:t>Have</a:t>
            </a:r>
            <a:r>
              <a:rPr lang="it-IT" sz="1600" dirty="0" smtClean="0">
                <a:latin typeface="+mj-lt"/>
              </a:rPr>
              <a:t> </a:t>
            </a:r>
            <a:r>
              <a:rPr lang="it-IT" sz="1600" dirty="0" err="1" smtClean="0">
                <a:solidFill>
                  <a:srgbClr val="7030A0"/>
                </a:solidFill>
                <a:latin typeface="+mj-lt"/>
              </a:rPr>
              <a:t>reliable</a:t>
            </a:r>
            <a:r>
              <a:rPr lang="it-IT" sz="16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it-IT" sz="1600" dirty="0" err="1" smtClean="0">
                <a:solidFill>
                  <a:srgbClr val="7030A0"/>
                </a:solidFill>
                <a:latin typeface="+mj-lt"/>
              </a:rPr>
              <a:t>muon</a:t>
            </a:r>
            <a:r>
              <a:rPr lang="it-IT" sz="1600" dirty="0" smtClean="0">
                <a:solidFill>
                  <a:srgbClr val="7030A0"/>
                </a:solidFill>
                <a:latin typeface="+mj-lt"/>
              </a:rPr>
              <a:t> sample </a:t>
            </a:r>
            <a:r>
              <a:rPr lang="it-IT" sz="1600" dirty="0" smtClean="0">
                <a:latin typeface="+mj-lt"/>
              </a:rPr>
              <a:t>to </a:t>
            </a:r>
            <a:r>
              <a:rPr lang="it-IT" sz="1600" dirty="0" err="1" smtClean="0">
                <a:latin typeface="+mj-lt"/>
              </a:rPr>
              <a:t>optimise</a:t>
            </a:r>
            <a:endParaRPr lang="it-IT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396343" y="3822036"/>
            <a:ext cx="57476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3A2"/>
                </a:solidFill>
                <a:latin typeface="FiraSans-Light"/>
              </a:rPr>
              <a:t>The muon shield is the </a:t>
            </a:r>
            <a:r>
              <a:rPr lang="en-US" b="1" dirty="0">
                <a:solidFill>
                  <a:srgbClr val="0053A2"/>
                </a:solidFill>
                <a:latin typeface="FiraSans-Light"/>
              </a:rPr>
              <a:t>critical component </a:t>
            </a:r>
            <a:r>
              <a:rPr lang="en-US" dirty="0">
                <a:solidFill>
                  <a:srgbClr val="0053A2"/>
                </a:solidFill>
                <a:latin typeface="FiraSans-Light"/>
              </a:rPr>
              <a:t>to </a:t>
            </a:r>
            <a:r>
              <a:rPr lang="en-US" dirty="0" err="1">
                <a:solidFill>
                  <a:srgbClr val="0053A2"/>
                </a:solidFill>
                <a:latin typeface="FiraSans-Light"/>
              </a:rPr>
              <a:t>optimise</a:t>
            </a:r>
            <a:r>
              <a:rPr lang="en-US" dirty="0">
                <a:solidFill>
                  <a:srgbClr val="0053A2"/>
                </a:solidFill>
                <a:latin typeface="FiraSans-Light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FiraSans-Light"/>
              </a:rPr>
              <a:t>to </a:t>
            </a:r>
            <a:r>
              <a:rPr lang="it-IT" dirty="0" err="1" smtClean="0">
                <a:solidFill>
                  <a:srgbClr val="FF0000"/>
                </a:solidFill>
                <a:latin typeface="FiraSans-Light"/>
              </a:rPr>
              <a:t>maximise</a:t>
            </a:r>
            <a:r>
              <a:rPr lang="it-IT" dirty="0" smtClean="0">
                <a:solidFill>
                  <a:srgbClr val="FF0000"/>
                </a:solidFill>
                <a:latin typeface="FiraSans-Light"/>
              </a:rPr>
              <a:t> </a:t>
            </a:r>
            <a:r>
              <a:rPr lang="it-IT" dirty="0">
                <a:solidFill>
                  <a:srgbClr val="0053A2"/>
                </a:solidFill>
                <a:latin typeface="FiraSans-Light"/>
              </a:rPr>
              <a:t>the </a:t>
            </a:r>
            <a:r>
              <a:rPr lang="it-IT" dirty="0" err="1">
                <a:solidFill>
                  <a:srgbClr val="0053A2"/>
                </a:solidFill>
                <a:latin typeface="FiraSans-Light"/>
              </a:rPr>
              <a:t>experimental</a:t>
            </a:r>
            <a:r>
              <a:rPr lang="it-IT" dirty="0">
                <a:solidFill>
                  <a:srgbClr val="0053A2"/>
                </a:solidFill>
                <a:latin typeface="FiraSans-Light"/>
              </a:rPr>
              <a:t> </a:t>
            </a:r>
            <a:r>
              <a:rPr lang="it-IT" dirty="0" err="1" smtClean="0">
                <a:solidFill>
                  <a:srgbClr val="0053A2"/>
                </a:solidFill>
                <a:latin typeface="FiraSans-Light"/>
              </a:rPr>
              <a:t>acceptance</a:t>
            </a:r>
            <a:endParaRPr lang="it-IT" dirty="0"/>
          </a:p>
          <a:p>
            <a:endParaRPr lang="it-IT" dirty="0" smtClean="0"/>
          </a:p>
          <a:p>
            <a:r>
              <a:rPr lang="it-IT" dirty="0" err="1" smtClean="0"/>
              <a:t>Reduces</a:t>
            </a:r>
            <a:r>
              <a:rPr lang="it-IT" dirty="0" smtClean="0"/>
              <a:t> the background by 6 </a:t>
            </a:r>
            <a:r>
              <a:rPr lang="it-IT" dirty="0" err="1" smtClean="0"/>
              <a:t>orders</a:t>
            </a:r>
            <a:r>
              <a:rPr lang="it-IT" dirty="0" smtClean="0"/>
              <a:t> of </a:t>
            </a:r>
            <a:r>
              <a:rPr lang="it-IT" dirty="0" err="1" smtClean="0"/>
              <a:t>magnitude</a:t>
            </a:r>
            <a:r>
              <a:rPr lang="it-IT" dirty="0" smtClean="0"/>
              <a:t> (in the </a:t>
            </a:r>
            <a:r>
              <a:rPr lang="it-IT" dirty="0" err="1" smtClean="0"/>
              <a:t>fiducial</a:t>
            </a:r>
            <a:r>
              <a:rPr lang="it-IT" dirty="0" smtClean="0"/>
              <a:t> volume </a:t>
            </a:r>
            <a:r>
              <a:rPr lang="it-IT" b="1" dirty="0" smtClean="0"/>
              <a:t>background free </a:t>
            </a:r>
            <a:r>
              <a:rPr lang="it-IT" b="1" dirty="0" err="1" smtClean="0"/>
              <a:t>experiment</a:t>
            </a:r>
            <a:r>
              <a:rPr lang="it-IT" dirty="0" smtClean="0"/>
              <a:t>)</a:t>
            </a:r>
          </a:p>
          <a:p>
            <a:endParaRPr lang="it-IT" dirty="0"/>
          </a:p>
          <a:p>
            <a:r>
              <a:rPr lang="it-IT" dirty="0" err="1" smtClean="0"/>
              <a:t>Kinematic</a:t>
            </a:r>
            <a:r>
              <a:rPr lang="it-IT" dirty="0" smtClean="0"/>
              <a:t> </a:t>
            </a:r>
            <a:r>
              <a:rPr lang="it-IT" dirty="0" err="1" smtClean="0"/>
              <a:t>range</a:t>
            </a:r>
            <a:r>
              <a:rPr lang="it-IT" dirty="0" smtClean="0"/>
              <a:t> up to p~ 350 </a:t>
            </a:r>
            <a:r>
              <a:rPr lang="it-IT" dirty="0" err="1" smtClean="0"/>
              <a:t>GeV</a:t>
            </a:r>
            <a:r>
              <a:rPr lang="it-IT" dirty="0" smtClean="0"/>
              <a:t> and p</a:t>
            </a:r>
            <a:r>
              <a:rPr lang="it-IT" baseline="-25000" dirty="0" smtClean="0"/>
              <a:t>T</a:t>
            </a:r>
            <a:r>
              <a:rPr lang="it-IT" dirty="0"/>
              <a:t> ~</a:t>
            </a:r>
            <a:r>
              <a:rPr lang="it-IT" dirty="0" smtClean="0"/>
              <a:t> 8 </a:t>
            </a:r>
            <a:r>
              <a:rPr lang="it-IT" dirty="0" err="1" smtClean="0"/>
              <a:t>GeV</a:t>
            </a:r>
            <a:endParaRPr lang="it-IT" dirty="0" smtClean="0"/>
          </a:p>
        </p:txBody>
      </p:sp>
      <p:sp>
        <p:nvSpPr>
          <p:cNvPr id="9" name="Rectangle 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8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err="1" smtClean="0">
                <a:solidFill>
                  <a:srgbClr val="0055A0"/>
                </a:solidFill>
              </a:rPr>
              <a:t>SHiP</a:t>
            </a:r>
            <a:r>
              <a:rPr lang="en-US" sz="2800" dirty="0" smtClean="0">
                <a:solidFill>
                  <a:srgbClr val="0055A0"/>
                </a:solidFill>
              </a:rPr>
              <a:t> overview – Emulsion detector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4" y="998009"/>
            <a:ext cx="8679932" cy="48619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068388" y="3796937"/>
            <a:ext cx="3962400" cy="2168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5068388" y="3714151"/>
            <a:ext cx="3962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</a:t>
            </a:r>
            <a:r>
              <a:rPr lang="en-US" sz="1600" dirty="0" err="1"/>
              <a:t>spacial</a:t>
            </a:r>
            <a:r>
              <a:rPr lang="en-US" sz="1600" dirty="0"/>
              <a:t> resolution to observe the </a:t>
            </a:r>
            <a:r>
              <a:rPr lang="el-GR" sz="1600" dirty="0" smtClean="0"/>
              <a:t>τ</a:t>
            </a:r>
            <a:r>
              <a:rPr lang="en-US" sz="1600" dirty="0" smtClean="0"/>
              <a:t> decay (~</a:t>
            </a:r>
            <a:r>
              <a:rPr lang="en-US" sz="1600" dirty="0"/>
              <a:t>1mm flight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Electronic </a:t>
            </a:r>
            <a:r>
              <a:rPr lang="en-US" sz="1600" dirty="0"/>
              <a:t>detector for tracking to give the </a:t>
            </a:r>
            <a:r>
              <a:rPr lang="en-US" sz="1600" dirty="0" smtClean="0"/>
              <a:t>time stamp </a:t>
            </a:r>
            <a:r>
              <a:rPr lang="en-US" sz="1600" dirty="0"/>
              <a:t>of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Target </a:t>
            </a:r>
            <a:r>
              <a:rPr lang="en-US" sz="1600" dirty="0"/>
              <a:t>to measure the τ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Muon </a:t>
            </a:r>
            <a:r>
              <a:rPr lang="en-US" sz="1600" dirty="0"/>
              <a:t>magnetic spectrometer for </a:t>
            </a:r>
            <a:r>
              <a:rPr lang="en-US" sz="1600" dirty="0" smtClean="0"/>
              <a:t>muon identification</a:t>
            </a:r>
            <a:endParaRPr lang="it-IT" sz="1600" dirty="0"/>
          </a:p>
        </p:txBody>
      </p:sp>
      <p:sp>
        <p:nvSpPr>
          <p:cNvPr id="8" name="Rectangle 7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l-GR" sz="2800" dirty="0" smtClean="0">
                <a:solidFill>
                  <a:srgbClr val="0055A0"/>
                </a:solidFill>
              </a:rPr>
              <a:t>ν</a:t>
            </a:r>
            <a:r>
              <a:rPr lang="it-IT" sz="2800" baseline="-25000" dirty="0" smtClean="0">
                <a:solidFill>
                  <a:srgbClr val="0055A0"/>
                </a:solidFill>
              </a:rPr>
              <a:t>tau</a:t>
            </a:r>
            <a:r>
              <a:rPr lang="it-IT" sz="2800" dirty="0" smtClean="0">
                <a:solidFill>
                  <a:srgbClr val="0055A0"/>
                </a:solidFill>
              </a:rPr>
              <a:t>- </a:t>
            </a:r>
            <a:r>
              <a:rPr lang="it-IT" sz="2800" dirty="0" err="1" smtClean="0">
                <a:solidFill>
                  <a:srgbClr val="0055A0"/>
                </a:solidFill>
              </a:rPr>
              <a:t>Physics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068388" y="3796937"/>
            <a:ext cx="3962400" cy="21684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1" y="902751"/>
            <a:ext cx="8055038" cy="50524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err="1" smtClean="0">
                <a:solidFill>
                  <a:srgbClr val="0055A0"/>
                </a:solidFill>
              </a:rPr>
              <a:t>iSHiP</a:t>
            </a:r>
            <a:r>
              <a:rPr lang="en-US" sz="2800" dirty="0" smtClean="0">
                <a:solidFill>
                  <a:srgbClr val="0055A0"/>
                </a:solidFill>
              </a:rPr>
              <a:t> 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949505"/>
            <a:ext cx="8714391" cy="49524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470407" y="3889223"/>
            <a:ext cx="4563291" cy="1785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470407" y="3750799"/>
            <a:ext cx="48806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BookAntiqua"/>
              </a:rPr>
              <a:t>DM </a:t>
            </a:r>
            <a:r>
              <a:rPr lang="en-US" sz="1600" dirty="0">
                <a:latin typeface="BookAntiqua"/>
              </a:rPr>
              <a:t>particles can scatter on the electrons or nuclei </a:t>
            </a:r>
            <a:r>
              <a:rPr lang="en-US" sz="1600" dirty="0" smtClean="0">
                <a:latin typeface="BookAntiqua"/>
              </a:rPr>
              <a:t>of the </a:t>
            </a:r>
            <a:r>
              <a:rPr lang="en-US" sz="1600" dirty="0">
                <a:latin typeface="BookAntiqua"/>
              </a:rPr>
              <a:t>dense material of the Emulsion Spectrometer </a:t>
            </a:r>
            <a:r>
              <a:rPr lang="en-US" sz="1600" dirty="0" smtClean="0">
                <a:latin typeface="BookAntiqua"/>
              </a:rPr>
              <a:t>in </a:t>
            </a:r>
            <a:r>
              <a:rPr lang="it-IT" sz="1600" dirty="0" smtClean="0">
                <a:latin typeface="BookAntiqua"/>
              </a:rPr>
              <a:t>the </a:t>
            </a:r>
            <a:r>
              <a:rPr lang="it-IT" sz="1600" dirty="0" err="1">
                <a:latin typeface="BookAntiqua"/>
              </a:rPr>
              <a:t>Upstream</a:t>
            </a:r>
            <a:r>
              <a:rPr lang="it-IT" sz="1600" dirty="0">
                <a:latin typeface="BookAntiqua"/>
              </a:rPr>
              <a:t> </a:t>
            </a:r>
            <a:r>
              <a:rPr lang="it-IT" sz="1600" dirty="0" smtClean="0">
                <a:latin typeface="BookAntiqua"/>
              </a:rPr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BookAntiqu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BookAntiqua"/>
              </a:rPr>
              <a:t>Difficult </a:t>
            </a:r>
            <a:r>
              <a:rPr lang="en-US" sz="1600" dirty="0">
                <a:solidFill>
                  <a:srgbClr val="FF0000"/>
                </a:solidFill>
                <a:latin typeface="BookAntiqua"/>
              </a:rPr>
              <a:t>to beat </a:t>
            </a:r>
            <a:r>
              <a:rPr lang="en-US" sz="1600" dirty="0">
                <a:latin typeface="BookAntiqua"/>
              </a:rPr>
              <a:t>the sensitivity of Missing </a:t>
            </a:r>
            <a:r>
              <a:rPr lang="en-US" sz="1600" dirty="0" smtClean="0">
                <a:latin typeface="BookAntiqua"/>
              </a:rPr>
              <a:t>Mass Experiments </a:t>
            </a:r>
            <a:r>
              <a:rPr lang="en-US" sz="1600" dirty="0">
                <a:latin typeface="BookAntiqua"/>
              </a:rPr>
              <a:t>for </a:t>
            </a:r>
            <a:r>
              <a:rPr lang="en-US" sz="1600" dirty="0" err="1">
                <a:latin typeface="BookAntiqua"/>
              </a:rPr>
              <a:t>vWINPs</a:t>
            </a:r>
            <a:r>
              <a:rPr lang="en-US" sz="1600" dirty="0">
                <a:latin typeface="BookAntiqua"/>
              </a:rPr>
              <a:t> coming from Dark Photon, </a:t>
            </a:r>
            <a:r>
              <a:rPr lang="en-US" sz="1600" dirty="0" smtClean="0">
                <a:latin typeface="BookAntiqua"/>
              </a:rPr>
              <a:t>but for </a:t>
            </a:r>
            <a:r>
              <a:rPr lang="en-US" sz="1600" dirty="0">
                <a:latin typeface="BookAntiqua"/>
              </a:rPr>
              <a:t>other models (e.g. scalar, </a:t>
            </a:r>
            <a:r>
              <a:rPr lang="en-US" sz="1600" dirty="0" smtClean="0">
                <a:latin typeface="BookAntiqua"/>
              </a:rPr>
              <a:t>Z’) </a:t>
            </a:r>
            <a:r>
              <a:rPr lang="en-US" sz="1600" dirty="0" err="1">
                <a:latin typeface="BookAntiqua"/>
              </a:rPr>
              <a:t>SHiP</a:t>
            </a:r>
            <a:r>
              <a:rPr lang="en-US" sz="1600" dirty="0">
                <a:latin typeface="BookAntiqua"/>
              </a:rPr>
              <a:t> might have </a:t>
            </a:r>
            <a:r>
              <a:rPr lang="en-US" sz="1600" dirty="0" smtClean="0">
                <a:latin typeface="BookAntiqua"/>
              </a:rPr>
              <a:t>a </a:t>
            </a:r>
            <a:r>
              <a:rPr lang="it-IT" sz="1600" dirty="0" err="1" smtClean="0">
                <a:solidFill>
                  <a:srgbClr val="00B050"/>
                </a:solidFill>
                <a:latin typeface="BookAntiqua"/>
              </a:rPr>
              <a:t>unique</a:t>
            </a:r>
            <a:r>
              <a:rPr lang="it-IT" sz="1600" dirty="0" smtClean="0">
                <a:solidFill>
                  <a:srgbClr val="00B050"/>
                </a:solidFill>
                <a:latin typeface="BookAntiqua"/>
              </a:rPr>
              <a:t> </a:t>
            </a:r>
            <a:r>
              <a:rPr lang="it-IT" sz="1600" dirty="0" err="1">
                <a:solidFill>
                  <a:srgbClr val="00B050"/>
                </a:solidFill>
                <a:latin typeface="BookAntiqua"/>
              </a:rPr>
              <a:t>sensitivity</a:t>
            </a:r>
            <a:endParaRPr lang="it-IT" sz="16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Accelerator based LDM searches 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27" y="967253"/>
            <a:ext cx="3246401" cy="488484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3" y="2861942"/>
            <a:ext cx="4191363" cy="163844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14668" y="4436324"/>
            <a:ext cx="530787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LinLibertine"/>
              </a:rPr>
              <a:t>Emulsion detector ideally suited for Light DM</a:t>
            </a:r>
          </a:p>
          <a:p>
            <a:r>
              <a:rPr lang="it-IT" dirty="0" err="1" smtClean="0">
                <a:latin typeface="LinLibertine"/>
              </a:rPr>
              <a:t>searches</a:t>
            </a:r>
            <a:r>
              <a:rPr lang="it-IT" dirty="0" smtClean="0">
                <a:latin typeface="LinLibertine"/>
              </a:rPr>
              <a:t> </a:t>
            </a:r>
            <a:r>
              <a:rPr lang="it-IT" dirty="0" err="1">
                <a:latin typeface="LinLibertine"/>
              </a:rPr>
              <a:t>thanks</a:t>
            </a:r>
            <a:r>
              <a:rPr lang="it-IT" dirty="0">
                <a:latin typeface="LinLibertine"/>
              </a:rPr>
              <a:t> to:</a:t>
            </a:r>
          </a:p>
          <a:p>
            <a:r>
              <a:rPr lang="it-IT" sz="1600" dirty="0">
                <a:latin typeface="LinLibertine"/>
              </a:rPr>
              <a:t>1) </a:t>
            </a:r>
            <a:r>
              <a:rPr lang="it-IT" sz="1600" dirty="0" err="1">
                <a:latin typeface="LinLibertine"/>
              </a:rPr>
              <a:t>micrometric</a:t>
            </a:r>
            <a:r>
              <a:rPr lang="it-IT" sz="1600" dirty="0">
                <a:latin typeface="LinLibertine"/>
              </a:rPr>
              <a:t> position </a:t>
            </a:r>
            <a:r>
              <a:rPr lang="it-IT" sz="1600" dirty="0" err="1">
                <a:latin typeface="LinLibertine"/>
              </a:rPr>
              <a:t>resolution</a:t>
            </a:r>
            <a:endParaRPr lang="it-IT" sz="1600" dirty="0">
              <a:latin typeface="LinLibertine"/>
            </a:endParaRPr>
          </a:p>
          <a:p>
            <a:r>
              <a:rPr lang="it-IT" sz="1600" dirty="0">
                <a:latin typeface="LinLibertine"/>
              </a:rPr>
              <a:t>2) </a:t>
            </a:r>
            <a:r>
              <a:rPr lang="it-IT" sz="1600" dirty="0" err="1">
                <a:latin typeface="LinLibertine"/>
              </a:rPr>
              <a:t>mrad</a:t>
            </a:r>
            <a:r>
              <a:rPr lang="it-IT" sz="1600" dirty="0">
                <a:latin typeface="LinLibertine"/>
              </a:rPr>
              <a:t> </a:t>
            </a:r>
            <a:r>
              <a:rPr lang="it-IT" sz="1600" dirty="0" err="1">
                <a:latin typeface="LinLibertine"/>
              </a:rPr>
              <a:t>angular</a:t>
            </a:r>
            <a:r>
              <a:rPr lang="it-IT" sz="1600" dirty="0">
                <a:latin typeface="LinLibertine"/>
              </a:rPr>
              <a:t> </a:t>
            </a:r>
            <a:r>
              <a:rPr lang="it-IT" sz="1600" dirty="0" err="1">
                <a:latin typeface="LinLibertine"/>
              </a:rPr>
              <a:t>resolution</a:t>
            </a:r>
            <a:endParaRPr lang="it-IT" sz="1600" dirty="0">
              <a:latin typeface="LinLibertine"/>
            </a:endParaRPr>
          </a:p>
          <a:p>
            <a:r>
              <a:rPr lang="en-US" sz="1600" dirty="0">
                <a:latin typeface="LinLibertine"/>
              </a:rPr>
              <a:t>3) High electron identification efficiency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71532" y="1012905"/>
            <a:ext cx="6286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χ </a:t>
            </a:r>
            <a:r>
              <a:rPr lang="en-US" dirty="0">
                <a:latin typeface="+mj-lt"/>
              </a:rPr>
              <a:t>could be lighter than HS mediator (e.g. V) </a:t>
            </a:r>
            <a:r>
              <a:rPr lang="it-IT" dirty="0" smtClean="0">
                <a:latin typeface="+mj-lt"/>
              </a:rPr>
              <a:t>V→</a:t>
            </a:r>
            <a:r>
              <a:rPr lang="en-US" dirty="0"/>
              <a:t> </a:t>
            </a:r>
            <a:r>
              <a:rPr lang="en-US" dirty="0" smtClean="0"/>
              <a:t>χ</a:t>
            </a:r>
            <a:r>
              <a:rPr lang="en-US" dirty="0"/>
              <a:t> </a:t>
            </a:r>
            <a:r>
              <a:rPr lang="en-US" dirty="0" err="1"/>
              <a:t>χ</a:t>
            </a:r>
            <a:r>
              <a:rPr lang="el-GR" dirty="0" smtClean="0">
                <a:latin typeface="+mj-lt"/>
              </a:rPr>
              <a:t> </a:t>
            </a:r>
            <a:r>
              <a:rPr lang="it-IT" dirty="0" err="1">
                <a:latin typeface="+mj-lt"/>
              </a:rPr>
              <a:t>allowed</a:t>
            </a:r>
            <a:r>
              <a:rPr lang="it-IT" dirty="0">
                <a:latin typeface="+mj-lt"/>
              </a:rPr>
              <a:t> </a:t>
            </a:r>
          </a:p>
          <a:p>
            <a:r>
              <a:rPr lang="en-US" dirty="0" smtClean="0">
                <a:latin typeface="+mj-lt"/>
              </a:rPr>
              <a:t>With 10</a:t>
            </a:r>
            <a:r>
              <a:rPr lang="en-US" baseline="30000" dirty="0" smtClean="0">
                <a:latin typeface="+mj-lt"/>
              </a:rPr>
              <a:t>20</a:t>
            </a:r>
            <a:r>
              <a:rPr lang="en-US" dirty="0" smtClean="0">
                <a:latin typeface="+mj-lt"/>
              </a:rPr>
              <a:t>photons </a:t>
            </a:r>
            <a:r>
              <a:rPr lang="en-US" dirty="0">
                <a:latin typeface="+mj-lt"/>
              </a:rPr>
              <a:t>in </a:t>
            </a:r>
            <a:r>
              <a:rPr lang="en-US" dirty="0" err="1" smtClean="0">
                <a:latin typeface="+mj-lt"/>
              </a:rPr>
              <a:t>SHiP</a:t>
            </a:r>
            <a:r>
              <a:rPr lang="en-US" dirty="0" smtClean="0">
                <a:latin typeface="+mj-lt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 </a:t>
            </a:r>
            <a:r>
              <a:rPr lang="en-US" sz="1600" b="1" dirty="0">
                <a:latin typeface="+mj-lt"/>
              </a:rPr>
              <a:t>LDM beam </a:t>
            </a:r>
            <a:r>
              <a:rPr lang="en-US" sz="1600" dirty="0">
                <a:latin typeface="+mj-lt"/>
              </a:rPr>
              <a:t>downstream the dump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Scattering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experiment </a:t>
            </a:r>
            <a:r>
              <a:rPr lang="en-US" sz="1600" dirty="0" err="1">
                <a:latin typeface="+mj-lt"/>
              </a:rPr>
              <a:t>χe</a:t>
            </a:r>
            <a:r>
              <a:rPr lang="en-US" sz="1600" dirty="0">
                <a:latin typeface="+mj-lt"/>
              </a:rPr>
              <a:t>→ </a:t>
            </a:r>
            <a:r>
              <a:rPr lang="en-US" sz="1600" dirty="0" err="1">
                <a:latin typeface="+mj-lt"/>
              </a:rPr>
              <a:t>χe</a:t>
            </a:r>
            <a:r>
              <a:rPr lang="en-US" sz="1600" dirty="0">
                <a:latin typeface="+mj-lt"/>
              </a:rPr>
              <a:t> on the atoms of the </a:t>
            </a:r>
            <a:r>
              <a:rPr lang="en-US" sz="1600" dirty="0" err="1">
                <a:latin typeface="+mj-lt"/>
              </a:rPr>
              <a:t>SHiP</a:t>
            </a:r>
            <a:r>
              <a:rPr lang="en-US" sz="1600" dirty="0">
                <a:latin typeface="+mj-lt"/>
              </a:rPr>
              <a:t> detector (emulsions) 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LDM </a:t>
            </a:r>
            <a:r>
              <a:rPr lang="en-US" sz="1600" dirty="0">
                <a:latin typeface="+mj-lt"/>
              </a:rPr>
              <a:t>search 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beyond relic density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Fiducial Volume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70407" y="3889223"/>
            <a:ext cx="4563291" cy="1785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2" y="743937"/>
            <a:ext cx="8055038" cy="233954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52115" y="3401584"/>
            <a:ext cx="7824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Neue"/>
              </a:rPr>
              <a:t>T</a:t>
            </a:r>
            <a:r>
              <a:rPr lang="en-US" dirty="0" smtClean="0">
                <a:latin typeface="HelveticaNeue"/>
              </a:rPr>
              <a:t>o </a:t>
            </a:r>
            <a:r>
              <a:rPr lang="en-US" dirty="0">
                <a:latin typeface="HelveticaNeue"/>
              </a:rPr>
              <a:t>have </a:t>
            </a:r>
            <a:r>
              <a:rPr lang="en-US" b="1" dirty="0">
                <a:latin typeface="HelveticaNeue"/>
              </a:rPr>
              <a:t>a background free </a:t>
            </a:r>
            <a:r>
              <a:rPr lang="en-US" b="1" dirty="0" smtClean="0">
                <a:latin typeface="HelveticaNeue"/>
              </a:rPr>
              <a:t>experiment </a:t>
            </a:r>
            <a:r>
              <a:rPr lang="en-US" dirty="0" smtClean="0">
                <a:latin typeface="HelveticaNeue"/>
              </a:rPr>
              <a:t>need of </a:t>
            </a:r>
            <a:r>
              <a:rPr lang="en-US" dirty="0">
                <a:latin typeface="HelveticaNeue"/>
              </a:rPr>
              <a:t>a </a:t>
            </a:r>
            <a:r>
              <a:rPr lang="en-US" dirty="0">
                <a:solidFill>
                  <a:srgbClr val="FF0000"/>
                </a:solidFill>
                <a:latin typeface="HelveticaNeue"/>
              </a:rPr>
              <a:t>fiducial volume </a:t>
            </a:r>
            <a:r>
              <a:rPr lang="en-US" dirty="0">
                <a:latin typeface="HelveticaNeue"/>
              </a:rPr>
              <a:t>with at </a:t>
            </a:r>
            <a:r>
              <a:rPr lang="en-US" dirty="0" smtClean="0">
                <a:latin typeface="HelveticaNeue"/>
              </a:rPr>
              <a:t>least </a:t>
            </a:r>
            <a:r>
              <a:rPr lang="en-US" dirty="0" smtClean="0">
                <a:solidFill>
                  <a:srgbClr val="00B050"/>
                </a:solidFill>
                <a:latin typeface="HelveticaNeue"/>
              </a:rPr>
              <a:t>10</a:t>
            </a:r>
            <a:r>
              <a:rPr lang="en-US" baseline="30000" dirty="0" smtClean="0">
                <a:solidFill>
                  <a:srgbClr val="00B050"/>
                </a:solidFill>
                <a:latin typeface="HelveticaNeue"/>
              </a:rPr>
              <a:t>-3</a:t>
            </a:r>
            <a:r>
              <a:rPr lang="en-US" dirty="0" smtClean="0">
                <a:solidFill>
                  <a:srgbClr val="00B050"/>
                </a:solidFill>
                <a:latin typeface="HelveticaNeue"/>
              </a:rPr>
              <a:t> mbar </a:t>
            </a:r>
            <a:r>
              <a:rPr lang="en-US" dirty="0">
                <a:latin typeface="HelveticaNeue"/>
              </a:rPr>
              <a:t>to have negligible </a:t>
            </a:r>
            <a:r>
              <a:rPr lang="en-US" dirty="0" smtClean="0">
                <a:latin typeface="HelveticaNeue"/>
              </a:rPr>
              <a:t>background </a:t>
            </a:r>
            <a:r>
              <a:rPr lang="en-US" dirty="0">
                <a:latin typeface="HelveticaNeue"/>
              </a:rPr>
              <a:t>from neutrinos interacting in the air</a:t>
            </a:r>
          </a:p>
          <a:p>
            <a:endParaRPr lang="en-US" dirty="0" smtClean="0">
              <a:latin typeface="HelveticaNeue"/>
            </a:endParaRPr>
          </a:p>
          <a:p>
            <a:r>
              <a:rPr lang="en-US" dirty="0" smtClean="0">
                <a:latin typeface="HelveticaNeue"/>
              </a:rPr>
              <a:t>Veto </a:t>
            </a:r>
            <a:r>
              <a:rPr lang="en-US" dirty="0">
                <a:latin typeface="HelveticaNeue"/>
              </a:rPr>
              <a:t>system around the fiducial volume: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Liquid </a:t>
            </a:r>
            <a:r>
              <a:rPr lang="en-US" dirty="0">
                <a:latin typeface="HelveticaNeue"/>
              </a:rPr>
              <a:t>or plastic scintillating in the vacuum vessel walls for vetoing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Upstream </a:t>
            </a:r>
            <a:r>
              <a:rPr lang="en-US" dirty="0">
                <a:latin typeface="HelveticaNeue"/>
              </a:rPr>
              <a:t>veto before the entrance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Tracking </a:t>
            </a:r>
            <a:r>
              <a:rPr lang="en-US" dirty="0">
                <a:latin typeface="HelveticaNeue"/>
              </a:rPr>
              <a:t>veto after ~5m of the entrance window</a:t>
            </a:r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1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HS Spectrometer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2" y="696320"/>
            <a:ext cx="8253175" cy="287298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45412" y="3906866"/>
            <a:ext cx="87670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Neue"/>
              </a:rPr>
              <a:t>1) Fully reconstructed signal: at least two charged </a:t>
            </a:r>
            <a:r>
              <a:rPr lang="en-US" dirty="0" smtClean="0">
                <a:latin typeface="HelveticaNeue"/>
              </a:rPr>
              <a:t>particles </a:t>
            </a:r>
            <a:r>
              <a:rPr lang="en-US" dirty="0">
                <a:latin typeface="HelveticaNeue"/>
              </a:rPr>
              <a:t>e.g. </a:t>
            </a:r>
            <a:r>
              <a:rPr lang="en-US" dirty="0" err="1" smtClean="0">
                <a:latin typeface="HelveticaNeue"/>
              </a:rPr>
              <a:t>N</a:t>
            </a:r>
            <a:r>
              <a:rPr lang="en-US" dirty="0" err="1" smtClean="0">
                <a:latin typeface="HelveticaNeue"/>
                <a:sym typeface="Wingdings" panose="05000000000000000000" pitchFamily="2" charset="2"/>
              </a:rPr>
              <a:t></a:t>
            </a:r>
            <a:r>
              <a:rPr lang="en-US" dirty="0" err="1" smtClean="0">
                <a:latin typeface="HelveticaNeue"/>
              </a:rPr>
              <a:t>μ</a:t>
            </a:r>
            <a:r>
              <a:rPr lang="en-US" sz="1200" baseline="30000" dirty="0" smtClean="0">
                <a:latin typeface="HelveticaNeue"/>
              </a:rPr>
              <a:t>+</a:t>
            </a:r>
            <a:r>
              <a:rPr lang="en-US" dirty="0" smtClean="0">
                <a:latin typeface="HelveticaNeue"/>
              </a:rPr>
              <a:t>π</a:t>
            </a:r>
            <a:r>
              <a:rPr lang="en-US" sz="1200" baseline="30000" dirty="0" smtClean="0">
                <a:latin typeface="HelveticaNeue"/>
              </a:rPr>
              <a:t>-</a:t>
            </a:r>
            <a:r>
              <a:rPr lang="en-US" sz="1200" dirty="0" smtClean="0">
                <a:latin typeface="HelveticaNeue"/>
              </a:rPr>
              <a:t> </a:t>
            </a:r>
            <a:r>
              <a:rPr lang="it-IT" dirty="0" smtClean="0">
                <a:latin typeface="HelveticaNeue"/>
              </a:rPr>
              <a:t>or N</a:t>
            </a:r>
            <a:r>
              <a:rPr lang="it-IT" dirty="0" smtClean="0">
                <a:latin typeface="HelveticaNeue"/>
                <a:sym typeface="Wingdings" panose="05000000000000000000" pitchFamily="2" charset="2"/>
              </a:rPr>
              <a:t></a:t>
            </a:r>
            <a:r>
              <a:rPr lang="el-GR" dirty="0" smtClean="0">
                <a:latin typeface="HelveticaNeue"/>
              </a:rPr>
              <a:t>ρ</a:t>
            </a:r>
            <a:r>
              <a:rPr lang="el-GR" sz="1200" baseline="30000" dirty="0" smtClean="0">
                <a:latin typeface="HelveticaNeue"/>
              </a:rPr>
              <a:t>+</a:t>
            </a:r>
            <a:r>
              <a:rPr lang="el-GR" dirty="0" smtClean="0">
                <a:latin typeface="HelveticaNeue"/>
              </a:rPr>
              <a:t>μ</a:t>
            </a:r>
            <a:r>
              <a:rPr lang="el-GR" sz="1200" baseline="30000" dirty="0" smtClean="0">
                <a:latin typeface="HelveticaNeue"/>
              </a:rPr>
              <a:t>-</a:t>
            </a:r>
            <a:endParaRPr lang="el-GR" sz="1200" baseline="30000" dirty="0">
              <a:latin typeface="HelveticaNeue"/>
            </a:endParaRPr>
          </a:p>
          <a:p>
            <a:r>
              <a:rPr lang="en-US" dirty="0">
                <a:latin typeface="HelveticaNeue"/>
              </a:rPr>
              <a:t>2) Partially reconstructed signal (</a:t>
            </a:r>
            <a:r>
              <a:rPr lang="en-US" dirty="0" smtClean="0">
                <a:latin typeface="HelveticaNeue"/>
              </a:rPr>
              <a:t>neutrinos </a:t>
            </a:r>
            <a:r>
              <a:rPr lang="en-US" dirty="0">
                <a:latin typeface="HelveticaNeue"/>
              </a:rPr>
              <a:t>in the final state) e.g. </a:t>
            </a:r>
            <a:r>
              <a:rPr lang="en-US" dirty="0" smtClean="0">
                <a:latin typeface="HelveticaNeue"/>
              </a:rPr>
              <a:t>N</a:t>
            </a:r>
            <a:r>
              <a:rPr lang="en-US" dirty="0" smtClean="0">
                <a:latin typeface="HelveticaNeue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HelveticaNeue"/>
              </a:rPr>
              <a:t>μ</a:t>
            </a:r>
            <a:r>
              <a:rPr lang="en-US" sz="1200" baseline="30000" dirty="0" smtClean="0">
                <a:latin typeface="HelveticaNeue"/>
              </a:rPr>
              <a:t>+</a:t>
            </a:r>
            <a:r>
              <a:rPr lang="en-US" dirty="0" smtClean="0">
                <a:latin typeface="HelveticaNeue"/>
              </a:rPr>
              <a:t>vv</a:t>
            </a:r>
            <a:endParaRPr lang="en-US" dirty="0">
              <a:latin typeface="HelveticaNeue"/>
            </a:endParaRPr>
          </a:p>
          <a:p>
            <a:r>
              <a:rPr lang="en-US" dirty="0" smtClean="0">
                <a:latin typeface="HelveticaNeue"/>
              </a:rPr>
              <a:t>3) </a:t>
            </a:r>
            <a:r>
              <a:rPr lang="en-US" dirty="0">
                <a:latin typeface="HelveticaNeue"/>
              </a:rPr>
              <a:t>Fully neutral channels e.g. A—&gt; </a:t>
            </a:r>
            <a:r>
              <a:rPr lang="en-US" dirty="0" err="1" smtClean="0">
                <a:latin typeface="HelveticaNeue"/>
              </a:rPr>
              <a:t>γγ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3" y="767744"/>
            <a:ext cx="2362405" cy="6325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Backgrounds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34" y="956095"/>
            <a:ext cx="8679932" cy="49458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0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A successful theory…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574" y="840205"/>
            <a:ext cx="8240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Standard Model (SM) describes the interactions between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known elementary particles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accounting for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of the fundamental forces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Nature.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6"/>
          <p:cNvGrpSpPr>
            <a:grpSpLocks noChangeAspect="1"/>
          </p:cNvGrpSpPr>
          <p:nvPr/>
        </p:nvGrpSpPr>
        <p:grpSpPr>
          <a:xfrm>
            <a:off x="358509" y="2364822"/>
            <a:ext cx="4553696" cy="3240000"/>
            <a:chOff x="7802" y="1441808"/>
            <a:chExt cx="5217839" cy="3913379"/>
          </a:xfrm>
        </p:grpSpPr>
        <p:grpSp>
          <p:nvGrpSpPr>
            <p:cNvPr id="17" name="Gruppo 4"/>
            <p:cNvGrpSpPr/>
            <p:nvPr/>
          </p:nvGrpSpPr>
          <p:grpSpPr>
            <a:xfrm>
              <a:off x="7802" y="1441808"/>
              <a:ext cx="5217839" cy="3913379"/>
              <a:chOff x="7802" y="1441808"/>
              <a:chExt cx="5217839" cy="3913379"/>
            </a:xfrm>
          </p:grpSpPr>
          <p:pic>
            <p:nvPicPr>
              <p:cNvPr id="19" name="Immagin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02" y="1441808"/>
                <a:ext cx="5217839" cy="3913379"/>
              </a:xfrm>
              <a:prstGeom prst="rect">
                <a:avLst/>
              </a:prstGeom>
            </p:spPr>
          </p:pic>
          <p:sp>
            <p:nvSpPr>
              <p:cNvPr id="20" name="Rettangolo 2"/>
              <p:cNvSpPr/>
              <p:nvPr/>
            </p:nvSpPr>
            <p:spPr>
              <a:xfrm>
                <a:off x="4355976" y="1599622"/>
                <a:ext cx="720080" cy="31255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8" name="Rettangolo 5"/>
            <p:cNvSpPr/>
            <p:nvPr/>
          </p:nvSpPr>
          <p:spPr>
            <a:xfrm>
              <a:off x="4283968" y="1844824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64" y="1631288"/>
            <a:ext cx="2529241" cy="44086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4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/>
          <p:cNvGrpSpPr/>
          <p:nvPr/>
        </p:nvGrpSpPr>
        <p:grpSpPr>
          <a:xfrm>
            <a:off x="149913" y="3196085"/>
            <a:ext cx="3390205" cy="2042666"/>
            <a:chOff x="67370" y="3257550"/>
            <a:chExt cx="4256980" cy="2661440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0" y="3486150"/>
              <a:ext cx="3992750" cy="2432840"/>
            </a:xfrm>
            <a:prstGeom prst="rect">
              <a:avLst/>
            </a:prstGeom>
          </p:spPr>
        </p:pic>
        <p:sp>
          <p:nvSpPr>
            <p:cNvPr id="23" name="Rettangolo 22"/>
            <p:cNvSpPr/>
            <p:nvPr/>
          </p:nvSpPr>
          <p:spPr>
            <a:xfrm>
              <a:off x="1295400" y="3257550"/>
              <a:ext cx="3028950" cy="405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Physics Performance – Dark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/>
              <p:cNvSpPr/>
              <p:nvPr/>
            </p:nvSpPr>
            <p:spPr>
              <a:xfrm>
                <a:off x="149913" y="1039841"/>
                <a:ext cx="8767045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HelveticaNeue"/>
                  </a:rPr>
                  <a:t>Production </a:t>
                </a:r>
                <a:r>
                  <a:rPr lang="it-IT" dirty="0" err="1" smtClean="0">
                    <a:latin typeface="HelveticaNeue"/>
                  </a:rPr>
                  <a:t>at</a:t>
                </a:r>
                <a:r>
                  <a:rPr lang="it-IT" dirty="0" smtClean="0">
                    <a:latin typeface="HelveticaNeue"/>
                  </a:rPr>
                  <a:t> </a:t>
                </a:r>
                <a:r>
                  <a:rPr lang="it-IT" dirty="0" err="1" smtClean="0">
                    <a:latin typeface="HelveticaNeue"/>
                  </a:rPr>
                  <a:t>SHiP</a:t>
                </a:r>
                <a:r>
                  <a:rPr lang="it-IT" dirty="0" smtClean="0">
                    <a:latin typeface="HelveticaNeue"/>
                  </a:rPr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err="1" smtClean="0">
                    <a:latin typeface="HelveticaNeue"/>
                  </a:rPr>
                  <a:t>Meson</a:t>
                </a:r>
                <a:r>
                  <a:rPr lang="it-IT" sz="1600" dirty="0" smtClean="0">
                    <a:latin typeface="HelveticaNeue"/>
                  </a:rPr>
                  <a:t> </a:t>
                </a:r>
                <a:r>
                  <a:rPr lang="it-IT" sz="1600" dirty="0" err="1" smtClean="0">
                    <a:latin typeface="HelveticaNeue"/>
                  </a:rPr>
                  <a:t>decays</a:t>
                </a:r>
                <a:r>
                  <a:rPr lang="it-IT" sz="1600" dirty="0" smtClean="0">
                    <a:latin typeface="HelveticaNeue"/>
                  </a:rPr>
                  <a:t> e.g. </a:t>
                </a:r>
                <a:r>
                  <a:rPr lang="el-G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it-IT" sz="1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→ </a:t>
                </a:r>
                <a:r>
                  <a:rPr lang="el-G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γ</a:t>
                </a:r>
                <a:r>
                  <a:rPr 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 (~</a:t>
                </a:r>
                <a:r>
                  <a:rPr lang="el-GR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ε</a:t>
                </a:r>
                <a:r>
                  <a:rPr lang="it-IT" sz="16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it-IT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it-IT" sz="1600" dirty="0" smtClean="0">
                  <a:latin typeface="HelveticaNeue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smtClean="0">
                    <a:latin typeface="HelveticaNeue"/>
                  </a:rPr>
                  <a:t>p </a:t>
                </a:r>
                <a:r>
                  <a:rPr lang="it-IT" sz="1600" dirty="0" err="1" smtClean="0">
                    <a:latin typeface="HelveticaNeue"/>
                  </a:rPr>
                  <a:t>breamsstrahlung</a:t>
                </a:r>
                <a:r>
                  <a:rPr lang="it-IT" sz="1600" dirty="0" smtClean="0">
                    <a:latin typeface="HelveticaNeue"/>
                  </a:rPr>
                  <a:t> on target nuclei </a:t>
                </a:r>
                <a:r>
                  <a:rPr lang="it-IT" sz="1600" dirty="0" err="1" smtClean="0">
                    <a:latin typeface="HelveticaNeue"/>
                  </a:rPr>
                  <a:t>pp</a:t>
                </a:r>
                <a:r>
                  <a:rPr lang="it-IT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→ </a:t>
                </a:r>
                <a:r>
                  <a:rPr lang="it-IT" sz="1600" dirty="0" err="1" smtClean="0">
                    <a:latin typeface="HelveticaNeue"/>
                    <a:sym typeface="Wingdings" panose="05000000000000000000" pitchFamily="2" charset="2"/>
                  </a:rPr>
                  <a:t>ppV</a:t>
                </a:r>
                <a:endParaRPr lang="it-IT" sz="1600" dirty="0" smtClean="0">
                  <a:latin typeface="HelveticaNeue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 smtClean="0">
                    <a:latin typeface="HelveticaNeue"/>
                    <a:sym typeface="Wingdings" panose="05000000000000000000" pitchFamily="2" charset="2"/>
                  </a:rPr>
                  <a:t>Large m</a:t>
                </a:r>
                <a:r>
                  <a:rPr lang="it-IT" sz="1600" baseline="-25000" dirty="0" smtClean="0">
                    <a:latin typeface="HelveticaNeue"/>
                    <a:sym typeface="Wingdings" panose="05000000000000000000" pitchFamily="2" charset="2"/>
                  </a:rPr>
                  <a:t>V</a:t>
                </a:r>
                <a:r>
                  <a:rPr lang="it-IT" sz="1600" dirty="0" smtClean="0">
                    <a:latin typeface="HelveticaNeue"/>
                    <a:sym typeface="Wingdings" panose="05000000000000000000" pitchFamily="2" charset="2"/>
                  </a:rPr>
                  <a:t>  </a:t>
                </a:r>
                <a:r>
                  <a:rPr lang="it-IT" sz="1600" dirty="0" err="1" smtClean="0">
                    <a:latin typeface="HelveticaNeue"/>
                    <a:sym typeface="Wingdings" panose="05000000000000000000" pitchFamily="2" charset="2"/>
                  </a:rPr>
                  <a:t>direct</a:t>
                </a:r>
                <a:r>
                  <a:rPr lang="it-IT" sz="1600" dirty="0" smtClean="0">
                    <a:latin typeface="HelveticaNeue"/>
                    <a:sym typeface="Wingdings" panose="05000000000000000000" pitchFamily="2" charset="2"/>
                  </a:rPr>
                  <a:t> QCD production </a:t>
                </a:r>
                <a:r>
                  <a:rPr lang="it-IT" sz="1600" dirty="0" err="1" smtClean="0">
                    <a:latin typeface="HelveticaNeue"/>
                    <a:sym typeface="Wingdings" panose="05000000000000000000" pitchFamily="2" charset="2"/>
                  </a:rPr>
                  <a:t>through</a:t>
                </a:r>
                <a:r>
                  <a:rPr lang="it-IT" sz="1600" dirty="0" smtClean="0">
                    <a:latin typeface="HelveticaNeue"/>
                    <a:sym typeface="Wingdings" panose="05000000000000000000" pitchFamily="2" charset="2"/>
                  </a:rPr>
                  <a:t> </a:t>
                </a:r>
                <a:r>
                  <a:rPr lang="it-IT" sz="1600" dirty="0" err="1" smtClean="0">
                    <a:latin typeface="HelveticaNeue"/>
                    <a:sym typeface="Wingdings" panose="05000000000000000000" pitchFamily="2" charset="2"/>
                  </a:rPr>
                  <a:t>underlying</a:t>
                </a:r>
                <a:r>
                  <a:rPr lang="it-IT" sz="1600" dirty="0" smtClean="0">
                    <a:latin typeface="HelveticaNeue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𝑞</m:t>
                    </m:r>
                    <m:acc>
                      <m:accPr>
                        <m:chr m:val="̅"/>
                        <m:ctrlPr>
                          <a:rPr lang="it-IT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𝑞</m:t>
                        </m:r>
                      </m:e>
                    </m:acc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𝑉</m:t>
                    </m:r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5" name="Rettango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3" y="1039841"/>
                <a:ext cx="8767045" cy="1107996"/>
              </a:xfrm>
              <a:prstGeom prst="rect">
                <a:avLst/>
              </a:prstGeom>
              <a:blipFill>
                <a:blip r:embed="rId3"/>
                <a:stretch>
                  <a:fillRect l="-626" t="-3315" b="-66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7261475" y="1317297"/>
            <a:ext cx="16770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smtClean="0">
                <a:latin typeface="HelveticaNeue"/>
              </a:rPr>
              <a:t>arXiv:0906.5614</a:t>
            </a:r>
          </a:p>
          <a:p>
            <a:r>
              <a:rPr lang="it-IT" sz="1600" dirty="0" smtClean="0">
                <a:latin typeface="HelveticaNeue"/>
              </a:rPr>
              <a:t>arXiv:1311.3870</a:t>
            </a:r>
          </a:p>
          <a:p>
            <a:r>
              <a:rPr lang="it-IT" sz="1600" dirty="0" smtClean="0">
                <a:latin typeface="HelveticaNeue"/>
              </a:rPr>
              <a:t>arXiv:1205.3499</a:t>
            </a:r>
            <a:endParaRPr lang="it-IT" sz="1600" dirty="0"/>
          </a:p>
        </p:txBody>
      </p:sp>
      <p:sp>
        <p:nvSpPr>
          <p:cNvPr id="7" name="Rettangolo 6"/>
          <p:cNvSpPr/>
          <p:nvPr/>
        </p:nvSpPr>
        <p:spPr>
          <a:xfrm>
            <a:off x="149913" y="2268566"/>
            <a:ext cx="8767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HelveticaNeue"/>
              </a:rPr>
              <a:t>Decay</a:t>
            </a:r>
            <a:r>
              <a:rPr lang="it-IT" dirty="0" smtClean="0">
                <a:latin typeface="HelveticaNeue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/>
              <p:cNvSpPr txBox="1"/>
              <p:nvPr/>
            </p:nvSpPr>
            <p:spPr>
              <a:xfrm>
                <a:off x="1185862" y="2362357"/>
                <a:ext cx="37350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h𝑎𝑑𝑟𝑜𝑛𝑠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</a:rPr>
                        <m:t>χ</m:t>
                      </m:r>
                      <m:acc>
                        <m:accPr>
                          <m:chr m:val="̅"/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</m:ac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" name="CasellaDiTesto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862" y="2362357"/>
                <a:ext cx="3735061" cy="276999"/>
              </a:xfrm>
              <a:prstGeom prst="rect">
                <a:avLst/>
              </a:prstGeom>
              <a:blipFill>
                <a:blip r:embed="rId4"/>
                <a:stretch>
                  <a:fillRect l="-980" t="-2222" r="-5229" b="-3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ttore 7 11"/>
          <p:cNvCxnSpPr/>
          <p:nvPr/>
        </p:nvCxnSpPr>
        <p:spPr>
          <a:xfrm rot="5400000">
            <a:off x="1266561" y="2857238"/>
            <a:ext cx="1038754" cy="809626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4" idx="3"/>
          </p:cNvCxnSpPr>
          <p:nvPr/>
        </p:nvCxnSpPr>
        <p:spPr>
          <a:xfrm flipV="1">
            <a:off x="4920923" y="2500856"/>
            <a:ext cx="81312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69" y="2175457"/>
            <a:ext cx="2663434" cy="61269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718" y="2867581"/>
            <a:ext cx="4127093" cy="3261485"/>
          </a:xfrm>
          <a:prstGeom prst="rect">
            <a:avLst/>
          </a:prstGeom>
        </p:spPr>
      </p:pic>
      <p:cxnSp>
        <p:nvCxnSpPr>
          <p:cNvPr id="24" name="Connettore 7 23"/>
          <p:cNvCxnSpPr/>
          <p:nvPr/>
        </p:nvCxnSpPr>
        <p:spPr>
          <a:xfrm rot="5400000">
            <a:off x="2622791" y="2812185"/>
            <a:ext cx="609020" cy="45094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Physics Performance – Dark Scalar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68" y="761769"/>
            <a:ext cx="6957663" cy="53344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Physics Performance – ALPs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28599" y="760363"/>
            <a:ext cx="87630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Neue"/>
              </a:rPr>
              <a:t>Pseudo-scalar can arise from spontaneously broken U(1) symmetry: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Neue"/>
              </a:rPr>
              <a:t>An </a:t>
            </a:r>
            <a:r>
              <a:rPr lang="en-US" sz="1600" dirty="0">
                <a:latin typeface="HelveticaNeue"/>
              </a:rPr>
              <a:t>example is the </a:t>
            </a:r>
            <a:r>
              <a:rPr lang="en-US" sz="1600" dirty="0" err="1">
                <a:latin typeface="HelveticaNeue"/>
              </a:rPr>
              <a:t>axion</a:t>
            </a:r>
            <a:r>
              <a:rPr lang="en-US" sz="1600" dirty="0">
                <a:latin typeface="HelveticaNeue"/>
              </a:rPr>
              <a:t>, introduce to </a:t>
            </a:r>
            <a:r>
              <a:rPr lang="en-US" sz="1600" b="1" dirty="0">
                <a:latin typeface="HelveticaNeue"/>
              </a:rPr>
              <a:t>solve the strong CP problem </a:t>
            </a:r>
            <a:r>
              <a:rPr lang="en-US" sz="1600" dirty="0">
                <a:latin typeface="HelveticaNeue"/>
              </a:rPr>
              <a:t>(</a:t>
            </a:r>
            <a:r>
              <a:rPr lang="en-US" sz="1600" dirty="0" smtClean="0">
                <a:latin typeface="HelveticaNeue"/>
              </a:rPr>
              <a:t>m ~10</a:t>
            </a:r>
            <a:r>
              <a:rPr lang="en-US" sz="1600" baseline="30000" dirty="0" smtClean="0">
                <a:latin typeface="HelveticaNeue"/>
              </a:rPr>
              <a:t>-5 </a:t>
            </a:r>
            <a:r>
              <a:rPr lang="en-US" sz="1600" dirty="0" smtClean="0">
                <a:latin typeface="HelveticaNeue"/>
              </a:rPr>
              <a:t>eV</a:t>
            </a:r>
            <a:r>
              <a:rPr lang="en-US" sz="1600" dirty="0">
                <a:latin typeface="HelveticaNeu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HelveticaNeue"/>
              </a:rPr>
              <a:t>Axion</a:t>
            </a:r>
            <a:r>
              <a:rPr lang="en-US" sz="1600" dirty="0" smtClean="0">
                <a:latin typeface="HelveticaNeue"/>
              </a:rPr>
              <a:t>-Like </a:t>
            </a:r>
            <a:r>
              <a:rPr lang="en-US" sz="1600" dirty="0">
                <a:latin typeface="HelveticaNeue"/>
              </a:rPr>
              <a:t>particles (ALPs) </a:t>
            </a:r>
            <a:r>
              <a:rPr lang="en-US" sz="1600" dirty="0" smtClean="0">
                <a:latin typeface="HelveticaNeue"/>
              </a:rPr>
              <a:t>can </a:t>
            </a:r>
            <a:r>
              <a:rPr lang="en-US" sz="1600" dirty="0">
                <a:latin typeface="HelveticaNeue"/>
              </a:rPr>
              <a:t>arise from other broken </a:t>
            </a:r>
            <a:r>
              <a:rPr lang="en-US" sz="1600" dirty="0" smtClean="0">
                <a:latin typeface="HelveticaNeue"/>
              </a:rPr>
              <a:t>symmetries</a:t>
            </a:r>
          </a:p>
          <a:p>
            <a:endParaRPr lang="en-US" dirty="0">
              <a:latin typeface="HelveticaNeue"/>
            </a:endParaRPr>
          </a:p>
          <a:p>
            <a:r>
              <a:rPr lang="en-US" dirty="0">
                <a:latin typeface="HelveticaNeue"/>
              </a:rPr>
              <a:t>ALPs can couple to: gauge bosons, fermions or </a:t>
            </a:r>
            <a:r>
              <a:rPr lang="en-US" dirty="0" smtClean="0">
                <a:latin typeface="HelveticaNeue"/>
              </a:rPr>
              <a:t>gluons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Coupling proportional to 1/f</a:t>
            </a:r>
            <a:r>
              <a:rPr lang="en-US" sz="1600" baseline="-25000" dirty="0"/>
              <a:t>a</a:t>
            </a:r>
            <a:r>
              <a:rPr lang="en-US" sz="1600" dirty="0"/>
              <a:t> (scale of the spontaneous broken symmetry)</a:t>
            </a:r>
            <a:endParaRPr lang="it-IT" sz="16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40" y="2381968"/>
            <a:ext cx="4876800" cy="11634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3"/>
          <a:stretch/>
        </p:blipFill>
        <p:spPr>
          <a:xfrm>
            <a:off x="1056508" y="3545441"/>
            <a:ext cx="3262296" cy="262912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5"/>
          <a:stretch/>
        </p:blipFill>
        <p:spPr>
          <a:xfrm>
            <a:off x="4532201" y="3526391"/>
            <a:ext cx="3352166" cy="262912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7" t="-1225" r="28055" b="93029"/>
          <a:stretch/>
        </p:blipFill>
        <p:spPr>
          <a:xfrm>
            <a:off x="125629" y="3221591"/>
            <a:ext cx="1247775" cy="3048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2" t="62" r="33351" b="91682"/>
          <a:stretch/>
        </p:blipFill>
        <p:spPr>
          <a:xfrm>
            <a:off x="7305676" y="3180297"/>
            <a:ext cx="1762125" cy="342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1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Physics Performance </a:t>
            </a:r>
            <a:r>
              <a:rPr lang="en-US" sz="2800" smtClean="0">
                <a:solidFill>
                  <a:srgbClr val="0055A0"/>
                </a:solidFill>
              </a:rPr>
              <a:t>– HNL</a:t>
            </a:r>
            <a:endParaRPr lang="en-US" sz="2800" dirty="0" smtClean="0">
              <a:solidFill>
                <a:srgbClr val="0055A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94" y="720376"/>
            <a:ext cx="7071973" cy="290347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3399" y="4124325"/>
            <a:ext cx="83153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Neue"/>
              </a:rPr>
              <a:t>Production and decays are both suppressed by </a:t>
            </a:r>
            <a:r>
              <a:rPr lang="en-US" dirty="0" smtClean="0">
                <a:latin typeface="HelveticaNeue"/>
              </a:rPr>
              <a:t>U</a:t>
            </a:r>
            <a:r>
              <a:rPr lang="en-US" baseline="30000" dirty="0" smtClean="0">
                <a:latin typeface="HelveticaNeue"/>
              </a:rPr>
              <a:t>2</a:t>
            </a:r>
            <a:r>
              <a:rPr lang="en-US" sz="1200" dirty="0" smtClean="0">
                <a:latin typeface="HelveticaNeue"/>
              </a:rPr>
              <a:t> </a:t>
            </a:r>
            <a:r>
              <a:rPr lang="en-US" dirty="0">
                <a:latin typeface="HelveticaNeue"/>
              </a:rPr>
              <a:t>, so the sensitivity </a:t>
            </a:r>
            <a:r>
              <a:rPr lang="en-US" dirty="0" smtClean="0">
                <a:latin typeface="HelveticaNeue"/>
              </a:rPr>
              <a:t>is </a:t>
            </a:r>
            <a:r>
              <a:rPr lang="it-IT" dirty="0" err="1" smtClean="0">
                <a:latin typeface="HelveticaNeue"/>
              </a:rPr>
              <a:t>proportional</a:t>
            </a:r>
            <a:r>
              <a:rPr lang="it-IT" dirty="0" smtClean="0">
                <a:latin typeface="HelveticaNeue"/>
              </a:rPr>
              <a:t> </a:t>
            </a:r>
            <a:r>
              <a:rPr lang="it-IT" dirty="0">
                <a:latin typeface="HelveticaNeue"/>
              </a:rPr>
              <a:t>to </a:t>
            </a:r>
            <a:r>
              <a:rPr lang="it-IT" dirty="0" smtClean="0">
                <a:latin typeface="HelveticaNeue"/>
              </a:rPr>
              <a:t>U</a:t>
            </a:r>
            <a:r>
              <a:rPr lang="it-IT" baseline="30000" dirty="0" smtClean="0">
                <a:latin typeface="HelveticaNeue"/>
              </a:rPr>
              <a:t>4</a:t>
            </a:r>
            <a:br>
              <a:rPr lang="it-IT" baseline="30000" dirty="0" smtClean="0">
                <a:latin typeface="HelveticaNeue"/>
              </a:rPr>
            </a:br>
            <a:endParaRPr lang="it-IT" sz="1200" baseline="30000" dirty="0">
              <a:latin typeface="Helvetica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If </a:t>
            </a:r>
            <a:r>
              <a:rPr lang="en-US" dirty="0">
                <a:latin typeface="HelveticaNeue"/>
              </a:rPr>
              <a:t>the mass is small enough they can be produced in </a:t>
            </a:r>
            <a:r>
              <a:rPr lang="en-US" dirty="0" err="1">
                <a:latin typeface="HelveticaNeue"/>
              </a:rPr>
              <a:t>semileptonic</a:t>
            </a:r>
            <a:r>
              <a:rPr lang="en-US" dirty="0">
                <a:latin typeface="HelveticaNeue"/>
              </a:rPr>
              <a:t> meson </a:t>
            </a:r>
            <a:r>
              <a:rPr lang="en-US" dirty="0" smtClean="0">
                <a:latin typeface="HelveticaNeue"/>
              </a:rPr>
              <a:t>decays (</a:t>
            </a:r>
            <a:r>
              <a:rPr lang="en-US" dirty="0" err="1" smtClean="0">
                <a:latin typeface="HelveticaNeue"/>
              </a:rPr>
              <a:t>pions</a:t>
            </a:r>
            <a:r>
              <a:rPr lang="en-US" dirty="0">
                <a:latin typeface="HelveticaNeue"/>
              </a:rPr>
              <a:t>, kaons, D-mesons, B-mesons), at higher masses they will be produced by </a:t>
            </a:r>
            <a:r>
              <a:rPr lang="en-US" dirty="0" smtClean="0">
                <a:latin typeface="HelveticaNeue"/>
              </a:rPr>
              <a:t>W </a:t>
            </a:r>
            <a:r>
              <a:rPr lang="it-IT" dirty="0" smtClean="0">
                <a:latin typeface="HelveticaNeue"/>
              </a:rPr>
              <a:t>and </a:t>
            </a:r>
            <a:r>
              <a:rPr lang="it-IT" dirty="0">
                <a:latin typeface="HelveticaNeue"/>
              </a:rPr>
              <a:t>Z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1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Physics Performance </a:t>
            </a:r>
            <a:r>
              <a:rPr lang="en-US" sz="2800" smtClean="0">
                <a:solidFill>
                  <a:srgbClr val="0055A0"/>
                </a:solidFill>
              </a:rPr>
              <a:t>– HNL</a:t>
            </a:r>
            <a:endParaRPr lang="en-US" sz="2800" dirty="0" smtClean="0">
              <a:solidFill>
                <a:srgbClr val="0055A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" y="1093226"/>
            <a:ext cx="4121451" cy="252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196" y="1125453"/>
            <a:ext cx="4015804" cy="2520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13" y="3580998"/>
            <a:ext cx="3924202" cy="2520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913" y="-25220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Summary and conclusions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57175" y="953323"/>
            <a:ext cx="87249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/>
              <a:t>SHiP</a:t>
            </a:r>
            <a:r>
              <a:rPr lang="en-US" sz="2000" dirty="0" smtClean="0"/>
              <a:t> </a:t>
            </a:r>
            <a:r>
              <a:rPr lang="en-US" sz="2000" dirty="0"/>
              <a:t>intends to explore the </a:t>
            </a:r>
            <a:r>
              <a:rPr lang="en-US" sz="2000" b="1" dirty="0"/>
              <a:t>intensity frontier </a:t>
            </a:r>
            <a:r>
              <a:rPr lang="en-US" sz="2000" dirty="0"/>
              <a:t>searching for long-lived and </a:t>
            </a:r>
            <a:r>
              <a:rPr lang="en-US" sz="2000" dirty="0" smtClean="0"/>
              <a:t>very </a:t>
            </a:r>
            <a:r>
              <a:rPr lang="it-IT" sz="2000" dirty="0" err="1" smtClean="0"/>
              <a:t>weakly</a:t>
            </a:r>
            <a:r>
              <a:rPr lang="it-IT" sz="2000" dirty="0" smtClean="0"/>
              <a:t> </a:t>
            </a:r>
            <a:r>
              <a:rPr lang="it-IT" sz="2000" dirty="0" err="1"/>
              <a:t>interacting</a:t>
            </a:r>
            <a:r>
              <a:rPr lang="it-IT" sz="2000" dirty="0"/>
              <a:t> </a:t>
            </a:r>
            <a:r>
              <a:rPr lang="it-IT" sz="2000" dirty="0" err="1" smtClean="0"/>
              <a:t>particles</a:t>
            </a:r>
            <a:r>
              <a:rPr lang="it-IT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 Possibility </a:t>
            </a:r>
            <a:r>
              <a:rPr lang="en-US" dirty="0">
                <a:latin typeface="HelveticaNeue"/>
              </a:rPr>
              <a:t>to search a </a:t>
            </a:r>
            <a:r>
              <a:rPr lang="en-US" dirty="0">
                <a:solidFill>
                  <a:srgbClr val="00B050"/>
                </a:solidFill>
                <a:latin typeface="HelveticaNeue"/>
              </a:rPr>
              <a:t>broad variety of signals</a:t>
            </a:r>
          </a:p>
          <a:p>
            <a:r>
              <a:rPr lang="en-US" dirty="0" smtClean="0"/>
              <a:t>•    </a:t>
            </a:r>
            <a:r>
              <a:rPr lang="en-US" dirty="0" err="1" smtClean="0"/>
              <a:t>SHiP</a:t>
            </a:r>
            <a:r>
              <a:rPr lang="en-US" dirty="0" smtClean="0"/>
              <a:t> </a:t>
            </a:r>
            <a:r>
              <a:rPr lang="en-US" dirty="0"/>
              <a:t>also hosts a compact neutrino detector to perform SM physics </a:t>
            </a:r>
            <a:r>
              <a:rPr lang="en-US" dirty="0" smtClean="0"/>
              <a:t>studies</a:t>
            </a:r>
            <a:endParaRPr lang="en-US" dirty="0" smtClean="0">
              <a:latin typeface="HelveticaNeue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HelveticaNeue"/>
              </a:rPr>
              <a:t>it can </a:t>
            </a:r>
            <a:r>
              <a:rPr lang="en-US" sz="1600" dirty="0">
                <a:latin typeface="HelveticaNeue"/>
              </a:rPr>
              <a:t>be used to search indirectly for HS particles via </a:t>
            </a:r>
            <a:r>
              <a:rPr lang="en-US" sz="1600" dirty="0" smtClean="0">
                <a:latin typeface="HelveticaNeue"/>
              </a:rPr>
              <a:t>the </a:t>
            </a:r>
            <a:r>
              <a:rPr lang="en-US" sz="1600" dirty="0" err="1" smtClean="0">
                <a:latin typeface="HelveticaNeue"/>
              </a:rPr>
              <a:t>vWIMP</a:t>
            </a:r>
            <a:r>
              <a:rPr lang="en-US" sz="1600" dirty="0" smtClean="0">
                <a:latin typeface="HelveticaNeue"/>
              </a:rPr>
              <a:t> scattering</a:t>
            </a:r>
            <a:endParaRPr lang="en-US" sz="1600" dirty="0">
              <a:latin typeface="Helvetica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Neue"/>
              </a:rPr>
              <a:t>HS </a:t>
            </a:r>
            <a:r>
              <a:rPr lang="en-US" dirty="0">
                <a:latin typeface="HelveticaNeue"/>
              </a:rPr>
              <a:t>particle can be searched for in an inclusive way in the fiducial </a:t>
            </a:r>
            <a:r>
              <a:rPr lang="en-US" dirty="0" smtClean="0">
                <a:latin typeface="HelveticaNeue"/>
              </a:rPr>
              <a:t>volume</a:t>
            </a:r>
            <a:br>
              <a:rPr lang="en-US" dirty="0" smtClean="0">
                <a:latin typeface="HelveticaNeue"/>
              </a:rPr>
            </a:br>
            <a:endParaRPr lang="en-US" dirty="0" smtClean="0">
              <a:latin typeface="Helvetica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Neue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HelveticaNeue"/>
              </a:rPr>
              <a:t>Many challenges </a:t>
            </a:r>
            <a:r>
              <a:rPr lang="en-US" sz="2000" dirty="0" smtClean="0">
                <a:latin typeface="HelveticaNeue"/>
              </a:rPr>
              <a:t>have been faced for the target complex and the detectors</a:t>
            </a:r>
            <a:br>
              <a:rPr lang="en-US" sz="2000" dirty="0" smtClean="0">
                <a:latin typeface="HelveticaNeue"/>
              </a:rPr>
            </a:br>
            <a:endParaRPr lang="en-US" sz="2000" dirty="0" smtClean="0">
              <a:latin typeface="HelveticaNeue"/>
            </a:endParaRPr>
          </a:p>
          <a:p>
            <a:r>
              <a:rPr lang="en-US" dirty="0" smtClean="0">
                <a:latin typeface="HelveticaNeue"/>
              </a:rPr>
              <a:t>Roadmap for Dark Matter discovery: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Decision </a:t>
            </a:r>
            <a:r>
              <a:rPr lang="en-US" dirty="0"/>
              <a:t>on approval following conclusion of the </a:t>
            </a:r>
            <a:r>
              <a:rPr lang="en-US" dirty="0" smtClean="0"/>
              <a:t>ESPP (end 2019):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Construction</a:t>
            </a:r>
            <a:r>
              <a:rPr lang="it-IT" dirty="0"/>
              <a:t>: 2021-2026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 </a:t>
            </a:r>
            <a:r>
              <a:rPr lang="en-US" dirty="0"/>
              <a:t>of data </a:t>
            </a:r>
            <a:r>
              <a:rPr lang="en-US" dirty="0" smtClean="0"/>
              <a:t>taking</a:t>
            </a:r>
            <a:r>
              <a:rPr lang="en-US" dirty="0"/>
              <a:t> </a:t>
            </a:r>
            <a:r>
              <a:rPr lang="en-US" dirty="0" smtClean="0"/>
              <a:t>after Long Shutdown 3</a:t>
            </a:r>
          </a:p>
        </p:txBody>
      </p:sp>
      <p:sp>
        <p:nvSpPr>
          <p:cNvPr id="7" name="Rectangle 6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4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362700"/>
            <a:ext cx="1314450" cy="365125"/>
          </a:xfrm>
        </p:spPr>
        <p:txBody>
          <a:bodyPr/>
          <a:lstStyle/>
          <a:p>
            <a:fld id="{7F2DDADE-8581-4867-A6B1-4F1C984063C5}" type="datetime5">
              <a:rPr lang="en-US" smtClean="0"/>
              <a:t>15-Nov-18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248400" y="6356350"/>
            <a:ext cx="2895600" cy="365125"/>
          </a:xfrm>
        </p:spPr>
        <p:txBody>
          <a:bodyPr/>
          <a:lstStyle/>
          <a:p>
            <a:r>
              <a:rPr lang="en-US" smtClean="0"/>
              <a:t>EDMS no: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42350" y="6356350"/>
            <a:ext cx="501650" cy="365125"/>
          </a:xfrm>
        </p:spPr>
        <p:txBody>
          <a:bodyPr/>
          <a:lstStyle/>
          <a:p>
            <a:fld id="{17918391-D411-FE40-AAD7-861AE5233E0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1729182" y="1023649"/>
            <a:ext cx="6095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">
              <a:buClr>
                <a:srgbClr val="0055A0"/>
              </a:buClr>
            </a:pPr>
            <a:r>
              <a:rPr lang="en-US" sz="3600" dirty="0" smtClean="0">
                <a:solidFill>
                  <a:srgbClr val="0055A0"/>
                </a:solidFill>
              </a:rPr>
              <a:t>Thank you for </a:t>
            </a:r>
            <a:r>
              <a:rPr lang="en-US" sz="3600" smtClean="0">
                <a:solidFill>
                  <a:srgbClr val="0055A0"/>
                </a:solidFill>
              </a:rPr>
              <a:t>your attention!</a:t>
            </a:r>
            <a:endParaRPr lang="en-US" sz="3600" dirty="0">
              <a:solidFill>
                <a:srgbClr val="0055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8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417872" y="14269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PBC</a:t>
            </a:r>
            <a:endParaRPr lang="en-GB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656"/>
            <a:ext cx="9144000" cy="4968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417872" y="14269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 smtClean="0"/>
              <a:t>SHiP</a:t>
            </a:r>
            <a:r>
              <a:rPr lang="it-IT" sz="2800" dirty="0" smtClean="0"/>
              <a:t> detectors</a:t>
            </a:r>
            <a:endParaRPr lang="en-GB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77" y="905691"/>
            <a:ext cx="8554044" cy="51829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5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417872" y="14269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 smtClean="0"/>
              <a:t>SHiP</a:t>
            </a:r>
            <a:r>
              <a:rPr lang="it-IT" sz="2800" dirty="0" smtClean="0"/>
              <a:t> detectors</a:t>
            </a:r>
            <a:endParaRPr lang="en-GB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5"/>
          <a:stretch/>
        </p:blipFill>
        <p:spPr>
          <a:xfrm>
            <a:off x="278674" y="975926"/>
            <a:ext cx="7672252" cy="50582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7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..but BSM is behind the corner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149218" y="1102014"/>
            <a:ext cx="70774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 complete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mass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neutrinos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CP-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violation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explain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matter-antimatter</a:t>
            </a:r>
            <a:r>
              <a:rPr lang="it-IT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asymmetry</a:t>
            </a:r>
            <a:endParaRPr lang="it-IT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No candidate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for Dark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rgbClr val="0F03A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Naturalness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4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88" y="851708"/>
            <a:ext cx="2430462" cy="1230508"/>
          </a:xfrm>
          <a:prstGeom prst="rect">
            <a:avLst/>
          </a:prstGeom>
        </p:spPr>
      </p:pic>
      <p:pic>
        <p:nvPicPr>
          <p:cNvPr id="15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024" y="635693"/>
            <a:ext cx="1979712" cy="1446523"/>
          </a:xfrm>
          <a:prstGeom prst="rect">
            <a:avLst/>
          </a:prstGeom>
        </p:spPr>
      </p:pic>
      <p:grpSp>
        <p:nvGrpSpPr>
          <p:cNvPr id="22" name="Gruppo 6"/>
          <p:cNvGrpSpPr/>
          <p:nvPr/>
        </p:nvGrpSpPr>
        <p:grpSpPr>
          <a:xfrm>
            <a:off x="4211960" y="2348880"/>
            <a:ext cx="2117952" cy="1358766"/>
            <a:chOff x="3864850" y="3933056"/>
            <a:chExt cx="5071886" cy="2852936"/>
          </a:xfrm>
        </p:grpSpPr>
        <p:pic>
          <p:nvPicPr>
            <p:cNvPr id="23" name="Immagin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850" y="3933056"/>
              <a:ext cx="5071886" cy="2852936"/>
            </a:xfrm>
            <a:prstGeom prst="rect">
              <a:avLst/>
            </a:prstGeom>
          </p:spPr>
        </p:pic>
        <p:graphicFrame>
          <p:nvGraphicFramePr>
            <p:cNvPr id="24" name="Grafico 11"/>
            <p:cNvGraphicFramePr/>
            <p:nvPr>
              <p:extLst>
                <p:ext uri="{D42A27DB-BD31-4B8C-83A1-F6EECF244321}">
                  <p14:modId xmlns:p14="http://schemas.microsoft.com/office/powerpoint/2010/main" val="3107099011"/>
                </p:ext>
              </p:extLst>
            </p:nvPr>
          </p:nvGraphicFramePr>
          <p:xfrm>
            <a:off x="4416565" y="3933066"/>
            <a:ext cx="4104456" cy="27214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pic>
        <p:nvPicPr>
          <p:cNvPr id="25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376484"/>
            <a:ext cx="2415176" cy="1800756"/>
          </a:xfrm>
          <a:prstGeom prst="rect">
            <a:avLst/>
          </a:prstGeom>
        </p:spPr>
      </p:pic>
      <p:pic>
        <p:nvPicPr>
          <p:cNvPr id="26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60" y="4808490"/>
            <a:ext cx="2031749" cy="1204791"/>
          </a:xfrm>
          <a:prstGeom prst="rect">
            <a:avLst/>
          </a:prstGeom>
        </p:spPr>
      </p:pic>
      <p:pic>
        <p:nvPicPr>
          <p:cNvPr id="27" name="Immagin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963" y="4273328"/>
            <a:ext cx="3044917" cy="173995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5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417872" y="14269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 smtClean="0"/>
              <a:t>SHiP</a:t>
            </a:r>
            <a:r>
              <a:rPr lang="it-IT" sz="2800" dirty="0" smtClean="0"/>
              <a:t> detectors</a:t>
            </a:r>
            <a:endParaRPr lang="en-GB" sz="28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79" y="1083133"/>
            <a:ext cx="7403197" cy="49909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4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2" name="Title 8"/>
          <p:cNvSpPr txBox="1">
            <a:spLocks/>
          </p:cNvSpPr>
          <p:nvPr/>
        </p:nvSpPr>
        <p:spPr>
          <a:xfrm>
            <a:off x="417872" y="142690"/>
            <a:ext cx="8226854" cy="94044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/>
              <a:t>Background </a:t>
            </a:r>
            <a:r>
              <a:rPr lang="it-IT" sz="2800" dirty="0" err="1" smtClean="0"/>
              <a:t>estimation</a:t>
            </a:r>
            <a:endParaRPr lang="en-GB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9" y="923109"/>
            <a:ext cx="7416119" cy="5098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5" y="287222"/>
            <a:ext cx="8596105" cy="5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12" y="1272353"/>
            <a:ext cx="4564776" cy="431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8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66" y="229977"/>
            <a:ext cx="7447573" cy="55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2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737"/>
            <a:ext cx="9144000" cy="385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825"/>
            <a:ext cx="9144000" cy="423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8" y="1142802"/>
            <a:ext cx="8573243" cy="457239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85378" y="240040"/>
            <a:ext cx="2001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smtClean="0"/>
              <a:t>Light </a:t>
            </a:r>
            <a:r>
              <a:rPr lang="it-IT" sz="2800" dirty="0" err="1" smtClean="0"/>
              <a:t>ALPs</a:t>
            </a:r>
            <a:r>
              <a:rPr lang="it-IT" sz="2800" dirty="0" smtClean="0"/>
              <a:t>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561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4E05-631C-4892-B577-17C57620ECE9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3" y="281080"/>
            <a:ext cx="8687553" cy="56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71" y="1485260"/>
            <a:ext cx="4471210" cy="2000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assembly design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209368"/>
            <a:ext cx="4852416" cy="5146981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u="sng" dirty="0"/>
              <a:t>Target inner tank </a:t>
            </a:r>
            <a:endParaRPr lang="en-US" sz="1800" u="sng" dirty="0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Supports </a:t>
            </a:r>
            <a:r>
              <a:rPr lang="en-US" dirty="0"/>
              <a:t>target core blocks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Encloses the target cooling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 smtClean="0"/>
              <a:t>Target </a:t>
            </a:r>
            <a:r>
              <a:rPr lang="en-US" sz="1800" u="sng" dirty="0"/>
              <a:t>outer tank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Water-leak tightness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Provides interfaces with water and electrical connectors</a:t>
            </a:r>
          </a:p>
          <a:p>
            <a:pPr marL="222250" indent="0">
              <a:buNone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Dry </a:t>
            </a:r>
            <a:r>
              <a:rPr lang="en-US" dirty="0"/>
              <a:t>environment + leak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Replacement of the whole box in case of target </a:t>
            </a:r>
            <a:r>
              <a:rPr lang="en-US" b="1" dirty="0" smtClean="0"/>
              <a:t>failure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Compatible with target complex handling </a:t>
            </a:r>
            <a:r>
              <a:rPr lang="en-US" b="1" dirty="0" smtClean="0"/>
              <a:t>and </a:t>
            </a:r>
            <a:r>
              <a:rPr lang="en-US" b="1" dirty="0"/>
              <a:t>integration </a:t>
            </a:r>
            <a:r>
              <a:rPr lang="en-US" b="1" dirty="0" smtClean="0"/>
              <a:t>design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021" b="1981"/>
          <a:stretch/>
        </p:blipFill>
        <p:spPr>
          <a:xfrm>
            <a:off x="4931636" y="3782858"/>
            <a:ext cx="3755164" cy="234033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 flipV="1">
            <a:off x="7325033" y="5034116"/>
            <a:ext cx="501290" cy="842683"/>
          </a:xfrm>
          <a:prstGeom prst="line">
            <a:avLst/>
          </a:prstGeom>
          <a:ln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270785" y="3995891"/>
            <a:ext cx="301613" cy="354672"/>
          </a:xfrm>
          <a:prstGeom prst="line">
            <a:avLst/>
          </a:prstGeom>
          <a:ln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65846" y="5948333"/>
            <a:ext cx="1720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Target outer tank</a:t>
            </a:r>
            <a:endParaRPr lang="en-GB" sz="1600" dirty="0"/>
          </a:p>
        </p:txBody>
      </p:sp>
      <p:sp>
        <p:nvSpPr>
          <p:cNvPr id="14" name="Rectangle 13"/>
          <p:cNvSpPr/>
          <p:nvPr/>
        </p:nvSpPr>
        <p:spPr>
          <a:xfrm>
            <a:off x="457200" y="3733702"/>
            <a:ext cx="6498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tank enclosed inside a </a:t>
            </a:r>
            <a:r>
              <a:rPr lang="en-US" u="sng" dirty="0"/>
              <a:t>Helium containing </a:t>
            </a:r>
            <a:r>
              <a:rPr lang="en-US" u="sng" dirty="0" smtClean="0"/>
              <a:t>box</a:t>
            </a:r>
            <a:endParaRPr lang="en-US" u="sng" dirty="0"/>
          </a:p>
        </p:txBody>
      </p:sp>
      <p:sp>
        <p:nvSpPr>
          <p:cNvPr id="12" name="Rectangle 11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We live in a Dark Universe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76204" y="3852096"/>
            <a:ext cx="89630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It is roughly 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of the matter in the universe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Interact with other particles </a:t>
            </a:r>
            <a:r>
              <a:rPr lang="it-IT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weakly</a:t>
            </a:r>
            <a:endParaRPr lang="it-IT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t has mass, so </a:t>
            </a:r>
            <a:r>
              <a:rPr lang="it-IT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it-IT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only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method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with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evidence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until now</a:t>
            </a:r>
            <a:b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endParaRPr lang="it-IT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WIMP miracle  m</a:t>
            </a:r>
            <a:r>
              <a:rPr lang="it-IT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NP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Λ</a:t>
            </a:r>
            <a:r>
              <a:rPr lang="it-IT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EW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69" y="1339604"/>
            <a:ext cx="4580255" cy="2335285"/>
          </a:xfrm>
          <a:prstGeom prst="rect">
            <a:avLst/>
          </a:prstGeom>
        </p:spPr>
      </p:pic>
      <p:grpSp>
        <p:nvGrpSpPr>
          <p:cNvPr id="16" name="Gruppo 6"/>
          <p:cNvGrpSpPr/>
          <p:nvPr/>
        </p:nvGrpSpPr>
        <p:grpSpPr>
          <a:xfrm>
            <a:off x="212142" y="1339604"/>
            <a:ext cx="3730752" cy="2335285"/>
            <a:chOff x="5202814" y="4115404"/>
            <a:chExt cx="5142468" cy="2852936"/>
          </a:xfrm>
        </p:grpSpPr>
        <p:pic>
          <p:nvPicPr>
            <p:cNvPr id="17" name="Immagin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396" y="4115404"/>
              <a:ext cx="5071886" cy="2852936"/>
            </a:xfrm>
            <a:prstGeom prst="rect">
              <a:avLst/>
            </a:prstGeom>
          </p:spPr>
        </p:pic>
        <p:graphicFrame>
          <p:nvGraphicFramePr>
            <p:cNvPr id="18" name="Grafico 11"/>
            <p:cNvGraphicFramePr/>
            <p:nvPr>
              <p:extLst>
                <p:ext uri="{D42A27DB-BD31-4B8C-83A1-F6EECF244321}">
                  <p14:modId xmlns:p14="http://schemas.microsoft.com/office/powerpoint/2010/main" val="3549985635"/>
                </p:ext>
              </p:extLst>
            </p:nvPr>
          </p:nvGraphicFramePr>
          <p:xfrm>
            <a:off x="5202814" y="4181152"/>
            <a:ext cx="4920637" cy="27214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0" name="Rectangle 9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Material R&amp;D – Use of Ta2.5W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4294967295"/>
          </p:nvPr>
        </p:nvSpPr>
        <p:spPr>
          <a:xfrm>
            <a:off x="619125" y="1145967"/>
            <a:ext cx="8024426" cy="521038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b="1" dirty="0" smtClean="0"/>
              <a:t>Target cladding material</a:t>
            </a:r>
            <a:r>
              <a:rPr lang="en-US" sz="1800" dirty="0" smtClean="0"/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Ta2.5W</a:t>
            </a:r>
          </a:p>
          <a:p>
            <a:endParaRPr lang="en-US" sz="1800" b="1" dirty="0" smtClean="0"/>
          </a:p>
          <a:p>
            <a:pPr marL="231775" lvl="1" indent="0">
              <a:lnSpc>
                <a:spcPct val="100000"/>
              </a:lnSpc>
              <a:buNone/>
            </a:pPr>
            <a:endParaRPr lang="en-US" sz="1800" b="1" dirty="0" smtClean="0"/>
          </a:p>
          <a:p>
            <a:pPr marL="231775" lvl="1" indent="0">
              <a:lnSpc>
                <a:spcPct val="100000"/>
              </a:lnSpc>
              <a:buNone/>
            </a:pPr>
            <a:endParaRPr lang="en-US" sz="1800" b="1" dirty="0" smtClean="0"/>
          </a:p>
          <a:p>
            <a:pPr marL="231775" lvl="1" indent="0">
              <a:lnSpc>
                <a:spcPct val="100000"/>
              </a:lnSpc>
              <a:buNone/>
            </a:pPr>
            <a:endParaRPr lang="en-US" sz="1800" b="1" dirty="0"/>
          </a:p>
          <a:p>
            <a:pPr marL="231775" lvl="1" indent="0">
              <a:lnSpc>
                <a:spcPct val="100000"/>
              </a:lnSpc>
              <a:buNone/>
            </a:pPr>
            <a:endParaRPr lang="en-US" sz="1800" b="1" dirty="0"/>
          </a:p>
          <a:p>
            <a:pPr marL="231775" lvl="1" indent="0">
              <a:lnSpc>
                <a:spcPct val="100000"/>
              </a:lnSpc>
              <a:buNone/>
            </a:pPr>
            <a:endParaRPr lang="en-US" sz="1800" b="1" dirty="0" smtClean="0"/>
          </a:p>
          <a:p>
            <a:pPr marL="231775" lvl="1" indent="0">
              <a:lnSpc>
                <a:spcPct val="100000"/>
              </a:lnSpc>
              <a:buNone/>
            </a:pPr>
            <a:endParaRPr lang="en-US" sz="2000" dirty="0" smtClean="0"/>
          </a:p>
          <a:p>
            <a:pPr lvl="1">
              <a:lnSpc>
                <a:spcPct val="100000"/>
              </a:lnSpc>
            </a:pPr>
            <a:endParaRPr lang="en-US" sz="2000" dirty="0"/>
          </a:p>
          <a:p>
            <a:pPr lvl="1">
              <a:lnSpc>
                <a:spcPct val="100000"/>
              </a:lnSpc>
            </a:pPr>
            <a:endParaRPr lang="en-US" sz="2000" dirty="0" smtClean="0"/>
          </a:p>
          <a:p>
            <a:pPr marL="231775" lvl="1" indent="0">
              <a:lnSpc>
                <a:spcPct val="100000"/>
              </a:lnSpc>
              <a:buNone/>
            </a:pPr>
            <a:endParaRPr lang="en-US" sz="2000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1800" b="1" dirty="0" smtClean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800" b="1" dirty="0" smtClean="0"/>
              <a:t>Bonding </a:t>
            </a:r>
            <a:r>
              <a:rPr lang="en-US" sz="1800" b="1" dirty="0"/>
              <a:t>quality </a:t>
            </a:r>
            <a:r>
              <a:rPr lang="en-US" sz="1800" dirty="0" smtClean="0"/>
              <a:t>with tungsten </a:t>
            </a:r>
            <a:r>
              <a:rPr lang="en-US" sz="1800" dirty="0"/>
              <a:t>and TZM expected to be the </a:t>
            </a:r>
            <a:r>
              <a:rPr lang="en-US" sz="1800" dirty="0" smtClean="0"/>
              <a:t>same</a:t>
            </a:r>
            <a:endParaRPr lang="en-US" sz="1800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4687584" y="2692282"/>
          <a:ext cx="4005248" cy="1916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9463">
                  <a:extLst>
                    <a:ext uri="{9D8B030D-6E8A-4147-A177-3AD203B41FA5}">
                      <a16:colId xmlns:a16="http://schemas.microsoft.com/office/drawing/2014/main" val="3569731626"/>
                    </a:ext>
                  </a:extLst>
                </a:gridCol>
                <a:gridCol w="1335506">
                  <a:extLst>
                    <a:ext uri="{9D8B030D-6E8A-4147-A177-3AD203B41FA5}">
                      <a16:colId xmlns:a16="http://schemas.microsoft.com/office/drawing/2014/main" val="299459346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3504095956"/>
                    </a:ext>
                  </a:extLst>
                </a:gridCol>
                <a:gridCol w="703848">
                  <a:extLst>
                    <a:ext uri="{9D8B030D-6E8A-4147-A177-3AD203B41FA5}">
                      <a16:colId xmlns:a16="http://schemas.microsoft.com/office/drawing/2014/main" val="2833327260"/>
                    </a:ext>
                  </a:extLst>
                </a:gridCol>
              </a:tblGrid>
              <a:tr h="705107"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Cladding material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Maximum Von Mises eq. stress expected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Yield strength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Safety </a:t>
                      </a:r>
                    </a:p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factor</a:t>
                      </a:r>
                      <a:endParaRPr lang="en-GB" sz="1100" b="1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897061"/>
                  </a:ext>
                </a:extLst>
              </a:tr>
              <a:tr h="705107"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Tantalum (preliminary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design)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110 MPa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80 MPa</a:t>
                      </a:r>
                    </a:p>
                    <a:p>
                      <a:pPr marL="0" marR="0" lvl="0" indent="0" algn="ctr" defTabSz="22706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100" b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at 180°C</a:t>
                      </a:r>
                      <a:r>
                        <a:rPr lang="en-GB" sz="1100" b="0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0.7 </a:t>
                      </a:r>
                      <a:r>
                        <a:rPr lang="en-GB" sz="11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✗</a:t>
                      </a:r>
                      <a:endParaRPr lang="en-GB" sz="1100" b="1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2909003"/>
                  </a:ext>
                </a:extLst>
              </a:tr>
              <a:tr h="506231"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Ta2.5W </a:t>
                      </a:r>
                    </a:p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(new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design)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MPa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200 MPa</a:t>
                      </a:r>
                    </a:p>
                    <a:p>
                      <a:pPr marL="0" marR="0" lvl="0" indent="0" algn="ctr" defTabSz="22706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at 180°C</a:t>
                      </a:r>
                      <a:r>
                        <a:rPr lang="en-GB" sz="1100" b="1" u="non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r>
                        <a:rPr lang="en-US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GB" sz="11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defTabSz="2270638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1.8 </a:t>
                      </a:r>
                      <a:r>
                        <a:rPr lang="en-GB" sz="11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✓</a:t>
                      </a:r>
                      <a:endParaRPr lang="en-GB" sz="11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502935"/>
                  </a:ext>
                </a:extLst>
              </a:tr>
            </a:tbl>
          </a:graphicData>
        </a:graphic>
      </p:graphicFrame>
      <p:graphicFrame>
        <p:nvGraphicFramePr>
          <p:cNvPr id="15" name="Chart 14"/>
          <p:cNvGraphicFramePr>
            <a:graphicFrameLocks noChangeAspect="1"/>
          </p:cNvGraphicFramePr>
          <p:nvPr>
            <p:extLst/>
          </p:nvPr>
        </p:nvGraphicFramePr>
        <p:xfrm>
          <a:off x="500810" y="2408396"/>
          <a:ext cx="3746337" cy="2864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/>
          <p:cNvSpPr/>
          <p:nvPr/>
        </p:nvSpPr>
        <p:spPr>
          <a:xfrm>
            <a:off x="4725737" y="1512256"/>
            <a:ext cx="4036129" cy="1038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1" indent="-180000">
              <a:buFont typeface="Arial" panose="020B0604020202020204" pitchFamily="34" charset="0"/>
              <a:buChar char="•"/>
            </a:pPr>
            <a:r>
              <a:rPr lang="en-US" dirty="0"/>
              <a:t>Good corrosion-erosion resistance</a:t>
            </a:r>
            <a:endParaRPr lang="en-US" b="1" dirty="0"/>
          </a:p>
          <a:p>
            <a:pPr marL="180000" lvl="1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Higher strength, specially at </a:t>
            </a:r>
            <a:r>
              <a:rPr lang="en-US" b="1" dirty="0" smtClean="0"/>
              <a:t>high temperatures</a:t>
            </a:r>
            <a:endParaRPr lang="en-US" b="1" dirty="0"/>
          </a:p>
        </p:txBody>
      </p:sp>
      <p:sp>
        <p:nvSpPr>
          <p:cNvPr id="17" name="Rectangle 16"/>
          <p:cNvSpPr/>
          <p:nvPr/>
        </p:nvSpPr>
        <p:spPr>
          <a:xfrm>
            <a:off x="926592" y="1512256"/>
            <a:ext cx="4572000" cy="7617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0" lvl="1" indent="-1800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2.5% content of W</a:t>
            </a:r>
          </a:p>
          <a:p>
            <a:pPr marL="180000" lvl="1" indent="-18000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/>
              <a:t>Similar thermal properties to 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5817" y="4741201"/>
            <a:ext cx="360878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Additional considerations: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Fatigue properties for 10</a:t>
            </a:r>
            <a:r>
              <a:rPr lang="en-US" sz="1600" b="1" baseline="30000" dirty="0" smtClean="0"/>
              <a:t>7</a:t>
            </a:r>
            <a:r>
              <a:rPr lang="en-US" sz="1600" b="1" dirty="0" smtClean="0"/>
              <a:t> cycles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Radiation damage (ongoing)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6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A voyage into the unknown </a:t>
            </a:r>
            <a:endParaRPr lang="en-US" sz="2800" dirty="0">
              <a:solidFill>
                <a:srgbClr val="0055A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60" y="968838"/>
            <a:ext cx="6463426" cy="3463824"/>
          </a:xfrm>
          <a:prstGeom prst="rect">
            <a:avLst/>
          </a:prstGeom>
        </p:spPr>
      </p:pic>
      <p:cxnSp>
        <p:nvCxnSpPr>
          <p:cNvPr id="5" name="Connettore diritto 4"/>
          <p:cNvCxnSpPr/>
          <p:nvPr/>
        </p:nvCxnSpPr>
        <p:spPr>
          <a:xfrm flipH="1">
            <a:off x="2342606" y="1097280"/>
            <a:ext cx="8709" cy="2978331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6"/>
          <p:cNvSpPr/>
          <p:nvPr/>
        </p:nvSpPr>
        <p:spPr>
          <a:xfrm>
            <a:off x="2019440" y="412858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2934789" y="4313249"/>
            <a:ext cx="7315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2830865" y="4280168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WIMPs</a:t>
            </a:r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1463040" y="4326310"/>
            <a:ext cx="5791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1415726" y="432806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LDM</a:t>
            </a:r>
            <a:endParaRPr lang="it-IT" dirty="0"/>
          </a:p>
        </p:txBody>
      </p:sp>
      <p:sp>
        <p:nvSpPr>
          <p:cNvPr id="12" name="Rectangle 11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680228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WIMP searches – Direct production at LHC</a:t>
            </a:r>
            <a:endParaRPr lang="en-US" sz="2800" dirty="0">
              <a:solidFill>
                <a:srgbClr val="0055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4"/>
              <p:cNvSpPr txBox="1"/>
              <p:nvPr/>
            </p:nvSpPr>
            <p:spPr>
              <a:xfrm>
                <a:off x="212141" y="920183"/>
                <a:ext cx="9020841" cy="1554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p>
                    </m:sSubSup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detection method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 evidence </a:t>
                </a:r>
                <a:r>
                  <a:rPr lang="it-IT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Still looking</a:t>
                </a:r>
                <a:endParaRPr lang="it-IT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2" name="CasellaDiTes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141" y="920183"/>
                <a:ext cx="9020841" cy="1554015"/>
              </a:xfrm>
              <a:prstGeom prst="rect">
                <a:avLst/>
              </a:prstGeom>
              <a:blipFill>
                <a:blip r:embed="rId2"/>
                <a:stretch>
                  <a:fillRect l="-473" t="-1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1" y="2376816"/>
            <a:ext cx="4475437" cy="3240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50515" y="2679702"/>
            <a:ext cx="0" cy="274320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459377" y="2272928"/>
            <a:ext cx="58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28" y="2431302"/>
            <a:ext cx="4528863" cy="324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302092" y="2272928"/>
            <a:ext cx="58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it-IT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357871" y="2735876"/>
            <a:ext cx="0" cy="2565197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4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9218" y="-94982"/>
            <a:ext cx="8680228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6">
              <a:buClr>
                <a:srgbClr val="0055A0"/>
              </a:buClr>
            </a:pPr>
            <a:r>
              <a:rPr lang="en-US" sz="2800" dirty="0" smtClean="0">
                <a:solidFill>
                  <a:srgbClr val="0055A0"/>
                </a:solidFill>
              </a:rPr>
              <a:t>WIMP searches – Recoil method</a:t>
            </a:r>
            <a:endParaRPr lang="en-US" sz="2800" dirty="0">
              <a:solidFill>
                <a:srgbClr val="0055A0"/>
              </a:solidFill>
            </a:endParaRPr>
          </a:p>
        </p:txBody>
      </p:sp>
      <p:sp>
        <p:nvSpPr>
          <p:cNvPr id="12" name="CasellaDiTesto 4"/>
          <p:cNvSpPr txBox="1"/>
          <p:nvPr/>
        </p:nvSpPr>
        <p:spPr>
          <a:xfrm>
            <a:off x="212141" y="920183"/>
            <a:ext cx="9020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Dark matter in the </a:t>
            </a:r>
            <a:r>
              <a:rPr lang="it-IT" sz="2000" dirty="0" smtClean="0">
                <a:solidFill>
                  <a:srgbClr val="00B050"/>
                </a:solidFill>
              </a:rPr>
              <a:t>halo of our galaxy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On the earth we can </a:t>
            </a:r>
            <a:r>
              <a:rPr lang="it-IT" sz="2000" dirty="0" smtClean="0">
                <a:solidFill>
                  <a:srgbClr val="FF0000"/>
                </a:solidFill>
              </a:rPr>
              <a:t>detect a wind of Dark Matter</a:t>
            </a:r>
            <a:endParaRPr lang="it-IT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2402073"/>
            <a:ext cx="4319680" cy="2429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64" y="1697126"/>
            <a:ext cx="3314280" cy="3839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62464" y="6314307"/>
            <a:ext cx="2621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IFAE,</a:t>
            </a:r>
            <a:b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</a:b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16</a:t>
            </a:r>
            <a:r>
              <a:rPr lang="en-US" sz="1200" baseline="30000" dirty="0" smtClean="0">
                <a:solidFill>
                  <a:srgbClr val="0055A0">
                    <a:tint val="75000"/>
                  </a:srgbClr>
                </a:solidFill>
              </a:rPr>
              <a:t>th</a:t>
            </a:r>
            <a:r>
              <a:rPr lang="en-US" sz="1200" dirty="0" smtClean="0">
                <a:solidFill>
                  <a:srgbClr val="0055A0">
                    <a:tint val="75000"/>
                  </a:srgbClr>
                </a:solidFill>
              </a:rPr>
              <a:t> November 2018</a:t>
            </a:r>
            <a:endParaRPr lang="en-US" sz="1200" dirty="0">
              <a:solidFill>
                <a:srgbClr val="0055A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82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2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4.8|19.6|8|30.3|14.4|2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5|0.7"/>
</p:tagLst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CERNCobranding4-3</Template>
  <TotalTime>20498</TotalTime>
  <Words>2508</Words>
  <Application>Microsoft Office PowerPoint</Application>
  <PresentationFormat>Presentazione su schermo (4:3)</PresentationFormat>
  <Paragraphs>570</Paragraphs>
  <Slides>60</Slides>
  <Notes>14</Notes>
  <HiddenSlides>2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71" baseType="lpstr">
      <vt:lpstr>ＭＳ Ｐゴシック</vt:lpstr>
      <vt:lpstr>Arial</vt:lpstr>
      <vt:lpstr>BookAntiqua</vt:lpstr>
      <vt:lpstr>Calibri</vt:lpstr>
      <vt:lpstr>Cambria Math</vt:lpstr>
      <vt:lpstr>FiraSans-Light</vt:lpstr>
      <vt:lpstr>HelveticaNeue</vt:lpstr>
      <vt:lpstr>LinLibertine</vt:lpstr>
      <vt:lpstr>Ubuntu Light</vt:lpstr>
      <vt:lpstr>Wingdings</vt:lpstr>
      <vt:lpstr>CERNCorporate4-3</vt:lpstr>
      <vt:lpstr>Presentazione standard di PowerPoint</vt:lpstr>
      <vt:lpstr>Overview of Beam Dump Facility and SHiP experiment at CERN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BDF target - Operational conditions</vt:lpstr>
      <vt:lpstr>BDF target - Design </vt:lpstr>
      <vt:lpstr>BDF target - Cooling</vt:lpstr>
      <vt:lpstr>BDF target - Thermo-mechanical calculations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RP considerations for the BDF target complex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Target assembly design </vt:lpstr>
      <vt:lpstr>Material R&amp;D – Use of Ta2.5W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Rachelle Decreuse-Michaud</dc:creator>
  <cp:lastModifiedBy>Mirko Casolino</cp:lastModifiedBy>
  <cp:revision>312</cp:revision>
  <dcterms:created xsi:type="dcterms:W3CDTF">2016-06-08T08:25:38Z</dcterms:created>
  <dcterms:modified xsi:type="dcterms:W3CDTF">2018-11-15T20:33:24Z</dcterms:modified>
</cp:coreProperties>
</file>