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343" r:id="rId4"/>
    <p:sldId id="348" r:id="rId5"/>
    <p:sldId id="356" r:id="rId6"/>
    <p:sldId id="357" r:id="rId7"/>
    <p:sldId id="351" r:id="rId8"/>
    <p:sldId id="355" r:id="rId9"/>
    <p:sldId id="361" r:id="rId10"/>
    <p:sldId id="360" r:id="rId11"/>
    <p:sldId id="358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04"/>
    <p:restoredTop sz="94633"/>
  </p:normalViewPr>
  <p:slideViewPr>
    <p:cSldViewPr snapToGrid="0" snapToObjects="1">
      <p:cViewPr>
        <p:scale>
          <a:sx n="110" d="100"/>
          <a:sy n="110" d="100"/>
        </p:scale>
        <p:origin x="392" y="-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6160B-2B70-824E-9A7B-5C1053F1034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E4FCC-B20F-304F-919C-46D953BD9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064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11ABB-A644-3540-A0E8-E8BF71050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1CB790-5C55-084F-8985-775986DB3E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2E761-B0C0-9B4E-85A0-AE2FF4A91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C1A0-D65B-0844-ABBA-EE7C09534AAC}" type="datetime1">
              <a:rPr lang="es-ES_tradnl" smtClean="0"/>
              <a:t>12/1/21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C20AD-9B9C-534C-85E3-ED5461062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4AEEE-A4A4-5942-B5A9-3FC2CB995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7CCED-AD91-A941-B473-D48FCCBE7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584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43C20-0A42-CB48-839B-A0DC14F9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6172CD-6A77-D84F-8FA6-EBE47ADB8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D9E26-81BB-BB46-AE48-EE57E7DB1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6992-E883-A140-9824-01FCE7EBAA5B}" type="datetime1">
              <a:rPr lang="es-ES_tradnl" smtClean="0"/>
              <a:t>12/1/21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2DC4A-FA9D-2542-ABA5-F061B879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FE28D-48BC-DB4C-A9B0-D17EBF8DA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7CCED-AD91-A941-B473-D48FCCBE7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94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551A71-E05C-5143-9235-50CAD42934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946D08-F5D1-4049-ABFB-64BE6D8F3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70670-8235-FC42-86E1-0731309B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5CA6-05AC-E34A-94F9-238741ED8B0E}" type="datetime1">
              <a:rPr lang="es-ES_tradnl" smtClean="0"/>
              <a:t>12/1/21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67263-3B20-924B-AD66-2D47F8E34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D4754-5340-4F40-B791-F27EA8D25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7CCED-AD91-A941-B473-D48FCCBE7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067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AC0F-F3A5-414D-9370-72BFACD24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826D6-15E7-BC4B-8A6B-32CD23FB3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7A41B-3887-C14C-AAF6-97E2FBEC3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7BA7-F035-C24E-937F-F3FE0D76AB32}" type="datetime1">
              <a:rPr lang="es-ES_tradnl" smtClean="0"/>
              <a:t>12/1/21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C6553-69AE-0949-B20B-66A5CB4D5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FD7C0-381E-124C-8DBD-D237B6696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7CCED-AD91-A941-B473-D48FCCBE7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8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E852C-3AFF-9E41-AE76-C4068A18B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0A20D-280C-734D-AF83-460AE0F09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AF10C-C128-3C4F-B3D3-A142CA1D6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81F0-DDE4-A74A-B4C1-24F589C19609}" type="datetime1">
              <a:rPr lang="es-ES_tradnl" smtClean="0"/>
              <a:t>12/1/21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C4F6B-B4C0-CC4E-A853-B429580D1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D4392-B5B2-AA42-AF01-FDB3C87B4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7CCED-AD91-A941-B473-D48FCCBE7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43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ED30-A41A-4044-8A98-A914F826F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93F72-C568-CD47-A7A5-FF1EDAD07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B59CE-8136-EF41-9CC7-E10E1AE7F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ADA82C-3EA5-2F41-9AD9-E89C0A8B3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C7E9C-4F1A-A54D-BAC5-921B4039D361}" type="datetime1">
              <a:rPr lang="es-ES_tradnl" smtClean="0"/>
              <a:t>12/1/21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52F9D-6CC9-CE41-8964-AC742DB74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E69FB-900B-3B4E-8F24-1A8AFD968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7CCED-AD91-A941-B473-D48FCCBE7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83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71224-C77A-7A43-9259-230CA6C6F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0027C-10EF-8643-A73D-2F887D9E2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39C426-FF24-6241-9CFD-C939B3B40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B085E3-2516-314B-839B-65A81DE5A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FE3EC9-5E8F-5848-A1A7-FA79A33565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477BF9-A7F7-A047-BBF9-3928722AF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35F5-4984-8A42-9655-50B2DF381E6A}" type="datetime1">
              <a:rPr lang="es-ES_tradnl" smtClean="0"/>
              <a:t>12/1/21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E75916-4821-0046-BEB2-82044CE47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205C96-9BD3-134E-A93A-68CC2ADAB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7CCED-AD91-A941-B473-D48FCCBE7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90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39CEB-884A-D046-8F83-795FE319E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893D5A-07D8-D541-A60D-BCA55353D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06EB-1EB7-3547-9F27-F5CD64174EEB}" type="datetime1">
              <a:rPr lang="es-ES_tradnl" smtClean="0"/>
              <a:t>12/1/21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358C44-2014-3B46-B8C2-674FA3CC0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64A70B-0C34-2742-8C86-A25B9A019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7CCED-AD91-A941-B473-D48FCCBE7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226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E78F51-00E8-DC43-B97A-85D27154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F82F-AD7F-0D43-9FE6-F658CFD8502B}" type="datetime1">
              <a:rPr lang="es-ES_tradnl" smtClean="0"/>
              <a:t>12/1/21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4D70BF-B9D7-264B-9B1F-91E7630B2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15A8B-04CC-C445-B5EA-773BD54F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7CCED-AD91-A941-B473-D48FCCBE7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854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DE15F-7282-3149-96A7-69F2B7495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21185-29CF-AC4D-9A4C-378AFC5D0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36E199-0F93-1D45-9264-D6D1009DC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D9E80-0C44-1F40-B916-451050B6E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0B23-CBD6-A54A-A0DA-697DECBA2EA6}" type="datetime1">
              <a:rPr lang="es-ES_tradnl" smtClean="0"/>
              <a:t>12/1/21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42291E-2B99-5E4D-A1E2-54A539B21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495C9-CF6C-8040-AD69-5CDBADF9E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7CCED-AD91-A941-B473-D48FCCBE7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734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A9925-3725-8B43-AC46-E7BC2D675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FC10F5-A892-7643-A1F7-382BE7495D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93B778-314A-564A-8E7F-F8E4446D2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8F37F5-4D70-FD43-985E-316AEEBF5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99A7-BB20-0047-ADFD-05BFCF1E685D}" type="datetime1">
              <a:rPr lang="es-ES_tradnl" smtClean="0"/>
              <a:t>12/1/21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6CA91-D540-FC4A-9677-7DC7C0934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E246C-492D-4F4B-A61E-6051E861F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7CCED-AD91-A941-B473-D48FCCBE7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96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80B241-CFB3-EB4D-A1C4-FF497E4B1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867E5-3548-DA40-AEB1-7A039E76B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23F82-8A49-614C-94E0-2C68C7C25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A7907-858C-DC44-A12F-9D48AEC22372}" type="datetime1">
              <a:rPr lang="es-ES_tradnl" smtClean="0"/>
              <a:t>12/1/21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6EC76-FCD5-174F-B8A3-B73C1BF4C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87853-D2C5-5443-8FBA-B2F4EB5CC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7CCED-AD91-A941-B473-D48FCCBE7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66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48B9C-5B0C-7948-AAE7-C386AAE827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Covid19 status 11/1/2020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EF990-2B85-EB46-99FE-447F99C4B5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Martine Bosman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EB820-A310-4C40-9F6F-7DB71E379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76C9-571D-7B4B-BC42-C7D4FDA4C53C}" type="datetime1">
              <a:rPr lang="es-ES_tradnl" smtClean="0"/>
              <a:t>12/1/21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F1B2DC-4947-3D48-BDDE-EB0149CF7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7CCED-AD91-A941-B473-D48FCCBE741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179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CDD2AA-5EBD-BB41-A5CE-16ECFC81D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03555"/>
          </a:xfrm>
        </p:spPr>
        <p:txBody>
          <a:bodyPr>
            <a:normAutofit fontScale="90000"/>
          </a:bodyPr>
          <a:lstStyle/>
          <a:p>
            <a:r>
              <a:rPr lang="en-GB" dirty="0"/>
              <a:t>Data from ABS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AD08C1-ECFB-A24B-8100-E6F6D6758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F82F-AD7F-0D43-9FE6-F658CFD8502B}" type="datetime1">
              <a:rPr lang="es-ES_tradnl" smtClean="0"/>
              <a:t>12/1/21</a:t>
            </a:fld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E01E18-6262-7E4A-AFA8-ABBA0753D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7CCED-AD91-A941-B473-D48FCCBE7415}" type="slidenum">
              <a:rPr lang="en-GB" smtClean="0"/>
              <a:t>10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148548-AECD-014D-AF45-9E417C19B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555"/>
            <a:ext cx="4983480" cy="32627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7511AC-598E-5140-8789-CBF3CA667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66282"/>
            <a:ext cx="4846222" cy="31572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75E91A-4665-5A45-A9B4-82D7FD2DF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1880"/>
            <a:ext cx="4982680" cy="32461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9826CA-5399-0141-8DDD-75802924C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520" y="441454"/>
            <a:ext cx="4983480" cy="32325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3C920D-E642-2442-80E6-43082B39C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7360" y="3546378"/>
            <a:ext cx="5271562" cy="331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21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E710B-AD75-5944-9BC4-AB8F5156A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vs simulation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702E04-BBB4-FD48-8B32-771B3182D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Study data: differences per </a:t>
            </a:r>
            <a:r>
              <a:rPr lang="en-GB" dirty="0" err="1"/>
              <a:t>Barris</a:t>
            </a:r>
            <a:r>
              <a:rPr lang="en-GB" dirty="0"/>
              <a:t>/ABS, time profile</a:t>
            </a:r>
          </a:p>
          <a:p>
            <a:r>
              <a:rPr lang="en-GB" dirty="0"/>
              <a:t>When simulation model is completed, and main features adjusted, we can use it to compare to data</a:t>
            </a:r>
          </a:p>
          <a:p>
            <a:r>
              <a:rPr lang="en-GB" dirty="0"/>
              <a:t>The simulation helps us to interpret better the features of the data</a:t>
            </a:r>
          </a:p>
          <a:p>
            <a:r>
              <a:rPr lang="en-GB" dirty="0"/>
              <a:t>We will eventually be able to use the simulation to study the dependencies on the characteristics of the population in a quantitative way (with uncertainty estimation), and some prediction (for example impact of vaccine deployment?)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187C74-34CC-8D4D-8D8A-F8C76C588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F82F-AD7F-0D43-9FE6-F658CFD8502B}" type="datetime1">
              <a:rPr lang="es-ES_tradnl" smtClean="0"/>
              <a:t>12/1/21</a:t>
            </a:fld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64A7E-CA82-E44E-802B-0CECEDB14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7CCED-AD91-A941-B473-D48FCCBE741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326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6B892-2A9A-9646-B6AE-16DBA833F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090"/>
            <a:ext cx="10515600" cy="1013101"/>
          </a:xfrm>
        </p:spPr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B80EB-0FCB-3C45-B0AB-2BAE2B7CD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6191"/>
            <a:ext cx="10515600" cy="5168348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Status of implementation of remaining functionality </a:t>
            </a:r>
          </a:p>
          <a:p>
            <a:pPr lvl="1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Impact of mobility</a:t>
            </a:r>
          </a:p>
          <a:p>
            <a:pPr lvl="2"/>
            <a:r>
              <a:rPr lang="en-GB" dirty="0"/>
              <a:t>Add </a:t>
            </a:r>
            <a:r>
              <a:rPr lang="en-GB" dirty="0">
                <a:latin typeface="Symbol" pitchFamily="2" charset="2"/>
              </a:rPr>
              <a:t>l</a:t>
            </a:r>
            <a:r>
              <a:rPr lang="en-GB" dirty="0"/>
              <a:t> mobility term to fraction of workers using public transport</a:t>
            </a:r>
          </a:p>
          <a:p>
            <a:pPr lvl="3"/>
            <a:r>
              <a:rPr lang="en-GB" dirty="0"/>
              <a:t>Data available. Needs to study the characteristics of the </a:t>
            </a:r>
            <a:r>
              <a:rPr lang="en-GB" dirty="0" err="1"/>
              <a:t>mobolity</a:t>
            </a:r>
            <a:r>
              <a:rPr lang="en-GB" dirty="0"/>
              <a:t> data to finalize the model: pattern of mobility in different regions, work mobility and also week-end mobility?</a:t>
            </a:r>
          </a:p>
          <a:p>
            <a:pPr lvl="2"/>
            <a:r>
              <a:rPr lang="en-GB" dirty="0"/>
              <a:t>Use the evolution of intensity of mobility as a proxy to confinement measure</a:t>
            </a:r>
          </a:p>
          <a:p>
            <a:pPr lvl="1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Add 40k persons in ”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Residencias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”</a:t>
            </a:r>
          </a:p>
          <a:p>
            <a:pPr lvl="2"/>
            <a:r>
              <a:rPr lang="en-GB" dirty="0"/>
              <a:t>Population has been generated. Need to finalize the location of  the “residencies”</a:t>
            </a:r>
          </a:p>
          <a:p>
            <a:r>
              <a:rPr lang="en-GB" dirty="0">
                <a:solidFill>
                  <a:srgbClr val="0070C0"/>
                </a:solidFill>
              </a:rPr>
              <a:t>Studies of factors influencing the impact of the propagation of the pandemics</a:t>
            </a:r>
          </a:p>
          <a:p>
            <a:pPr lvl="1"/>
            <a:r>
              <a:rPr lang="en-GB" dirty="0"/>
              <a:t>Correlation with census characteristics, etc.</a:t>
            </a:r>
          </a:p>
          <a:p>
            <a:r>
              <a:rPr lang="en-GB" dirty="0">
                <a:solidFill>
                  <a:srgbClr val="0070C0"/>
                </a:solidFill>
              </a:rPr>
              <a:t>Calibration with data</a:t>
            </a:r>
          </a:p>
          <a:p>
            <a:pPr lvl="1"/>
            <a:r>
              <a:rPr lang="en-GB" dirty="0"/>
              <a:t>Available data: data per ABS time dependent; data per ”</a:t>
            </a:r>
            <a:r>
              <a:rPr lang="en-GB" dirty="0" err="1"/>
              <a:t>Barris</a:t>
            </a:r>
            <a:r>
              <a:rPr lang="en-GB" dirty="0"/>
              <a:t>” integrated for “Ola1” and “Ola2”</a:t>
            </a:r>
          </a:p>
          <a:p>
            <a:r>
              <a:rPr lang="en-GB" dirty="0">
                <a:solidFill>
                  <a:schemeClr val="accent1"/>
                </a:solidFill>
              </a:rPr>
              <a:t>A.O.B</a:t>
            </a:r>
          </a:p>
          <a:p>
            <a:pPr lvl="1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99345-8523-8B40-B2B3-DF2728A7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E6585-B572-424D-8F0D-30263B412929}" type="datetime1">
              <a:rPr lang="es-ES_tradnl" smtClean="0"/>
              <a:t>12/1/21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650817-E969-A241-B23C-BB88EB18B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7CCED-AD91-A941-B473-D48FCCBE741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850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BE0B60-0BFC-B145-934A-89A8A8917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001"/>
            <a:ext cx="7328648" cy="6692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C2B48E-C981-8C43-A990-32FAF95D625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576249">
            <a:off x="5708246" y="478639"/>
            <a:ext cx="6886350" cy="5583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230E8B-363D-BB40-8B8B-72678B147999}"/>
              </a:ext>
            </a:extLst>
          </p:cNvPr>
          <p:cNvSpPr txBox="1"/>
          <p:nvPr/>
        </p:nvSpPr>
        <p:spPr>
          <a:xfrm>
            <a:off x="11100687" y="5340626"/>
            <a:ext cx="78651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ABS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7A4A4-B45A-B943-84C5-D14B0F995E4B}"/>
              </a:ext>
            </a:extLst>
          </p:cNvPr>
          <p:cNvSpPr txBox="1"/>
          <p:nvPr/>
        </p:nvSpPr>
        <p:spPr>
          <a:xfrm>
            <a:off x="5210095" y="3889513"/>
            <a:ext cx="93891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FF0000"/>
                </a:solidFill>
              </a:rPr>
              <a:t>Barris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78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48076D-5AB6-2F47-8F33-FADB67951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1864"/>
            <a:ext cx="4966659" cy="3006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BF4EA1-AFEB-9942-BA11-3F7ED54CB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838"/>
            <a:ext cx="10515600" cy="536023"/>
          </a:xfrm>
        </p:spPr>
        <p:txBody>
          <a:bodyPr>
            <a:normAutofit fontScale="90000"/>
          </a:bodyPr>
          <a:lstStyle/>
          <a:p>
            <a:r>
              <a:rPr lang="en-GB" dirty="0"/>
              <a:t>Population per ABS area:  caveat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36452B-6981-F146-BBA4-4ABB26178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" y="1060174"/>
            <a:ext cx="4860887" cy="291870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C6AC48-949A-554A-A5B9-F5A68EFBF66B}"/>
              </a:ext>
            </a:extLst>
          </p:cNvPr>
          <p:cNvCxnSpPr>
            <a:cxnSpLocks/>
          </p:cNvCxnSpPr>
          <p:nvPr/>
        </p:nvCxnSpPr>
        <p:spPr>
          <a:xfrm flipV="1">
            <a:off x="940904" y="1232453"/>
            <a:ext cx="3604592" cy="2362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6EBD61B-7ED3-6044-BC7B-A8EA57D3F4E3}"/>
              </a:ext>
            </a:extLst>
          </p:cNvPr>
          <p:cNvCxnSpPr>
            <a:cxnSpLocks/>
          </p:cNvCxnSpPr>
          <p:nvPr/>
        </p:nvCxnSpPr>
        <p:spPr>
          <a:xfrm flipV="1">
            <a:off x="940904" y="4024143"/>
            <a:ext cx="3604592" cy="2362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9B71FC0-D474-4D48-86B6-A1143280000D}"/>
              </a:ext>
            </a:extLst>
          </p:cNvPr>
          <p:cNvCxnSpPr>
            <a:cxnSpLocks/>
          </p:cNvCxnSpPr>
          <p:nvPr/>
        </p:nvCxnSpPr>
        <p:spPr>
          <a:xfrm flipV="1">
            <a:off x="940904" y="2413508"/>
            <a:ext cx="3604592" cy="1181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A0234F-97E1-2040-BD0B-1B9D4DBF25EB}"/>
              </a:ext>
            </a:extLst>
          </p:cNvPr>
          <p:cNvCxnSpPr>
            <a:cxnSpLocks/>
          </p:cNvCxnSpPr>
          <p:nvPr/>
        </p:nvCxnSpPr>
        <p:spPr>
          <a:xfrm flipV="1">
            <a:off x="940904" y="1232453"/>
            <a:ext cx="1802296" cy="2354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2211C0B-ED3F-CE49-B9D3-2204DD5E4816}"/>
              </a:ext>
            </a:extLst>
          </p:cNvPr>
          <p:cNvSpPr txBox="1"/>
          <p:nvPr/>
        </p:nvSpPr>
        <p:spPr>
          <a:xfrm>
            <a:off x="5480326" y="1364974"/>
            <a:ext cx="63538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correspondence matrix was built “by-hand”. The correspondence is not perfect. Some </a:t>
            </a:r>
            <a:r>
              <a:rPr lang="en-GB" dirty="0" err="1"/>
              <a:t>barris</a:t>
            </a:r>
            <a:r>
              <a:rPr lang="en-GB" dirty="0"/>
              <a:t> have to be divided, other joined to form ABS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Sometimes the shape do not correspond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Select the ones were the agreement on population is within 25%</a:t>
            </a:r>
          </a:p>
          <a:p>
            <a:r>
              <a:rPr lang="en-GB" dirty="0">
                <a:sym typeface="Wingdings" pitchFamily="2" charset="2"/>
              </a:rPr>
              <a:t> Comparison data-simulation with ABS has limited precision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891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F8AFE-E3C8-1843-81C7-DDFE78980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DATOS PCR ABS Catalunya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D4955-BEB6-1D46-9748-9945EE434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F04F-A620-664E-94E2-A969FA12CEF7}" type="datetime1">
              <a:rPr lang="es-ES_tradnl" smtClean="0"/>
              <a:t>12/1/21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F21535-9A14-FE41-94B8-8320E720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2B7F-0F79-D349-8923-605A9EAB5805}" type="slidenum">
              <a:rPr lang="en-GB" smtClean="0"/>
              <a:t>5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99202C-29E5-6F4C-BFAE-412FA4811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57" y="1993348"/>
            <a:ext cx="6817191" cy="43630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132672-3432-1342-9A35-4F73C61A0D92}"/>
              </a:ext>
            </a:extLst>
          </p:cNvPr>
          <p:cNvSpPr txBox="1"/>
          <p:nvPr/>
        </p:nvSpPr>
        <p:spPr>
          <a:xfrm>
            <a:off x="2209800" y="1503919"/>
            <a:ext cx="4309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Excel file: </a:t>
            </a:r>
            <a:r>
              <a:rPr lang="en-GB" dirty="0" err="1"/>
              <a:t>casos_sexe_abs_UTF_ordered.csv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B45A56-4C8B-6244-8FD1-16C6ED34FE6F}"/>
              </a:ext>
            </a:extLst>
          </p:cNvPr>
          <p:cNvSpPr txBox="1"/>
          <p:nvPr/>
        </p:nvSpPr>
        <p:spPr>
          <a:xfrm>
            <a:off x="8126896" y="2451652"/>
            <a:ext cx="37106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</a:t>
            </a:r>
            <a:r>
              <a:rPr lang="en-GB" b="1" dirty="0">
                <a:solidFill>
                  <a:schemeClr val="accent1"/>
                </a:solidFill>
              </a:rPr>
              <a:t> ABS </a:t>
            </a:r>
            <a:r>
              <a:rPr lang="en-GB" dirty="0"/>
              <a:t>we have the full time dependence in an Excel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 </a:t>
            </a:r>
            <a:r>
              <a:rPr lang="en-GB" b="1" dirty="0">
                <a:solidFill>
                  <a:schemeClr val="accent1"/>
                </a:solidFill>
              </a:rPr>
              <a:t>“</a:t>
            </a:r>
            <a:r>
              <a:rPr lang="en-GB" b="1" dirty="0" err="1">
                <a:solidFill>
                  <a:schemeClr val="accent1"/>
                </a:solidFill>
              </a:rPr>
              <a:t>Barris</a:t>
            </a:r>
            <a:r>
              <a:rPr lang="en-GB" b="1" dirty="0">
                <a:solidFill>
                  <a:schemeClr val="accent1"/>
                </a:solidFill>
              </a:rPr>
              <a:t>” </a:t>
            </a:r>
            <a:r>
              <a:rPr lang="en-GB" dirty="0"/>
              <a:t>we only have the integrated number in “Ola1” (&lt;21Jun20) and “Ola2” () (extracted manually from the interactive figure)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Both set of data are available with and without people in “</a:t>
            </a:r>
            <a:r>
              <a:rPr lang="en-GB" dirty="0" err="1"/>
              <a:t>residencias</a:t>
            </a:r>
            <a:r>
              <a:rPr lang="en-GB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974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05652-E0E8-1542-B2D1-06109AE0C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59"/>
            <a:ext cx="9869556" cy="82757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2800" dirty="0"/>
              <a:t>REAL DATA per “</a:t>
            </a:r>
            <a:r>
              <a:rPr lang="en-GB" sz="2800" dirty="0" err="1"/>
              <a:t>Barri</a:t>
            </a:r>
            <a:r>
              <a:rPr lang="en-GB" sz="2800" dirty="0"/>
              <a:t>” integrated from 20/6/2020 to 15/12/2020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3B275-CA5B-4A49-A5D2-659936A77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F04F-A620-664E-94E2-A969FA12CEF7}" type="datetime1">
              <a:rPr lang="es-ES_tradnl" smtClean="0"/>
              <a:t>12/1/21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171F6-096C-6940-B789-240C91E36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2B7F-0F79-D349-8923-605A9EAB5805}" type="slidenum">
              <a:rPr lang="en-GB" smtClean="0"/>
              <a:t>6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8DF81A-2298-D04B-9257-F098764EE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39" y="1846538"/>
            <a:ext cx="6654800" cy="5156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11EA6F-245C-C44E-829A-8308BE9DEDB8}"/>
              </a:ext>
            </a:extLst>
          </p:cNvPr>
          <p:cNvSpPr txBox="1"/>
          <p:nvPr/>
        </p:nvSpPr>
        <p:spPr>
          <a:xfrm>
            <a:off x="7513983" y="2146852"/>
            <a:ext cx="43997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will compare number of PCR diagnosed people per 10k habitants per region in two interval of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Variation in between </a:t>
            </a:r>
            <a:r>
              <a:rPr lang="en-GB" dirty="0" err="1"/>
              <a:t>barris</a:t>
            </a:r>
            <a:r>
              <a:rPr lang="en-GB" dirty="0"/>
              <a:t> (or ABS) can be large</a:t>
            </a:r>
          </a:p>
        </p:txBody>
      </p:sp>
    </p:spTree>
    <p:extLst>
      <p:ext uri="{BB962C8B-B14F-4D97-AF65-F5344CB8AC3E}">
        <p14:creationId xmlns:p14="http://schemas.microsoft.com/office/powerpoint/2010/main" val="2306615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DC485-F591-884D-A1FF-CE34E40C85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9073"/>
            <a:ext cx="10515600" cy="509587"/>
          </a:xfrm>
        </p:spPr>
        <p:txBody>
          <a:bodyPr>
            <a:normAutofit fontScale="90000"/>
          </a:bodyPr>
          <a:lstStyle/>
          <a:p>
            <a:r>
              <a:rPr lang="en-GB" dirty="0"/>
              <a:t>Simulated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EC9F25-14EC-2741-A19A-D84DFF4F2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688"/>
            <a:ext cx="5923722" cy="45947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DD0AAA-AB86-4B41-8A86-728A114C8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722" y="800948"/>
            <a:ext cx="6004913" cy="46704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5335E1-37D6-A747-BCBE-08EA97249226}"/>
              </a:ext>
            </a:extLst>
          </p:cNvPr>
          <p:cNvSpPr txBox="1"/>
          <p:nvPr/>
        </p:nvSpPr>
        <p:spPr>
          <a:xfrm>
            <a:off x="406124" y="5471436"/>
            <a:ext cx="4969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Municipis</a:t>
            </a:r>
            <a:r>
              <a:rPr lang="en-GB" dirty="0"/>
              <a:t> with high </a:t>
            </a:r>
            <a:r>
              <a:rPr lang="en-GB" dirty="0" err="1"/>
              <a:t>incidencia</a:t>
            </a:r>
            <a:r>
              <a:rPr lang="en-GB" dirty="0"/>
              <a:t>: Sant </a:t>
            </a:r>
            <a:r>
              <a:rPr lang="en-GB" dirty="0" err="1"/>
              <a:t>Gervasi</a:t>
            </a:r>
            <a:r>
              <a:rPr lang="en-GB" dirty="0"/>
              <a:t> 5A  (187k), El </a:t>
            </a:r>
            <a:r>
              <a:rPr lang="en-GB" dirty="0" err="1"/>
              <a:t>Congrés</a:t>
            </a:r>
            <a:r>
              <a:rPr lang="en-GB" dirty="0"/>
              <a:t> I </a:t>
            </a:r>
            <a:r>
              <a:rPr lang="en-GB" dirty="0" err="1"/>
              <a:t>els</a:t>
            </a:r>
            <a:r>
              <a:rPr lang="en-GB" dirty="0"/>
              <a:t> Indians 9C (186k), la </a:t>
            </a:r>
            <a:r>
              <a:rPr lang="en-GB" dirty="0" err="1"/>
              <a:t>Sagrera</a:t>
            </a:r>
            <a:r>
              <a:rPr lang="en-GB" dirty="0"/>
              <a:t> 9A (190k), </a:t>
            </a:r>
            <a:r>
              <a:rPr lang="en-GB" dirty="0" err="1"/>
              <a:t>Vallcarca</a:t>
            </a:r>
            <a:r>
              <a:rPr lang="en-GB" dirty="0"/>
              <a:t> 6C,6D,6E (189k), </a:t>
            </a:r>
            <a:r>
              <a:rPr lang="en-GB" dirty="0" err="1"/>
              <a:t>Putxet</a:t>
            </a:r>
            <a:r>
              <a:rPr lang="en-GB" dirty="0"/>
              <a:t> 5B (188k)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F3CDD8-935A-664F-B4E8-C87AED876107}"/>
              </a:ext>
            </a:extLst>
          </p:cNvPr>
          <p:cNvSpPr txBox="1"/>
          <p:nvPr/>
        </p:nvSpPr>
        <p:spPr>
          <a:xfrm>
            <a:off x="3803375" y="212035"/>
            <a:ext cx="75537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Run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F30CAA-7A30-6740-AC0D-36F2BF60C95F}"/>
              </a:ext>
            </a:extLst>
          </p:cNvPr>
          <p:cNvSpPr txBox="1"/>
          <p:nvPr/>
        </p:nvSpPr>
        <p:spPr>
          <a:xfrm>
            <a:off x="9150627" y="240820"/>
            <a:ext cx="75537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Run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C4858D-BA1C-4644-BC73-BF7857591F68}"/>
              </a:ext>
            </a:extLst>
          </p:cNvPr>
          <p:cNvSpPr txBox="1"/>
          <p:nvPr/>
        </p:nvSpPr>
        <p:spPr>
          <a:xfrm>
            <a:off x="6609522" y="5380672"/>
            <a:ext cx="49695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Municipis</a:t>
            </a:r>
            <a:r>
              <a:rPr lang="en-GB" dirty="0"/>
              <a:t> with high </a:t>
            </a:r>
            <a:r>
              <a:rPr lang="en-GB" dirty="0" err="1"/>
              <a:t>incidencia</a:t>
            </a:r>
            <a:r>
              <a:rPr lang="en-GB" dirty="0"/>
              <a:t>: El </a:t>
            </a:r>
            <a:r>
              <a:rPr lang="en-GB" dirty="0" err="1"/>
              <a:t>Congrés</a:t>
            </a:r>
            <a:r>
              <a:rPr lang="en-GB" dirty="0"/>
              <a:t> I </a:t>
            </a:r>
            <a:r>
              <a:rPr lang="en-GB" dirty="0" err="1"/>
              <a:t>els</a:t>
            </a:r>
            <a:r>
              <a:rPr lang="en-GB" dirty="0"/>
              <a:t> Indians 9C (211k), El camp del </a:t>
            </a:r>
            <a:r>
              <a:rPr lang="en-GB" dirty="0" err="1"/>
              <a:t>Arpa</a:t>
            </a:r>
            <a:r>
              <a:rPr lang="en-GB" dirty="0"/>
              <a:t> I el Clot (201K) la </a:t>
            </a:r>
            <a:r>
              <a:rPr lang="en-GB" dirty="0" err="1"/>
              <a:t>Sagrera</a:t>
            </a:r>
            <a:r>
              <a:rPr lang="en-GB" dirty="0"/>
              <a:t> 9A (193k), </a:t>
            </a:r>
            <a:r>
              <a:rPr lang="en-GB" dirty="0" err="1"/>
              <a:t>Vilapicina</a:t>
            </a:r>
            <a:r>
              <a:rPr lang="en-GB" dirty="0"/>
              <a:t> (191k), Porta (218k), El Turo1 de la </a:t>
            </a:r>
            <a:r>
              <a:rPr lang="en-GB" dirty="0" err="1"/>
              <a:t>Peira</a:t>
            </a:r>
            <a:r>
              <a:rPr lang="en-GB" dirty="0"/>
              <a:t> (211k), La </a:t>
            </a:r>
            <a:r>
              <a:rPr lang="en-GB" dirty="0" err="1"/>
              <a:t>Verneda</a:t>
            </a:r>
            <a:r>
              <a:rPr lang="en-GB" dirty="0"/>
              <a:t> (192k), Sant Marti (210K), El </a:t>
            </a:r>
            <a:r>
              <a:rPr lang="en-GB" dirty="0" err="1"/>
              <a:t>Besós</a:t>
            </a:r>
            <a:r>
              <a:rPr lang="en-GB" dirty="0"/>
              <a:t> (194k)</a:t>
            </a:r>
          </a:p>
        </p:txBody>
      </p:sp>
    </p:spTree>
    <p:extLst>
      <p:ext uri="{BB962C8B-B14F-4D97-AF65-F5344CB8AC3E}">
        <p14:creationId xmlns:p14="http://schemas.microsoft.com/office/powerpoint/2010/main" val="2577436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BE6305-E60C-8848-B64B-9A30F2D29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B18C-A25B-B045-A185-EBB3668E1873}" type="datetime1">
              <a:rPr lang="es-ES_tradnl" smtClean="0"/>
              <a:t>12/1/21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DD274-40C7-8E4B-89EE-640DE1ACF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2B7F-0F79-D349-8923-605A9EAB5805}" type="slidenum">
              <a:rPr lang="en-GB" smtClean="0"/>
              <a:t>8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739E2F-38FA-7040-BCB2-80DF73FB2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32" y="3956966"/>
            <a:ext cx="3794817" cy="25819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101EF8-A024-DE4E-AEB6-FC08C66EC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815" y="3816677"/>
            <a:ext cx="4099621" cy="30413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580DC0-C881-3549-8AB8-A9A8589B6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32" y="583095"/>
            <a:ext cx="3793176" cy="26825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3C8C00-7BA4-7444-9483-3E4346512B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4815" y="583095"/>
            <a:ext cx="3896141" cy="27982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E5E0FF-184B-A743-A41A-A6CC825CEF4F}"/>
              </a:ext>
            </a:extLst>
          </p:cNvPr>
          <p:cNvSpPr txBox="1"/>
          <p:nvPr/>
        </p:nvSpPr>
        <p:spPr>
          <a:xfrm>
            <a:off x="749913" y="24414"/>
            <a:ext cx="818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to calculate the “</a:t>
            </a:r>
            <a:r>
              <a:rPr lang="en-GB" sz="2400" dirty="0" err="1"/>
              <a:t>incidencia</a:t>
            </a:r>
            <a:r>
              <a:rPr lang="en-GB" sz="2400" dirty="0"/>
              <a:t> per 10k” in the simulation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84C0F4-8529-9E44-8B3C-53C7B51C6CF7}"/>
              </a:ext>
            </a:extLst>
          </p:cNvPr>
          <p:cNvSpPr txBox="1"/>
          <p:nvPr/>
        </p:nvSpPr>
        <p:spPr>
          <a:xfrm>
            <a:off x="4534591" y="583095"/>
            <a:ext cx="2977041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So far mainly done starting randomly from 0-1 infected person per </a:t>
            </a:r>
            <a:r>
              <a:rPr lang="en-GB" dirty="0" err="1"/>
              <a:t>Barri</a:t>
            </a:r>
            <a:endParaRPr lang="en-GB" dirty="0"/>
          </a:p>
          <a:p>
            <a:r>
              <a:rPr lang="en-GB" dirty="0"/>
              <a:t>This is strongly correlated to the time profile</a:t>
            </a:r>
          </a:p>
          <a:p>
            <a:r>
              <a:rPr lang="en-GB" dirty="0"/>
              <a:t>Cutting at 100 days introduce large fluctuations</a:t>
            </a:r>
          </a:p>
          <a:p>
            <a:r>
              <a:rPr lang="en-GB" dirty="0"/>
              <a:t>Remember the data themselves are the result of “1 fluctuation”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4C905-852F-E94A-8961-4DEF7B99A0E5}"/>
              </a:ext>
            </a:extLst>
          </p:cNvPr>
          <p:cNvSpPr txBox="1"/>
          <p:nvPr/>
        </p:nvSpPr>
        <p:spPr>
          <a:xfrm>
            <a:off x="4534591" y="4312695"/>
            <a:ext cx="297704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Starting from about 10 infected per </a:t>
            </a:r>
            <a:r>
              <a:rPr lang="en-GB" dirty="0" err="1"/>
              <a:t>Barris</a:t>
            </a:r>
            <a:r>
              <a:rPr lang="en-GB" dirty="0"/>
              <a:t> randomly distributed this reduce the fluctuations</a:t>
            </a:r>
          </a:p>
        </p:txBody>
      </p:sp>
    </p:spTree>
    <p:extLst>
      <p:ext uri="{BB962C8B-B14F-4D97-AF65-F5344CB8AC3E}">
        <p14:creationId xmlns:p14="http://schemas.microsoft.com/office/powerpoint/2010/main" val="208525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11C4B6-442A-3C4D-BA1D-99081EDFDAB9}"/>
              </a:ext>
            </a:extLst>
          </p:cNvPr>
          <p:cNvSpPr txBox="1"/>
          <p:nvPr/>
        </p:nvSpPr>
        <p:spPr>
          <a:xfrm>
            <a:off x="1794694" y="684371"/>
            <a:ext cx="270344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Correct handling of dates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29CDA2-FA65-B141-A35C-4540E5952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403" y="125876"/>
            <a:ext cx="4660900" cy="3035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4718C7-F94F-0A4A-ADF2-B7E8F6B01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103" y="3161176"/>
            <a:ext cx="4889500" cy="3098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72961B-023E-7B41-9082-433249058A83}"/>
              </a:ext>
            </a:extLst>
          </p:cNvPr>
          <p:cNvSpPr txBox="1"/>
          <p:nvPr/>
        </p:nvSpPr>
        <p:spPr>
          <a:xfrm>
            <a:off x="1304364" y="161151"/>
            <a:ext cx="415553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err="1"/>
              <a:t>Datos</a:t>
            </a:r>
            <a:r>
              <a:rPr lang="en-GB" sz="2800" dirty="0"/>
              <a:t> </a:t>
            </a:r>
            <a:r>
              <a:rPr lang="en-GB" sz="2800" dirty="0" err="1"/>
              <a:t>reales</a:t>
            </a:r>
            <a:r>
              <a:rPr lang="en-GB" sz="2800" dirty="0"/>
              <a:t> ABS Barcelona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14A4FD-E20F-CF4B-BCBA-94C19CC7994A}"/>
              </a:ext>
            </a:extLst>
          </p:cNvPr>
          <p:cNvSpPr txBox="1"/>
          <p:nvPr/>
        </p:nvSpPr>
        <p:spPr>
          <a:xfrm>
            <a:off x="491102" y="1207591"/>
            <a:ext cx="59570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Incidencia</a:t>
            </a:r>
            <a:r>
              <a:rPr lang="en-GB" dirty="0"/>
              <a:t> </a:t>
            </a:r>
            <a:r>
              <a:rPr lang="en-GB" dirty="0" err="1"/>
              <a:t>accumulada</a:t>
            </a:r>
            <a:r>
              <a:rPr lang="en-GB" dirty="0"/>
              <a:t> </a:t>
            </a:r>
            <a:r>
              <a:rPr lang="en-GB" dirty="0" err="1"/>
              <a:t>por</a:t>
            </a:r>
            <a:r>
              <a:rPr lang="en-GB" dirty="0"/>
              <a:t> 10k habitants </a:t>
            </a:r>
            <a:r>
              <a:rPr lang="en-GB" dirty="0" err="1"/>
              <a:t>en</a:t>
            </a:r>
            <a:r>
              <a:rPr lang="en-GB" dirty="0"/>
              <a:t> las ABS de Barcelona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 </a:t>
            </a:r>
            <a:r>
              <a:rPr lang="en-GB" dirty="0" err="1"/>
              <a:t>figura</a:t>
            </a:r>
            <a:r>
              <a:rPr lang="en-GB" dirty="0"/>
              <a:t> de </a:t>
            </a:r>
            <a:r>
              <a:rPr lang="en-GB" dirty="0" err="1"/>
              <a:t>arriba</a:t>
            </a:r>
            <a:r>
              <a:rPr lang="en-GB" dirty="0"/>
              <a:t> </a:t>
            </a:r>
            <a:r>
              <a:rPr lang="en-GB" dirty="0" err="1"/>
              <a:t>es</a:t>
            </a:r>
            <a:r>
              <a:rPr lang="en-GB" dirty="0"/>
              <a:t> para la </a:t>
            </a:r>
            <a:r>
              <a:rPr lang="en-GB" dirty="0" err="1"/>
              <a:t>ola</a:t>
            </a:r>
            <a:r>
              <a:rPr lang="en-GB" dirty="0"/>
              <a:t> a hasta el 21-06-2020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 de </a:t>
            </a:r>
            <a:r>
              <a:rPr lang="en-GB" dirty="0" err="1"/>
              <a:t>abajo</a:t>
            </a:r>
            <a:r>
              <a:rPr lang="en-GB" dirty="0"/>
              <a:t> para la </a:t>
            </a:r>
            <a:r>
              <a:rPr lang="en-GB" dirty="0" err="1"/>
              <a:t>ola</a:t>
            </a:r>
            <a:r>
              <a:rPr lang="en-GB" dirty="0"/>
              <a:t> 2 de 22-06-2020 hasta 31-10-2020</a:t>
            </a:r>
          </a:p>
          <a:p>
            <a:r>
              <a:rPr lang="en-GB" strike="sngStrike" dirty="0">
                <a:solidFill>
                  <a:srgbClr val="FF0000"/>
                </a:solidFill>
              </a:rPr>
              <a:t>Hay </a:t>
            </a:r>
            <a:r>
              <a:rPr lang="en-GB" strike="sngStrike" dirty="0" err="1">
                <a:solidFill>
                  <a:srgbClr val="FF0000"/>
                </a:solidFill>
              </a:rPr>
              <a:t>algunas</a:t>
            </a:r>
            <a:r>
              <a:rPr lang="en-GB" strike="sngStrike" dirty="0">
                <a:solidFill>
                  <a:srgbClr val="FF0000"/>
                </a:solidFill>
              </a:rPr>
              <a:t> </a:t>
            </a:r>
            <a:r>
              <a:rPr lang="en-GB" strike="sngStrike" dirty="0" err="1">
                <a:solidFill>
                  <a:srgbClr val="FF0000"/>
                </a:solidFill>
              </a:rPr>
              <a:t>variaciones</a:t>
            </a:r>
            <a:r>
              <a:rPr lang="en-GB" strike="sngStrike" dirty="0">
                <a:solidFill>
                  <a:srgbClr val="FF0000"/>
                </a:solidFill>
              </a:rPr>
              <a:t> entre </a:t>
            </a:r>
            <a:r>
              <a:rPr lang="en-GB" strike="sngStrike" dirty="0" err="1">
                <a:solidFill>
                  <a:srgbClr val="FF0000"/>
                </a:solidFill>
              </a:rPr>
              <a:t>los</a:t>
            </a:r>
            <a:r>
              <a:rPr lang="en-GB" strike="sngStrike" dirty="0">
                <a:solidFill>
                  <a:srgbClr val="FF0000"/>
                </a:solidFill>
              </a:rPr>
              <a:t> 2 </a:t>
            </a:r>
            <a:r>
              <a:rPr lang="en-GB" strike="sngStrike" dirty="0" err="1">
                <a:solidFill>
                  <a:srgbClr val="FF0000"/>
                </a:solidFill>
              </a:rPr>
              <a:t>periodos</a:t>
            </a:r>
            <a:r>
              <a:rPr lang="en-GB" strike="sngStrike" dirty="0">
                <a:solidFill>
                  <a:srgbClr val="FF0000"/>
                </a:solidFill>
              </a:rPr>
              <a:t>, </a:t>
            </a:r>
            <a:r>
              <a:rPr lang="en-GB" strike="sngStrike" dirty="0" err="1">
                <a:solidFill>
                  <a:srgbClr val="FF0000"/>
                </a:solidFill>
              </a:rPr>
              <a:t>pero</a:t>
            </a:r>
            <a:r>
              <a:rPr lang="en-GB" strike="sngStrike" dirty="0">
                <a:solidFill>
                  <a:srgbClr val="FF0000"/>
                </a:solidFill>
              </a:rPr>
              <a:t> </a:t>
            </a:r>
            <a:r>
              <a:rPr lang="en-GB" strike="sngStrike" dirty="0" err="1">
                <a:solidFill>
                  <a:srgbClr val="FF0000"/>
                </a:solidFill>
              </a:rPr>
              <a:t>los</a:t>
            </a:r>
            <a:r>
              <a:rPr lang="en-GB" strike="sngStrike" dirty="0">
                <a:solidFill>
                  <a:srgbClr val="FF0000"/>
                </a:solidFill>
              </a:rPr>
              <a:t> </a:t>
            </a:r>
            <a:r>
              <a:rPr lang="en-GB" strike="sngStrike" dirty="0" err="1">
                <a:solidFill>
                  <a:srgbClr val="FF0000"/>
                </a:solidFill>
              </a:rPr>
              <a:t>resultados</a:t>
            </a:r>
            <a:r>
              <a:rPr lang="en-GB" strike="sngStrike" dirty="0">
                <a:solidFill>
                  <a:srgbClr val="FF0000"/>
                </a:solidFill>
              </a:rPr>
              <a:t> son </a:t>
            </a:r>
            <a:r>
              <a:rPr lang="en-GB" strike="sngStrike" dirty="0" err="1">
                <a:solidFill>
                  <a:srgbClr val="FF0000"/>
                </a:solidFill>
              </a:rPr>
              <a:t>bastante</a:t>
            </a:r>
            <a:r>
              <a:rPr lang="en-GB" strike="sngStrike" dirty="0">
                <a:solidFill>
                  <a:srgbClr val="FF0000"/>
                </a:solidFill>
              </a:rPr>
              <a:t> </a:t>
            </a:r>
            <a:r>
              <a:rPr lang="en-GB" strike="sngStrike" dirty="0" err="1">
                <a:solidFill>
                  <a:srgbClr val="FF0000"/>
                </a:solidFill>
              </a:rPr>
              <a:t>correlacionados</a:t>
            </a:r>
            <a:endParaRPr lang="en-GB" strike="sngStrike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No hay </a:t>
            </a:r>
            <a:r>
              <a:rPr lang="en-GB" dirty="0" err="1">
                <a:solidFill>
                  <a:srgbClr val="FF0000"/>
                </a:solidFill>
              </a:rPr>
              <a:t>correlacion</a:t>
            </a:r>
            <a:r>
              <a:rPr lang="en-GB" dirty="0">
                <a:solidFill>
                  <a:srgbClr val="FF0000"/>
                </a:solidFill>
              </a:rPr>
              <a:t> tan </a:t>
            </a:r>
            <a:r>
              <a:rPr lang="en-GB" dirty="0" err="1">
                <a:solidFill>
                  <a:srgbClr val="FF0000"/>
                </a:solidFill>
              </a:rPr>
              <a:t>fuerte</a:t>
            </a:r>
            <a:r>
              <a:rPr lang="en-GB" dirty="0">
                <a:solidFill>
                  <a:srgbClr val="FF0000"/>
                </a:solidFill>
              </a:rPr>
              <a:t> entre </a:t>
            </a:r>
            <a:r>
              <a:rPr lang="en-GB" dirty="0" err="1">
                <a:solidFill>
                  <a:srgbClr val="FF0000"/>
                </a:solidFill>
              </a:rPr>
              <a:t>los</a:t>
            </a:r>
            <a:r>
              <a:rPr lang="en-GB" dirty="0">
                <a:solidFill>
                  <a:srgbClr val="FF0000"/>
                </a:solidFill>
              </a:rPr>
              <a:t> 2 </a:t>
            </a:r>
            <a:r>
              <a:rPr lang="en-GB" dirty="0" err="1">
                <a:solidFill>
                  <a:srgbClr val="FF0000"/>
                </a:solidFill>
              </a:rPr>
              <a:t>periodos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D5E55C-C34D-CB45-B2B4-0819437AE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296" y="3581123"/>
            <a:ext cx="49276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66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8703</TotalTime>
  <Words>653</Words>
  <Application>Microsoft Macintosh PowerPoint</Application>
  <PresentationFormat>Widescreen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Wingdings</vt:lpstr>
      <vt:lpstr>Office Theme</vt:lpstr>
      <vt:lpstr>Covid19 status 11/1/2020</vt:lpstr>
      <vt:lpstr>Outline</vt:lpstr>
      <vt:lpstr>PowerPoint Presentation</vt:lpstr>
      <vt:lpstr>Population per ABS area:  caveat</vt:lpstr>
      <vt:lpstr>DATOS PCR ABS Catalunya</vt:lpstr>
      <vt:lpstr>REAL DATA per “Barri” integrated from 20/6/2020 to 15/12/2020</vt:lpstr>
      <vt:lpstr>Simulated data</vt:lpstr>
      <vt:lpstr>PowerPoint Presentation</vt:lpstr>
      <vt:lpstr>PowerPoint Presentation</vt:lpstr>
      <vt:lpstr>Data from ABS</vt:lpstr>
      <vt:lpstr>Data vs simulation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Covid19 status 11/1/2020</dc:title>
  <dc:creator>Martine Bosman</dc:creator>
  <cp:lastModifiedBy>Martine Bosman</cp:lastModifiedBy>
  <cp:revision>13</cp:revision>
  <dcterms:created xsi:type="dcterms:W3CDTF">2021-01-11T10:27:02Z</dcterms:created>
  <dcterms:modified xsi:type="dcterms:W3CDTF">2021-01-18T14:56:23Z</dcterms:modified>
</cp:coreProperties>
</file>