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5"/>
  </p:notesMasterIdLst>
  <p:sldIdLst>
    <p:sldId id="256" r:id="rId2"/>
    <p:sldId id="257" r:id="rId3"/>
    <p:sldId id="258" r:id="rId4"/>
    <p:sldId id="259" r:id="rId5"/>
    <p:sldId id="260" r:id="rId6"/>
    <p:sldId id="261" r:id="rId7"/>
    <p:sldId id="262" r:id="rId8"/>
    <p:sldId id="263" r:id="rId9"/>
    <p:sldId id="266" r:id="rId10"/>
    <p:sldId id="268" r:id="rId11"/>
    <p:sldId id="267" r:id="rId12"/>
    <p:sldId id="272" r:id="rId13"/>
    <p:sldId id="269" r:id="rId14"/>
    <p:sldId id="270" r:id="rId15"/>
    <p:sldId id="271" r:id="rId16"/>
    <p:sldId id="273" r:id="rId17"/>
    <p:sldId id="274" r:id="rId18"/>
    <p:sldId id="275" r:id="rId19"/>
    <p:sldId id="276" r:id="rId20"/>
    <p:sldId id="278" r:id="rId21"/>
    <p:sldId id="279" r:id="rId22"/>
    <p:sldId id="277" r:id="rId23"/>
    <p:sldId id="280" r:id="rId24"/>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0902"/>
    <p:restoredTop sz="86404"/>
  </p:normalViewPr>
  <p:slideViewPr>
    <p:cSldViewPr snapToGrid="0" snapToObjects="1">
      <p:cViewPr>
        <p:scale>
          <a:sx n="90" d="100"/>
          <a:sy n="90" d="100"/>
        </p:scale>
        <p:origin x="928" y="328"/>
      </p:cViewPr>
      <p:guideLst/>
    </p:cSldViewPr>
  </p:slideViewPr>
  <p:outlineViewPr>
    <p:cViewPr>
      <p:scale>
        <a:sx n="33" d="100"/>
        <a:sy n="33" d="100"/>
      </p:scale>
      <p:origin x="0" y="-3096"/>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69529EC-3B8A-9D49-89A9-7C41AC0D71ED}" type="datetimeFigureOut">
              <a:rPr lang="en-GB" smtClean="0"/>
              <a:t>19/01/2021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67E3419-A136-244A-96E6-FE0DE40A3A40}" type="slidenum">
              <a:rPr lang="en-GB" smtClean="0"/>
              <a:t>‹#›</a:t>
            </a:fld>
            <a:endParaRPr lang="en-GB"/>
          </a:p>
        </p:txBody>
      </p:sp>
    </p:spTree>
    <p:extLst>
      <p:ext uri="{BB962C8B-B14F-4D97-AF65-F5344CB8AC3E}">
        <p14:creationId xmlns:p14="http://schemas.microsoft.com/office/powerpoint/2010/main" val="8345727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923AC1-2C99-6A47-A6F3-8FC9937D5A2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86E1DC5F-8E55-AE45-BA31-FBD2BC2977A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7E59FD8F-050B-C949-B3C0-B8BF0F0CE7FE}"/>
              </a:ext>
            </a:extLst>
          </p:cNvPr>
          <p:cNvSpPr>
            <a:spLocks noGrp="1"/>
          </p:cNvSpPr>
          <p:nvPr>
            <p:ph type="dt" sz="half" idx="10"/>
          </p:nvPr>
        </p:nvSpPr>
        <p:spPr/>
        <p:txBody>
          <a:bodyPr/>
          <a:lstStyle/>
          <a:p>
            <a:fld id="{473BBDE6-1817-0743-A6CF-1F8EEF845FEC}" type="datetime1">
              <a:rPr lang="es-ES_tradnl" smtClean="0"/>
              <a:t>19/1/21</a:t>
            </a:fld>
            <a:endParaRPr lang="en-GB"/>
          </a:p>
        </p:txBody>
      </p:sp>
      <p:sp>
        <p:nvSpPr>
          <p:cNvPr id="5" name="Footer Placeholder 4">
            <a:extLst>
              <a:ext uri="{FF2B5EF4-FFF2-40B4-BE49-F238E27FC236}">
                <a16:creationId xmlns:a16="http://schemas.microsoft.com/office/drawing/2014/main" id="{61AEEF63-76E0-7D48-B5B1-10CC1D6E9F3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D194EE7-5543-084F-8E99-39C13BCC7BD6}"/>
              </a:ext>
            </a:extLst>
          </p:cNvPr>
          <p:cNvSpPr>
            <a:spLocks noGrp="1"/>
          </p:cNvSpPr>
          <p:nvPr>
            <p:ph type="sldNum" sz="quarter" idx="12"/>
          </p:nvPr>
        </p:nvSpPr>
        <p:spPr/>
        <p:txBody>
          <a:bodyPr/>
          <a:lstStyle/>
          <a:p>
            <a:fld id="{0C22590F-F6AF-D74B-B13A-178593BD78DD}" type="slidenum">
              <a:rPr lang="en-GB" smtClean="0"/>
              <a:t>‹#›</a:t>
            </a:fld>
            <a:endParaRPr lang="en-GB"/>
          </a:p>
        </p:txBody>
      </p:sp>
    </p:spTree>
    <p:extLst>
      <p:ext uri="{BB962C8B-B14F-4D97-AF65-F5344CB8AC3E}">
        <p14:creationId xmlns:p14="http://schemas.microsoft.com/office/powerpoint/2010/main" val="19733380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0BE55C-0545-1F48-85DD-5D4AB5902A0D}"/>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25E4B4D-CD63-6C46-A8BE-881B44180D9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96B4CB8-DC6A-B54E-AAF0-1985B3262F9E}"/>
              </a:ext>
            </a:extLst>
          </p:cNvPr>
          <p:cNvSpPr>
            <a:spLocks noGrp="1"/>
          </p:cNvSpPr>
          <p:nvPr>
            <p:ph type="dt" sz="half" idx="10"/>
          </p:nvPr>
        </p:nvSpPr>
        <p:spPr/>
        <p:txBody>
          <a:bodyPr/>
          <a:lstStyle/>
          <a:p>
            <a:fld id="{2C01556B-DC8C-C847-B1DE-07F08CBF1F16}" type="datetime1">
              <a:rPr lang="es-ES_tradnl" smtClean="0"/>
              <a:t>19/1/21</a:t>
            </a:fld>
            <a:endParaRPr lang="en-GB"/>
          </a:p>
        </p:txBody>
      </p:sp>
      <p:sp>
        <p:nvSpPr>
          <p:cNvPr id="5" name="Footer Placeholder 4">
            <a:extLst>
              <a:ext uri="{FF2B5EF4-FFF2-40B4-BE49-F238E27FC236}">
                <a16:creationId xmlns:a16="http://schemas.microsoft.com/office/drawing/2014/main" id="{D71C6C1F-3579-EF48-99B0-6F0A43EA7DE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179CE98-2066-A147-A3D8-ABE3B1DBB681}"/>
              </a:ext>
            </a:extLst>
          </p:cNvPr>
          <p:cNvSpPr>
            <a:spLocks noGrp="1"/>
          </p:cNvSpPr>
          <p:nvPr>
            <p:ph type="sldNum" sz="quarter" idx="12"/>
          </p:nvPr>
        </p:nvSpPr>
        <p:spPr/>
        <p:txBody>
          <a:bodyPr/>
          <a:lstStyle/>
          <a:p>
            <a:fld id="{0C22590F-F6AF-D74B-B13A-178593BD78DD}" type="slidenum">
              <a:rPr lang="en-GB" smtClean="0"/>
              <a:t>‹#›</a:t>
            </a:fld>
            <a:endParaRPr lang="en-GB"/>
          </a:p>
        </p:txBody>
      </p:sp>
    </p:spTree>
    <p:extLst>
      <p:ext uri="{BB962C8B-B14F-4D97-AF65-F5344CB8AC3E}">
        <p14:creationId xmlns:p14="http://schemas.microsoft.com/office/powerpoint/2010/main" val="4716507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F4ABEB1-C6E7-674B-8EC9-2B7296B5EF2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4D231F2-833C-074D-B315-16AAFEA371A7}"/>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4C77514-6F4C-C141-A5B9-5C4A5FD861F5}"/>
              </a:ext>
            </a:extLst>
          </p:cNvPr>
          <p:cNvSpPr>
            <a:spLocks noGrp="1"/>
          </p:cNvSpPr>
          <p:nvPr>
            <p:ph type="dt" sz="half" idx="10"/>
          </p:nvPr>
        </p:nvSpPr>
        <p:spPr/>
        <p:txBody>
          <a:bodyPr/>
          <a:lstStyle/>
          <a:p>
            <a:fld id="{DC3C6907-6C6D-5348-BD2F-3560F88AE996}" type="datetime1">
              <a:rPr lang="es-ES_tradnl" smtClean="0"/>
              <a:t>19/1/21</a:t>
            </a:fld>
            <a:endParaRPr lang="en-GB"/>
          </a:p>
        </p:txBody>
      </p:sp>
      <p:sp>
        <p:nvSpPr>
          <p:cNvPr id="5" name="Footer Placeholder 4">
            <a:extLst>
              <a:ext uri="{FF2B5EF4-FFF2-40B4-BE49-F238E27FC236}">
                <a16:creationId xmlns:a16="http://schemas.microsoft.com/office/drawing/2014/main" id="{22BCBD19-E8BA-FF4A-94BD-D75D51AABBD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C896E4F-C0D4-C443-868A-6D54BC968859}"/>
              </a:ext>
            </a:extLst>
          </p:cNvPr>
          <p:cNvSpPr>
            <a:spLocks noGrp="1"/>
          </p:cNvSpPr>
          <p:nvPr>
            <p:ph type="sldNum" sz="quarter" idx="12"/>
          </p:nvPr>
        </p:nvSpPr>
        <p:spPr/>
        <p:txBody>
          <a:bodyPr/>
          <a:lstStyle/>
          <a:p>
            <a:fld id="{0C22590F-F6AF-D74B-B13A-178593BD78DD}" type="slidenum">
              <a:rPr lang="en-GB" smtClean="0"/>
              <a:t>‹#›</a:t>
            </a:fld>
            <a:endParaRPr lang="en-GB"/>
          </a:p>
        </p:txBody>
      </p:sp>
    </p:spTree>
    <p:extLst>
      <p:ext uri="{BB962C8B-B14F-4D97-AF65-F5344CB8AC3E}">
        <p14:creationId xmlns:p14="http://schemas.microsoft.com/office/powerpoint/2010/main" val="2229881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CCBB88-8D43-C34C-B660-88D17F99A5E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914B292-9C05-3248-B69D-A9706AC46B4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A8B023C-7E61-AE4B-87C6-2F56026F1230}"/>
              </a:ext>
            </a:extLst>
          </p:cNvPr>
          <p:cNvSpPr>
            <a:spLocks noGrp="1"/>
          </p:cNvSpPr>
          <p:nvPr>
            <p:ph type="dt" sz="half" idx="10"/>
          </p:nvPr>
        </p:nvSpPr>
        <p:spPr/>
        <p:txBody>
          <a:bodyPr/>
          <a:lstStyle/>
          <a:p>
            <a:fld id="{DA17EB17-6199-CC43-898E-33BEA4383FD3}" type="datetime1">
              <a:rPr lang="es-ES_tradnl" smtClean="0"/>
              <a:t>19/1/21</a:t>
            </a:fld>
            <a:endParaRPr lang="en-GB"/>
          </a:p>
        </p:txBody>
      </p:sp>
      <p:sp>
        <p:nvSpPr>
          <p:cNvPr id="5" name="Footer Placeholder 4">
            <a:extLst>
              <a:ext uri="{FF2B5EF4-FFF2-40B4-BE49-F238E27FC236}">
                <a16:creationId xmlns:a16="http://schemas.microsoft.com/office/drawing/2014/main" id="{66213497-91A4-9548-847A-5F03496E152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BB8F18F-649B-7649-A09A-3D1B53F631A9}"/>
              </a:ext>
            </a:extLst>
          </p:cNvPr>
          <p:cNvSpPr>
            <a:spLocks noGrp="1"/>
          </p:cNvSpPr>
          <p:nvPr>
            <p:ph type="sldNum" sz="quarter" idx="12"/>
          </p:nvPr>
        </p:nvSpPr>
        <p:spPr/>
        <p:txBody>
          <a:bodyPr/>
          <a:lstStyle/>
          <a:p>
            <a:fld id="{0C22590F-F6AF-D74B-B13A-178593BD78DD}" type="slidenum">
              <a:rPr lang="en-GB" smtClean="0"/>
              <a:t>‹#›</a:t>
            </a:fld>
            <a:endParaRPr lang="en-GB"/>
          </a:p>
        </p:txBody>
      </p:sp>
    </p:spTree>
    <p:extLst>
      <p:ext uri="{BB962C8B-B14F-4D97-AF65-F5344CB8AC3E}">
        <p14:creationId xmlns:p14="http://schemas.microsoft.com/office/powerpoint/2010/main" val="35895091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665234-54DB-2A40-A215-BF2620FA885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EEB2BA8B-3919-B848-B4FD-DB1FE77AF0F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11D3AFB6-0053-7048-8EE4-805FB62F3EB1}"/>
              </a:ext>
            </a:extLst>
          </p:cNvPr>
          <p:cNvSpPr>
            <a:spLocks noGrp="1"/>
          </p:cNvSpPr>
          <p:nvPr>
            <p:ph type="dt" sz="half" idx="10"/>
          </p:nvPr>
        </p:nvSpPr>
        <p:spPr/>
        <p:txBody>
          <a:bodyPr/>
          <a:lstStyle/>
          <a:p>
            <a:fld id="{D9D44373-5B91-594A-94B5-8D68184F7BC8}" type="datetime1">
              <a:rPr lang="es-ES_tradnl" smtClean="0"/>
              <a:t>19/1/21</a:t>
            </a:fld>
            <a:endParaRPr lang="en-GB"/>
          </a:p>
        </p:txBody>
      </p:sp>
      <p:sp>
        <p:nvSpPr>
          <p:cNvPr id="5" name="Footer Placeholder 4">
            <a:extLst>
              <a:ext uri="{FF2B5EF4-FFF2-40B4-BE49-F238E27FC236}">
                <a16:creationId xmlns:a16="http://schemas.microsoft.com/office/drawing/2014/main" id="{D3BE72F5-7276-A04C-95A9-B5A7A473B2F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90606A7-7A66-F14D-B653-0BD5AC204D82}"/>
              </a:ext>
            </a:extLst>
          </p:cNvPr>
          <p:cNvSpPr>
            <a:spLocks noGrp="1"/>
          </p:cNvSpPr>
          <p:nvPr>
            <p:ph type="sldNum" sz="quarter" idx="12"/>
          </p:nvPr>
        </p:nvSpPr>
        <p:spPr/>
        <p:txBody>
          <a:bodyPr/>
          <a:lstStyle/>
          <a:p>
            <a:fld id="{0C22590F-F6AF-D74B-B13A-178593BD78DD}" type="slidenum">
              <a:rPr lang="en-GB" smtClean="0"/>
              <a:t>‹#›</a:t>
            </a:fld>
            <a:endParaRPr lang="en-GB"/>
          </a:p>
        </p:txBody>
      </p:sp>
    </p:spTree>
    <p:extLst>
      <p:ext uri="{BB962C8B-B14F-4D97-AF65-F5344CB8AC3E}">
        <p14:creationId xmlns:p14="http://schemas.microsoft.com/office/powerpoint/2010/main" val="13803269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97620F-5574-1947-948B-761391112D3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6AD422B-3B88-8F42-842B-D13EA384550F}"/>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CA399743-112C-7E46-BE45-E1EA2D3F5A05}"/>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E784C8DF-C667-3B4C-A089-32A65B19C0F5}"/>
              </a:ext>
            </a:extLst>
          </p:cNvPr>
          <p:cNvSpPr>
            <a:spLocks noGrp="1"/>
          </p:cNvSpPr>
          <p:nvPr>
            <p:ph type="dt" sz="half" idx="10"/>
          </p:nvPr>
        </p:nvSpPr>
        <p:spPr/>
        <p:txBody>
          <a:bodyPr/>
          <a:lstStyle/>
          <a:p>
            <a:fld id="{1D950EFD-8526-AE45-99A3-393617724F0B}" type="datetime1">
              <a:rPr lang="es-ES_tradnl" smtClean="0"/>
              <a:t>19/1/21</a:t>
            </a:fld>
            <a:endParaRPr lang="en-GB"/>
          </a:p>
        </p:txBody>
      </p:sp>
      <p:sp>
        <p:nvSpPr>
          <p:cNvPr id="6" name="Footer Placeholder 5">
            <a:extLst>
              <a:ext uri="{FF2B5EF4-FFF2-40B4-BE49-F238E27FC236}">
                <a16:creationId xmlns:a16="http://schemas.microsoft.com/office/drawing/2014/main" id="{285FBF53-6176-2B42-8346-09C68FF6C21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55267AB-66FF-FC4F-8F9D-44068A824B93}"/>
              </a:ext>
            </a:extLst>
          </p:cNvPr>
          <p:cNvSpPr>
            <a:spLocks noGrp="1"/>
          </p:cNvSpPr>
          <p:nvPr>
            <p:ph type="sldNum" sz="quarter" idx="12"/>
          </p:nvPr>
        </p:nvSpPr>
        <p:spPr/>
        <p:txBody>
          <a:bodyPr/>
          <a:lstStyle/>
          <a:p>
            <a:fld id="{0C22590F-F6AF-D74B-B13A-178593BD78DD}" type="slidenum">
              <a:rPr lang="en-GB" smtClean="0"/>
              <a:t>‹#›</a:t>
            </a:fld>
            <a:endParaRPr lang="en-GB"/>
          </a:p>
        </p:txBody>
      </p:sp>
    </p:spTree>
    <p:extLst>
      <p:ext uri="{BB962C8B-B14F-4D97-AF65-F5344CB8AC3E}">
        <p14:creationId xmlns:p14="http://schemas.microsoft.com/office/powerpoint/2010/main" val="21554622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9AF894-91B5-2F42-AF96-E410EDD11947}"/>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D7FB93A-0169-854F-97F9-CCD5B96AE34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9434ED1A-A2DA-F942-9D48-8C3C6498153F}"/>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F2AB45F-D01B-0B4F-999A-A0BC56167A2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57E48515-1BA6-034B-B0DE-7F9C9B6E99AA}"/>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37958688-DF3C-E846-B9FF-75E1CBCE4F5D}"/>
              </a:ext>
            </a:extLst>
          </p:cNvPr>
          <p:cNvSpPr>
            <a:spLocks noGrp="1"/>
          </p:cNvSpPr>
          <p:nvPr>
            <p:ph type="dt" sz="half" idx="10"/>
          </p:nvPr>
        </p:nvSpPr>
        <p:spPr/>
        <p:txBody>
          <a:bodyPr/>
          <a:lstStyle/>
          <a:p>
            <a:fld id="{3B17A66F-E353-2E40-9973-D45824AD436E}" type="datetime1">
              <a:rPr lang="es-ES_tradnl" smtClean="0"/>
              <a:t>19/1/21</a:t>
            </a:fld>
            <a:endParaRPr lang="en-GB"/>
          </a:p>
        </p:txBody>
      </p:sp>
      <p:sp>
        <p:nvSpPr>
          <p:cNvPr id="8" name="Footer Placeholder 7">
            <a:extLst>
              <a:ext uri="{FF2B5EF4-FFF2-40B4-BE49-F238E27FC236}">
                <a16:creationId xmlns:a16="http://schemas.microsoft.com/office/drawing/2014/main" id="{5A8A6FCA-26DE-1E44-88E0-AED29889A549}"/>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C37FB910-C69C-C247-9867-6D015E7DA713}"/>
              </a:ext>
            </a:extLst>
          </p:cNvPr>
          <p:cNvSpPr>
            <a:spLocks noGrp="1"/>
          </p:cNvSpPr>
          <p:nvPr>
            <p:ph type="sldNum" sz="quarter" idx="12"/>
          </p:nvPr>
        </p:nvSpPr>
        <p:spPr/>
        <p:txBody>
          <a:bodyPr/>
          <a:lstStyle/>
          <a:p>
            <a:fld id="{0C22590F-F6AF-D74B-B13A-178593BD78DD}" type="slidenum">
              <a:rPr lang="en-GB" smtClean="0"/>
              <a:t>‹#›</a:t>
            </a:fld>
            <a:endParaRPr lang="en-GB"/>
          </a:p>
        </p:txBody>
      </p:sp>
    </p:spTree>
    <p:extLst>
      <p:ext uri="{BB962C8B-B14F-4D97-AF65-F5344CB8AC3E}">
        <p14:creationId xmlns:p14="http://schemas.microsoft.com/office/powerpoint/2010/main" val="14988562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B233B6-F663-7B46-8A72-35C0CCF37552}"/>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818DD5ED-D3BE-D240-B4C3-EC0A975886EF}"/>
              </a:ext>
            </a:extLst>
          </p:cNvPr>
          <p:cNvSpPr>
            <a:spLocks noGrp="1"/>
          </p:cNvSpPr>
          <p:nvPr>
            <p:ph type="dt" sz="half" idx="10"/>
          </p:nvPr>
        </p:nvSpPr>
        <p:spPr/>
        <p:txBody>
          <a:bodyPr/>
          <a:lstStyle/>
          <a:p>
            <a:fld id="{2231B109-A161-9440-A14C-03CA26129160}" type="datetime1">
              <a:rPr lang="es-ES_tradnl" smtClean="0"/>
              <a:t>19/1/21</a:t>
            </a:fld>
            <a:endParaRPr lang="en-GB"/>
          </a:p>
        </p:txBody>
      </p:sp>
      <p:sp>
        <p:nvSpPr>
          <p:cNvPr id="4" name="Footer Placeholder 3">
            <a:extLst>
              <a:ext uri="{FF2B5EF4-FFF2-40B4-BE49-F238E27FC236}">
                <a16:creationId xmlns:a16="http://schemas.microsoft.com/office/drawing/2014/main" id="{2CD1EEC2-2095-D04E-B3A5-627BE9837A5D}"/>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9BA4F7C9-AFE0-C947-BB99-28CD82452EB8}"/>
              </a:ext>
            </a:extLst>
          </p:cNvPr>
          <p:cNvSpPr>
            <a:spLocks noGrp="1"/>
          </p:cNvSpPr>
          <p:nvPr>
            <p:ph type="sldNum" sz="quarter" idx="12"/>
          </p:nvPr>
        </p:nvSpPr>
        <p:spPr/>
        <p:txBody>
          <a:bodyPr/>
          <a:lstStyle/>
          <a:p>
            <a:fld id="{0C22590F-F6AF-D74B-B13A-178593BD78DD}" type="slidenum">
              <a:rPr lang="en-GB" smtClean="0"/>
              <a:t>‹#›</a:t>
            </a:fld>
            <a:endParaRPr lang="en-GB"/>
          </a:p>
        </p:txBody>
      </p:sp>
    </p:spTree>
    <p:extLst>
      <p:ext uri="{BB962C8B-B14F-4D97-AF65-F5344CB8AC3E}">
        <p14:creationId xmlns:p14="http://schemas.microsoft.com/office/powerpoint/2010/main" val="4820562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3F9ECF2-E9C3-624A-A9EB-0306834288DA}"/>
              </a:ext>
            </a:extLst>
          </p:cNvPr>
          <p:cNvSpPr>
            <a:spLocks noGrp="1"/>
          </p:cNvSpPr>
          <p:nvPr>
            <p:ph type="dt" sz="half" idx="10"/>
          </p:nvPr>
        </p:nvSpPr>
        <p:spPr/>
        <p:txBody>
          <a:bodyPr/>
          <a:lstStyle/>
          <a:p>
            <a:fld id="{04EB1272-08FF-A44F-82B8-AD6ADAD14A6B}" type="datetime1">
              <a:rPr lang="es-ES_tradnl" smtClean="0"/>
              <a:t>19/1/21</a:t>
            </a:fld>
            <a:endParaRPr lang="en-GB"/>
          </a:p>
        </p:txBody>
      </p:sp>
      <p:sp>
        <p:nvSpPr>
          <p:cNvPr id="3" name="Footer Placeholder 2">
            <a:extLst>
              <a:ext uri="{FF2B5EF4-FFF2-40B4-BE49-F238E27FC236}">
                <a16:creationId xmlns:a16="http://schemas.microsoft.com/office/drawing/2014/main" id="{FA4AA61F-DF25-0C4F-8752-9BAE0DB25DBC}"/>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289ED38A-E1BB-2249-A82C-E27939035080}"/>
              </a:ext>
            </a:extLst>
          </p:cNvPr>
          <p:cNvSpPr>
            <a:spLocks noGrp="1"/>
          </p:cNvSpPr>
          <p:nvPr>
            <p:ph type="sldNum" sz="quarter" idx="12"/>
          </p:nvPr>
        </p:nvSpPr>
        <p:spPr/>
        <p:txBody>
          <a:bodyPr/>
          <a:lstStyle/>
          <a:p>
            <a:fld id="{0C22590F-F6AF-D74B-B13A-178593BD78DD}" type="slidenum">
              <a:rPr lang="en-GB" smtClean="0"/>
              <a:t>‹#›</a:t>
            </a:fld>
            <a:endParaRPr lang="en-GB"/>
          </a:p>
        </p:txBody>
      </p:sp>
    </p:spTree>
    <p:extLst>
      <p:ext uri="{BB962C8B-B14F-4D97-AF65-F5344CB8AC3E}">
        <p14:creationId xmlns:p14="http://schemas.microsoft.com/office/powerpoint/2010/main" val="9162647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155250-F067-C64E-84B2-C89C0E4D103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5D53DFF9-FC5A-DB4C-B717-C94C7A9847C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1F39FF3E-EBE7-E545-A800-30A655F390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E867FC5-F5D3-D943-A803-C2C6E6DE5C1C}"/>
              </a:ext>
            </a:extLst>
          </p:cNvPr>
          <p:cNvSpPr>
            <a:spLocks noGrp="1"/>
          </p:cNvSpPr>
          <p:nvPr>
            <p:ph type="dt" sz="half" idx="10"/>
          </p:nvPr>
        </p:nvSpPr>
        <p:spPr/>
        <p:txBody>
          <a:bodyPr/>
          <a:lstStyle/>
          <a:p>
            <a:fld id="{136A32B4-CB43-2E40-BA27-98E87EA41C64}" type="datetime1">
              <a:rPr lang="es-ES_tradnl" smtClean="0"/>
              <a:t>19/1/21</a:t>
            </a:fld>
            <a:endParaRPr lang="en-GB"/>
          </a:p>
        </p:txBody>
      </p:sp>
      <p:sp>
        <p:nvSpPr>
          <p:cNvPr id="6" name="Footer Placeholder 5">
            <a:extLst>
              <a:ext uri="{FF2B5EF4-FFF2-40B4-BE49-F238E27FC236}">
                <a16:creationId xmlns:a16="http://schemas.microsoft.com/office/drawing/2014/main" id="{9C2A7FD8-BF89-A14D-B699-CC95CE6471E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9B6B0AF-BC46-7F49-A246-1AA0B3ACECE9}"/>
              </a:ext>
            </a:extLst>
          </p:cNvPr>
          <p:cNvSpPr>
            <a:spLocks noGrp="1"/>
          </p:cNvSpPr>
          <p:nvPr>
            <p:ph type="sldNum" sz="quarter" idx="12"/>
          </p:nvPr>
        </p:nvSpPr>
        <p:spPr/>
        <p:txBody>
          <a:bodyPr/>
          <a:lstStyle/>
          <a:p>
            <a:fld id="{0C22590F-F6AF-D74B-B13A-178593BD78DD}" type="slidenum">
              <a:rPr lang="en-GB" smtClean="0"/>
              <a:t>‹#›</a:t>
            </a:fld>
            <a:endParaRPr lang="en-GB"/>
          </a:p>
        </p:txBody>
      </p:sp>
    </p:spTree>
    <p:extLst>
      <p:ext uri="{BB962C8B-B14F-4D97-AF65-F5344CB8AC3E}">
        <p14:creationId xmlns:p14="http://schemas.microsoft.com/office/powerpoint/2010/main" val="11457006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7D166-0962-654F-8FF4-FA37B37D0C6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BAA7439D-65F8-314F-A665-050B6A58A04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62559E8E-D3AC-9443-9581-275F61D013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E7FC129-E01D-024C-BB0C-EEC4CB3EB5D2}"/>
              </a:ext>
            </a:extLst>
          </p:cNvPr>
          <p:cNvSpPr>
            <a:spLocks noGrp="1"/>
          </p:cNvSpPr>
          <p:nvPr>
            <p:ph type="dt" sz="half" idx="10"/>
          </p:nvPr>
        </p:nvSpPr>
        <p:spPr/>
        <p:txBody>
          <a:bodyPr/>
          <a:lstStyle/>
          <a:p>
            <a:fld id="{167D968D-3079-3A4B-B3CC-469E95571F7C}" type="datetime1">
              <a:rPr lang="es-ES_tradnl" smtClean="0"/>
              <a:t>19/1/21</a:t>
            </a:fld>
            <a:endParaRPr lang="en-GB"/>
          </a:p>
        </p:txBody>
      </p:sp>
      <p:sp>
        <p:nvSpPr>
          <p:cNvPr id="6" name="Footer Placeholder 5">
            <a:extLst>
              <a:ext uri="{FF2B5EF4-FFF2-40B4-BE49-F238E27FC236}">
                <a16:creationId xmlns:a16="http://schemas.microsoft.com/office/drawing/2014/main" id="{27B981CB-46BB-E544-8D3C-CCC76A8CD7C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46EBA00-9984-DC4E-9C09-9AFD532E4FBA}"/>
              </a:ext>
            </a:extLst>
          </p:cNvPr>
          <p:cNvSpPr>
            <a:spLocks noGrp="1"/>
          </p:cNvSpPr>
          <p:nvPr>
            <p:ph type="sldNum" sz="quarter" idx="12"/>
          </p:nvPr>
        </p:nvSpPr>
        <p:spPr/>
        <p:txBody>
          <a:bodyPr/>
          <a:lstStyle/>
          <a:p>
            <a:fld id="{0C22590F-F6AF-D74B-B13A-178593BD78DD}" type="slidenum">
              <a:rPr lang="en-GB" smtClean="0"/>
              <a:t>‹#›</a:t>
            </a:fld>
            <a:endParaRPr lang="en-GB"/>
          </a:p>
        </p:txBody>
      </p:sp>
    </p:spTree>
    <p:extLst>
      <p:ext uri="{BB962C8B-B14F-4D97-AF65-F5344CB8AC3E}">
        <p14:creationId xmlns:p14="http://schemas.microsoft.com/office/powerpoint/2010/main" val="2361724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EE6658E-E143-9F4F-84EC-E1EED6482E7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FF0E5FA-3C07-3648-A8A9-625CE3B100E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5E98D87-7DDE-F94E-91BB-B5AB2DD09C6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AF02D4-31D5-8247-B42C-5B71A53F99DA}" type="datetime1">
              <a:rPr lang="es-ES_tradnl" smtClean="0"/>
              <a:t>19/1/21</a:t>
            </a:fld>
            <a:endParaRPr lang="en-GB"/>
          </a:p>
        </p:txBody>
      </p:sp>
      <p:sp>
        <p:nvSpPr>
          <p:cNvPr id="5" name="Footer Placeholder 4">
            <a:extLst>
              <a:ext uri="{FF2B5EF4-FFF2-40B4-BE49-F238E27FC236}">
                <a16:creationId xmlns:a16="http://schemas.microsoft.com/office/drawing/2014/main" id="{B3C123EB-1C2F-C840-ABF3-54E8B385C8B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9113AE0A-A864-ED40-ABAD-57A1CFA8833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22590F-F6AF-D74B-B13A-178593BD78DD}" type="slidenum">
              <a:rPr lang="en-GB" smtClean="0"/>
              <a:t>‹#›</a:t>
            </a:fld>
            <a:endParaRPr lang="en-GB"/>
          </a:p>
        </p:txBody>
      </p:sp>
    </p:spTree>
    <p:extLst>
      <p:ext uri="{BB962C8B-B14F-4D97-AF65-F5344CB8AC3E}">
        <p14:creationId xmlns:p14="http://schemas.microsoft.com/office/powerpoint/2010/main" val="31088084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33.png"/></Relationships>
</file>

<file path=ppt/slides/_rels/slide1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 Id="rId5" Type="http://schemas.openxmlformats.org/officeDocument/2006/relationships/image" Target="../media/image39.png"/><Relationship Id="rId4" Type="http://schemas.openxmlformats.org/officeDocument/2006/relationships/image" Target="../media/image38.pn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 Id="rId5" Type="http://schemas.openxmlformats.org/officeDocument/2006/relationships/image" Target="../media/image43.png"/><Relationship Id="rId4" Type="http://schemas.openxmlformats.org/officeDocument/2006/relationships/image" Target="../media/image42.png"/></Relationships>
</file>

<file path=ppt/slides/_rels/slide2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 Id="rId5" Type="http://schemas.openxmlformats.org/officeDocument/2006/relationships/image" Target="../media/image47.png"/><Relationship Id="rId4" Type="http://schemas.openxmlformats.org/officeDocument/2006/relationships/image" Target="../media/image46.png"/></Relationships>
</file>

<file path=ppt/slides/_rels/slide2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37F812-C579-2844-9BF0-E1658342E556}"/>
              </a:ext>
            </a:extLst>
          </p:cNvPr>
          <p:cNvSpPr>
            <a:spLocks noGrp="1"/>
          </p:cNvSpPr>
          <p:nvPr>
            <p:ph type="ctrTitle"/>
          </p:nvPr>
        </p:nvSpPr>
        <p:spPr/>
        <p:txBody>
          <a:bodyPr/>
          <a:lstStyle/>
          <a:p>
            <a:r>
              <a:rPr lang="en-GB" dirty="0" err="1"/>
              <a:t>Datos</a:t>
            </a:r>
            <a:r>
              <a:rPr lang="en-GB"/>
              <a:t> </a:t>
            </a:r>
            <a:r>
              <a:rPr lang="en-GB" err="1"/>
              <a:t>segunda</a:t>
            </a:r>
            <a:r>
              <a:rPr lang="en-GB"/>
              <a:t> Ola vs </a:t>
            </a:r>
            <a:r>
              <a:rPr lang="en-GB" err="1"/>
              <a:t>información</a:t>
            </a:r>
            <a:r>
              <a:rPr lang="en-GB"/>
              <a:t> </a:t>
            </a:r>
            <a:r>
              <a:rPr lang="en-GB" err="1"/>
              <a:t>censal</a:t>
            </a:r>
            <a:r>
              <a:rPr lang="en-GB"/>
              <a:t> del CED</a:t>
            </a:r>
          </a:p>
        </p:txBody>
      </p:sp>
      <p:sp>
        <p:nvSpPr>
          <p:cNvPr id="3" name="Subtitle 2">
            <a:extLst>
              <a:ext uri="{FF2B5EF4-FFF2-40B4-BE49-F238E27FC236}">
                <a16:creationId xmlns:a16="http://schemas.microsoft.com/office/drawing/2014/main" id="{B03EEACA-D1E2-E24D-A17E-5ADF7B2FE708}"/>
              </a:ext>
            </a:extLst>
          </p:cNvPr>
          <p:cNvSpPr>
            <a:spLocks noGrp="1"/>
          </p:cNvSpPr>
          <p:nvPr>
            <p:ph type="subTitle" idx="1"/>
          </p:nvPr>
        </p:nvSpPr>
        <p:spPr/>
        <p:txBody>
          <a:bodyPr/>
          <a:lstStyle/>
          <a:p>
            <a:endParaRPr lang="en-GB"/>
          </a:p>
          <a:p>
            <a:r>
              <a:rPr lang="en-GB"/>
              <a:t>Martine Bosman</a:t>
            </a:r>
          </a:p>
        </p:txBody>
      </p:sp>
      <p:sp>
        <p:nvSpPr>
          <p:cNvPr id="4" name="Date Placeholder 3">
            <a:extLst>
              <a:ext uri="{FF2B5EF4-FFF2-40B4-BE49-F238E27FC236}">
                <a16:creationId xmlns:a16="http://schemas.microsoft.com/office/drawing/2014/main" id="{CD44B9CB-E4AB-5B40-82C8-BFB181EE6DA1}"/>
              </a:ext>
            </a:extLst>
          </p:cNvPr>
          <p:cNvSpPr>
            <a:spLocks noGrp="1"/>
          </p:cNvSpPr>
          <p:nvPr>
            <p:ph type="dt" sz="half" idx="10"/>
          </p:nvPr>
        </p:nvSpPr>
        <p:spPr/>
        <p:txBody>
          <a:bodyPr/>
          <a:lstStyle/>
          <a:p>
            <a:fld id="{2D4AC3DD-0482-3549-BCA6-BD1C659E6097}" type="datetime1">
              <a:rPr lang="es-ES_tradnl" smtClean="0"/>
              <a:t>19/1/21</a:t>
            </a:fld>
            <a:endParaRPr lang="en-GB"/>
          </a:p>
        </p:txBody>
      </p:sp>
      <p:sp>
        <p:nvSpPr>
          <p:cNvPr id="5" name="Slide Number Placeholder 4">
            <a:extLst>
              <a:ext uri="{FF2B5EF4-FFF2-40B4-BE49-F238E27FC236}">
                <a16:creationId xmlns:a16="http://schemas.microsoft.com/office/drawing/2014/main" id="{12CE3503-9258-624A-A77E-0DB9AC5A3F00}"/>
              </a:ext>
            </a:extLst>
          </p:cNvPr>
          <p:cNvSpPr>
            <a:spLocks noGrp="1"/>
          </p:cNvSpPr>
          <p:nvPr>
            <p:ph type="sldNum" sz="quarter" idx="12"/>
          </p:nvPr>
        </p:nvSpPr>
        <p:spPr/>
        <p:txBody>
          <a:bodyPr/>
          <a:lstStyle/>
          <a:p>
            <a:fld id="{0C22590F-F6AF-D74B-B13A-178593BD78DD}" type="slidenum">
              <a:rPr lang="en-GB" smtClean="0"/>
              <a:t>1</a:t>
            </a:fld>
            <a:endParaRPr lang="en-GB"/>
          </a:p>
        </p:txBody>
      </p:sp>
    </p:spTree>
    <p:extLst>
      <p:ext uri="{BB962C8B-B14F-4D97-AF65-F5344CB8AC3E}">
        <p14:creationId xmlns:p14="http://schemas.microsoft.com/office/powerpoint/2010/main" val="21073034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FA52D22-BC34-7946-8FFD-989887F0683F}"/>
              </a:ext>
            </a:extLst>
          </p:cNvPr>
          <p:cNvPicPr>
            <a:picLocks noChangeAspect="1"/>
          </p:cNvPicPr>
          <p:nvPr/>
        </p:nvPicPr>
        <p:blipFill>
          <a:blip r:embed="rId2"/>
          <a:stretch>
            <a:fillRect/>
          </a:stretch>
        </p:blipFill>
        <p:spPr>
          <a:xfrm>
            <a:off x="0" y="2114550"/>
            <a:ext cx="6174995" cy="4743449"/>
          </a:xfrm>
          <a:prstGeom prst="rect">
            <a:avLst/>
          </a:prstGeom>
        </p:spPr>
      </p:pic>
      <p:pic>
        <p:nvPicPr>
          <p:cNvPr id="12" name="Picture 11">
            <a:extLst>
              <a:ext uri="{FF2B5EF4-FFF2-40B4-BE49-F238E27FC236}">
                <a16:creationId xmlns:a16="http://schemas.microsoft.com/office/drawing/2014/main" id="{DD8487A9-7676-B94A-918B-1692A60AD008}"/>
              </a:ext>
            </a:extLst>
          </p:cNvPr>
          <p:cNvPicPr>
            <a:picLocks noChangeAspect="1"/>
          </p:cNvPicPr>
          <p:nvPr/>
        </p:nvPicPr>
        <p:blipFill>
          <a:blip r:embed="rId3"/>
          <a:stretch>
            <a:fillRect/>
          </a:stretch>
        </p:blipFill>
        <p:spPr>
          <a:xfrm>
            <a:off x="6011581" y="2114550"/>
            <a:ext cx="6132793" cy="4638117"/>
          </a:xfrm>
          <a:prstGeom prst="rect">
            <a:avLst/>
          </a:prstGeom>
        </p:spPr>
      </p:pic>
      <p:sp>
        <p:nvSpPr>
          <p:cNvPr id="2" name="Title 1">
            <a:extLst>
              <a:ext uri="{FF2B5EF4-FFF2-40B4-BE49-F238E27FC236}">
                <a16:creationId xmlns:a16="http://schemas.microsoft.com/office/drawing/2014/main" id="{27FA84BD-3943-C44D-BB5C-263D89264EF6}"/>
              </a:ext>
            </a:extLst>
          </p:cNvPr>
          <p:cNvSpPr>
            <a:spLocks noGrp="1"/>
          </p:cNvSpPr>
          <p:nvPr>
            <p:ph type="title"/>
          </p:nvPr>
        </p:nvSpPr>
        <p:spPr>
          <a:xfrm>
            <a:off x="624118" y="101838"/>
            <a:ext cx="11101754" cy="534988"/>
          </a:xfrm>
        </p:spPr>
        <p:txBody>
          <a:bodyPr>
            <a:normAutofit fontScale="90000"/>
          </a:bodyPr>
          <a:lstStyle/>
          <a:p>
            <a:r>
              <a:rPr lang="en-GB" err="1"/>
              <a:t>Perfil</a:t>
            </a:r>
            <a:r>
              <a:rPr lang="en-GB"/>
              <a:t> </a:t>
            </a:r>
            <a:r>
              <a:rPr lang="en-GB" err="1"/>
              <a:t>sexo</a:t>
            </a:r>
            <a:r>
              <a:rPr lang="en-GB"/>
              <a:t> y </a:t>
            </a:r>
            <a:r>
              <a:rPr lang="en-GB" err="1"/>
              <a:t>edad</a:t>
            </a:r>
            <a:r>
              <a:rPr lang="en-GB"/>
              <a:t> de </a:t>
            </a:r>
            <a:r>
              <a:rPr lang="en-GB" err="1"/>
              <a:t>los</a:t>
            </a:r>
            <a:r>
              <a:rPr lang="en-GB"/>
              <a:t> </a:t>
            </a:r>
            <a:r>
              <a:rPr lang="en-GB" err="1"/>
              <a:t>diagnosticados</a:t>
            </a:r>
            <a:r>
              <a:rPr lang="en-GB"/>
              <a:t> </a:t>
            </a:r>
            <a:r>
              <a:rPr lang="en-GB" err="1"/>
              <a:t>en</a:t>
            </a:r>
            <a:r>
              <a:rPr lang="en-GB"/>
              <a:t> </a:t>
            </a:r>
            <a:r>
              <a:rPr lang="en-GB" err="1"/>
              <a:t>los</a:t>
            </a:r>
            <a:r>
              <a:rPr lang="en-GB"/>
              <a:t> </a:t>
            </a:r>
            <a:r>
              <a:rPr lang="en-GB" err="1"/>
              <a:t>datos</a:t>
            </a:r>
            <a:endParaRPr lang="en-GB"/>
          </a:p>
        </p:txBody>
      </p:sp>
      <p:sp>
        <p:nvSpPr>
          <p:cNvPr id="4" name="Date Placeholder 3">
            <a:extLst>
              <a:ext uri="{FF2B5EF4-FFF2-40B4-BE49-F238E27FC236}">
                <a16:creationId xmlns:a16="http://schemas.microsoft.com/office/drawing/2014/main" id="{9BB2C39C-7AF7-4642-A10B-1CEEA29F95B7}"/>
              </a:ext>
            </a:extLst>
          </p:cNvPr>
          <p:cNvSpPr>
            <a:spLocks noGrp="1"/>
          </p:cNvSpPr>
          <p:nvPr>
            <p:ph type="dt" sz="half" idx="10"/>
          </p:nvPr>
        </p:nvSpPr>
        <p:spPr/>
        <p:txBody>
          <a:bodyPr/>
          <a:lstStyle/>
          <a:p>
            <a:fld id="{DA17EB17-6199-CC43-898E-33BEA4383FD3}" type="datetime1">
              <a:rPr lang="es-ES_tradnl" smtClean="0"/>
              <a:t>19/1/21</a:t>
            </a:fld>
            <a:endParaRPr lang="en-GB"/>
          </a:p>
        </p:txBody>
      </p:sp>
      <p:sp>
        <p:nvSpPr>
          <p:cNvPr id="5" name="Slide Number Placeholder 4">
            <a:extLst>
              <a:ext uri="{FF2B5EF4-FFF2-40B4-BE49-F238E27FC236}">
                <a16:creationId xmlns:a16="http://schemas.microsoft.com/office/drawing/2014/main" id="{0C82BC57-FF8E-0D43-8C82-019CD6535014}"/>
              </a:ext>
            </a:extLst>
          </p:cNvPr>
          <p:cNvSpPr>
            <a:spLocks noGrp="1"/>
          </p:cNvSpPr>
          <p:nvPr>
            <p:ph type="sldNum" sz="quarter" idx="12"/>
          </p:nvPr>
        </p:nvSpPr>
        <p:spPr/>
        <p:txBody>
          <a:bodyPr/>
          <a:lstStyle/>
          <a:p>
            <a:fld id="{0C22590F-F6AF-D74B-B13A-178593BD78DD}" type="slidenum">
              <a:rPr lang="en-GB" smtClean="0"/>
              <a:t>10</a:t>
            </a:fld>
            <a:endParaRPr lang="en-GB"/>
          </a:p>
        </p:txBody>
      </p:sp>
      <p:sp>
        <p:nvSpPr>
          <p:cNvPr id="10" name="TextBox 9">
            <a:extLst>
              <a:ext uri="{FF2B5EF4-FFF2-40B4-BE49-F238E27FC236}">
                <a16:creationId xmlns:a16="http://schemas.microsoft.com/office/drawing/2014/main" id="{8CC509CD-719E-1542-BD6C-E393893408DA}"/>
              </a:ext>
            </a:extLst>
          </p:cNvPr>
          <p:cNvSpPr txBox="1"/>
          <p:nvPr/>
        </p:nvSpPr>
        <p:spPr>
          <a:xfrm>
            <a:off x="1208051" y="1749020"/>
            <a:ext cx="3057525" cy="369332"/>
          </a:xfrm>
          <a:prstGeom prst="rect">
            <a:avLst/>
          </a:prstGeom>
          <a:noFill/>
          <a:ln>
            <a:solidFill>
              <a:schemeClr val="tx1"/>
            </a:solidFill>
          </a:ln>
        </p:spPr>
        <p:txBody>
          <a:bodyPr wrap="square" rtlCol="0">
            <a:spAutoFit/>
          </a:bodyPr>
          <a:lstStyle/>
          <a:p>
            <a:pPr algn="ctr"/>
            <a:r>
              <a:rPr lang="en-GB" dirty="0"/>
              <a:t>Ola 1 : hasta 21/062020</a:t>
            </a:r>
          </a:p>
        </p:txBody>
      </p:sp>
      <p:sp>
        <p:nvSpPr>
          <p:cNvPr id="11" name="TextBox 10">
            <a:extLst>
              <a:ext uri="{FF2B5EF4-FFF2-40B4-BE49-F238E27FC236}">
                <a16:creationId xmlns:a16="http://schemas.microsoft.com/office/drawing/2014/main" id="{6A11D14B-5B0C-7B46-ACFD-807585063350}"/>
              </a:ext>
            </a:extLst>
          </p:cNvPr>
          <p:cNvSpPr txBox="1"/>
          <p:nvPr/>
        </p:nvSpPr>
        <p:spPr>
          <a:xfrm>
            <a:off x="7157053" y="1749020"/>
            <a:ext cx="4005263" cy="369332"/>
          </a:xfrm>
          <a:prstGeom prst="rect">
            <a:avLst/>
          </a:prstGeom>
          <a:noFill/>
          <a:ln>
            <a:solidFill>
              <a:schemeClr val="tx1"/>
            </a:solidFill>
          </a:ln>
        </p:spPr>
        <p:txBody>
          <a:bodyPr wrap="square" rtlCol="0">
            <a:spAutoFit/>
          </a:bodyPr>
          <a:lstStyle/>
          <a:p>
            <a:pPr algn="ctr"/>
            <a:r>
              <a:rPr lang="en-GB" dirty="0"/>
              <a:t>Ola 2 : del 21/06/2020 hasta 15/12/2020</a:t>
            </a:r>
          </a:p>
        </p:txBody>
      </p:sp>
      <p:sp>
        <p:nvSpPr>
          <p:cNvPr id="3" name="TextBox 2">
            <a:extLst>
              <a:ext uri="{FF2B5EF4-FFF2-40B4-BE49-F238E27FC236}">
                <a16:creationId xmlns:a16="http://schemas.microsoft.com/office/drawing/2014/main" id="{DB4742A3-2EA7-6C4A-BE77-B5D689C33E2E}"/>
              </a:ext>
            </a:extLst>
          </p:cNvPr>
          <p:cNvSpPr txBox="1"/>
          <p:nvPr/>
        </p:nvSpPr>
        <p:spPr>
          <a:xfrm>
            <a:off x="343473" y="679427"/>
            <a:ext cx="11336215" cy="923330"/>
          </a:xfrm>
          <a:prstGeom prst="rect">
            <a:avLst/>
          </a:prstGeom>
          <a:noFill/>
          <a:ln>
            <a:solidFill>
              <a:schemeClr val="tx1"/>
            </a:solidFill>
          </a:ln>
        </p:spPr>
        <p:txBody>
          <a:bodyPr wrap="square" rtlCol="0">
            <a:spAutoFit/>
          </a:bodyPr>
          <a:lstStyle/>
          <a:p>
            <a:r>
              <a:rPr lang="en-GB" dirty="0"/>
              <a:t>Al principio, solo se </a:t>
            </a:r>
            <a:r>
              <a:rPr lang="en-GB" dirty="0" err="1"/>
              <a:t>hacian</a:t>
            </a:r>
            <a:r>
              <a:rPr lang="en-GB" dirty="0"/>
              <a:t> PCR a las personas con </a:t>
            </a:r>
            <a:r>
              <a:rPr lang="en-GB" dirty="0" err="1"/>
              <a:t>sintomas</a:t>
            </a:r>
            <a:r>
              <a:rPr lang="en-GB" dirty="0"/>
              <a:t> </a:t>
            </a:r>
            <a:r>
              <a:rPr lang="en-GB" dirty="0" err="1"/>
              <a:t>en</a:t>
            </a:r>
            <a:r>
              <a:rPr lang="en-GB" dirty="0"/>
              <a:t> el hospital, la </a:t>
            </a:r>
            <a:r>
              <a:rPr lang="en-GB" dirty="0" err="1"/>
              <a:t>mayoria</a:t>
            </a:r>
            <a:r>
              <a:rPr lang="en-GB" dirty="0"/>
              <a:t> personas de mas </a:t>
            </a:r>
            <a:r>
              <a:rPr lang="en-GB" dirty="0" err="1"/>
              <a:t>edad</a:t>
            </a:r>
            <a:r>
              <a:rPr lang="en-GB" dirty="0"/>
              <a:t>. Durante la </a:t>
            </a:r>
            <a:r>
              <a:rPr lang="en-GB" dirty="0" err="1"/>
              <a:t>segunda</a:t>
            </a:r>
            <a:r>
              <a:rPr lang="en-GB" dirty="0"/>
              <a:t> </a:t>
            </a:r>
            <a:r>
              <a:rPr lang="en-GB" dirty="0" err="1"/>
              <a:t>ola</a:t>
            </a:r>
            <a:r>
              <a:rPr lang="en-GB" dirty="0"/>
              <a:t> se </a:t>
            </a:r>
            <a:r>
              <a:rPr lang="en-GB" dirty="0" err="1"/>
              <a:t>empezó</a:t>
            </a:r>
            <a:r>
              <a:rPr lang="en-GB" dirty="0"/>
              <a:t> a </a:t>
            </a:r>
            <a:r>
              <a:rPr lang="en-GB" dirty="0" err="1"/>
              <a:t>hacer</a:t>
            </a:r>
            <a:r>
              <a:rPr lang="en-GB" dirty="0"/>
              <a:t> PCR a </a:t>
            </a:r>
            <a:r>
              <a:rPr lang="en-GB" dirty="0" err="1"/>
              <a:t>los</a:t>
            </a:r>
            <a:r>
              <a:rPr lang="en-GB" dirty="0"/>
              <a:t> </a:t>
            </a:r>
            <a:r>
              <a:rPr lang="en-GB" dirty="0" err="1"/>
              <a:t>contactos</a:t>
            </a:r>
            <a:r>
              <a:rPr lang="en-GB" dirty="0"/>
              <a:t>. </a:t>
            </a:r>
            <a:r>
              <a:rPr lang="en-GB" dirty="0" err="1"/>
              <a:t>Actualmente</a:t>
            </a:r>
            <a:r>
              <a:rPr lang="en-GB" dirty="0"/>
              <a:t> </a:t>
            </a:r>
            <a:r>
              <a:rPr lang="en-GB" dirty="0" err="1"/>
              <a:t>en</a:t>
            </a:r>
            <a:r>
              <a:rPr lang="en-GB" dirty="0"/>
              <a:t> la </a:t>
            </a:r>
            <a:r>
              <a:rPr lang="en-GB" dirty="0" err="1"/>
              <a:t>simulación</a:t>
            </a:r>
            <a:r>
              <a:rPr lang="en-GB" dirty="0"/>
              <a:t> la </a:t>
            </a:r>
            <a:r>
              <a:rPr lang="en-GB" dirty="0" err="1"/>
              <a:t>probabilidad</a:t>
            </a:r>
            <a:r>
              <a:rPr lang="en-GB" dirty="0"/>
              <a:t> de </a:t>
            </a:r>
            <a:r>
              <a:rPr lang="en-GB" dirty="0" err="1"/>
              <a:t>ser</a:t>
            </a:r>
            <a:r>
              <a:rPr lang="en-GB" dirty="0"/>
              <a:t> </a:t>
            </a:r>
            <a:r>
              <a:rPr lang="en-GB" dirty="0" err="1"/>
              <a:t>diagnosticado</a:t>
            </a:r>
            <a:r>
              <a:rPr lang="en-GB" dirty="0"/>
              <a:t> </a:t>
            </a:r>
            <a:r>
              <a:rPr lang="en-GB" dirty="0" err="1"/>
              <a:t>en</a:t>
            </a:r>
            <a:r>
              <a:rPr lang="en-GB" dirty="0"/>
              <a:t> </a:t>
            </a:r>
            <a:r>
              <a:rPr lang="en-GB" dirty="0" err="1"/>
              <a:t>funcción</a:t>
            </a:r>
            <a:r>
              <a:rPr lang="en-GB" dirty="0"/>
              <a:t> de la </a:t>
            </a:r>
            <a:r>
              <a:rPr lang="en-GB" dirty="0" err="1"/>
              <a:t>edad</a:t>
            </a:r>
            <a:r>
              <a:rPr lang="en-GB" dirty="0"/>
              <a:t> ha </a:t>
            </a:r>
            <a:r>
              <a:rPr lang="en-GB" dirty="0" err="1"/>
              <a:t>sido</a:t>
            </a:r>
            <a:r>
              <a:rPr lang="en-GB" dirty="0"/>
              <a:t> </a:t>
            </a:r>
            <a:r>
              <a:rPr lang="en-GB" dirty="0" err="1"/>
              <a:t>tomado</a:t>
            </a:r>
            <a:r>
              <a:rPr lang="en-GB" dirty="0"/>
              <a:t> del </a:t>
            </a:r>
            <a:r>
              <a:rPr lang="en-GB" dirty="0" err="1"/>
              <a:t>perfil</a:t>
            </a:r>
            <a:r>
              <a:rPr lang="en-GB" dirty="0"/>
              <a:t> de </a:t>
            </a:r>
            <a:r>
              <a:rPr lang="en-GB" dirty="0" err="1"/>
              <a:t>edad</a:t>
            </a:r>
            <a:r>
              <a:rPr lang="en-GB" dirty="0"/>
              <a:t> de </a:t>
            </a:r>
            <a:r>
              <a:rPr lang="en-GB" dirty="0" err="1"/>
              <a:t>los</a:t>
            </a:r>
            <a:r>
              <a:rPr lang="en-GB" dirty="0"/>
              <a:t> </a:t>
            </a:r>
            <a:r>
              <a:rPr lang="en-GB" dirty="0" err="1"/>
              <a:t>diagnosticados</a:t>
            </a:r>
            <a:r>
              <a:rPr lang="en-GB" dirty="0"/>
              <a:t> </a:t>
            </a:r>
            <a:r>
              <a:rPr lang="en-GB" dirty="0" err="1"/>
              <a:t>en</a:t>
            </a:r>
            <a:r>
              <a:rPr lang="en-GB" dirty="0"/>
              <a:t> la </a:t>
            </a:r>
            <a:r>
              <a:rPr lang="en-GB" dirty="0" err="1"/>
              <a:t>primera</a:t>
            </a:r>
            <a:r>
              <a:rPr lang="en-GB" dirty="0"/>
              <a:t> </a:t>
            </a:r>
            <a:r>
              <a:rPr lang="en-GB" dirty="0" err="1"/>
              <a:t>ola</a:t>
            </a:r>
            <a:r>
              <a:rPr lang="en-GB" dirty="0"/>
              <a:t>.</a:t>
            </a:r>
          </a:p>
        </p:txBody>
      </p:sp>
    </p:spTree>
    <p:extLst>
      <p:ext uri="{BB962C8B-B14F-4D97-AF65-F5344CB8AC3E}">
        <p14:creationId xmlns:p14="http://schemas.microsoft.com/office/powerpoint/2010/main" val="37820087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3423A9-1A74-C247-AA7E-B9A4517E036E}"/>
              </a:ext>
            </a:extLst>
          </p:cNvPr>
          <p:cNvSpPr>
            <a:spLocks noGrp="1"/>
          </p:cNvSpPr>
          <p:nvPr>
            <p:ph type="title"/>
          </p:nvPr>
        </p:nvSpPr>
        <p:spPr>
          <a:xfrm>
            <a:off x="838200" y="165101"/>
            <a:ext cx="10515600" cy="692150"/>
          </a:xfrm>
        </p:spPr>
        <p:txBody>
          <a:bodyPr>
            <a:normAutofit/>
          </a:bodyPr>
          <a:lstStyle/>
          <a:p>
            <a:r>
              <a:rPr lang="en-GB" sz="3600" dirty="0"/>
              <a:t>Current characteristics of diagnosed in the simulation</a:t>
            </a:r>
          </a:p>
        </p:txBody>
      </p:sp>
      <p:sp>
        <p:nvSpPr>
          <p:cNvPr id="4" name="Date Placeholder 3">
            <a:extLst>
              <a:ext uri="{FF2B5EF4-FFF2-40B4-BE49-F238E27FC236}">
                <a16:creationId xmlns:a16="http://schemas.microsoft.com/office/drawing/2014/main" id="{01F70625-A62E-E041-B771-87F27D676A65}"/>
              </a:ext>
            </a:extLst>
          </p:cNvPr>
          <p:cNvSpPr>
            <a:spLocks noGrp="1"/>
          </p:cNvSpPr>
          <p:nvPr>
            <p:ph type="dt" sz="half" idx="10"/>
          </p:nvPr>
        </p:nvSpPr>
        <p:spPr/>
        <p:txBody>
          <a:bodyPr/>
          <a:lstStyle/>
          <a:p>
            <a:fld id="{DA17EB17-6199-CC43-898E-33BEA4383FD3}" type="datetime1">
              <a:rPr lang="es-ES_tradnl" smtClean="0"/>
              <a:t>19/1/21</a:t>
            </a:fld>
            <a:endParaRPr lang="en-GB" dirty="0"/>
          </a:p>
        </p:txBody>
      </p:sp>
      <p:sp>
        <p:nvSpPr>
          <p:cNvPr id="5" name="Slide Number Placeholder 4">
            <a:extLst>
              <a:ext uri="{FF2B5EF4-FFF2-40B4-BE49-F238E27FC236}">
                <a16:creationId xmlns:a16="http://schemas.microsoft.com/office/drawing/2014/main" id="{4A9C06AE-239D-0846-B8F3-B4AE24704F1F}"/>
              </a:ext>
            </a:extLst>
          </p:cNvPr>
          <p:cNvSpPr>
            <a:spLocks noGrp="1"/>
          </p:cNvSpPr>
          <p:nvPr>
            <p:ph type="sldNum" sz="quarter" idx="12"/>
          </p:nvPr>
        </p:nvSpPr>
        <p:spPr/>
        <p:txBody>
          <a:bodyPr/>
          <a:lstStyle/>
          <a:p>
            <a:fld id="{0C22590F-F6AF-D74B-B13A-178593BD78DD}" type="slidenum">
              <a:rPr lang="en-GB" smtClean="0"/>
              <a:t>11</a:t>
            </a:fld>
            <a:endParaRPr lang="en-GB" dirty="0"/>
          </a:p>
        </p:txBody>
      </p:sp>
      <p:pic>
        <p:nvPicPr>
          <p:cNvPr id="7" name="Picture 6">
            <a:extLst>
              <a:ext uri="{FF2B5EF4-FFF2-40B4-BE49-F238E27FC236}">
                <a16:creationId xmlns:a16="http://schemas.microsoft.com/office/drawing/2014/main" id="{732CCFA6-6374-EB46-8D51-251C199CEFD0}"/>
              </a:ext>
            </a:extLst>
          </p:cNvPr>
          <p:cNvPicPr>
            <a:picLocks noChangeAspect="1"/>
          </p:cNvPicPr>
          <p:nvPr/>
        </p:nvPicPr>
        <p:blipFill>
          <a:blip r:embed="rId2"/>
          <a:stretch>
            <a:fillRect/>
          </a:stretch>
        </p:blipFill>
        <p:spPr>
          <a:xfrm>
            <a:off x="7921159" y="3805911"/>
            <a:ext cx="4270841" cy="3052089"/>
          </a:xfrm>
          <a:prstGeom prst="rect">
            <a:avLst/>
          </a:prstGeom>
        </p:spPr>
      </p:pic>
      <p:pic>
        <p:nvPicPr>
          <p:cNvPr id="9" name="Picture 8">
            <a:extLst>
              <a:ext uri="{FF2B5EF4-FFF2-40B4-BE49-F238E27FC236}">
                <a16:creationId xmlns:a16="http://schemas.microsoft.com/office/drawing/2014/main" id="{49C45D86-B434-5841-B10D-C4BF98E97093}"/>
              </a:ext>
            </a:extLst>
          </p:cNvPr>
          <p:cNvPicPr>
            <a:picLocks noChangeAspect="1"/>
          </p:cNvPicPr>
          <p:nvPr/>
        </p:nvPicPr>
        <p:blipFill>
          <a:blip r:embed="rId3"/>
          <a:stretch>
            <a:fillRect/>
          </a:stretch>
        </p:blipFill>
        <p:spPr>
          <a:xfrm>
            <a:off x="2037472" y="977806"/>
            <a:ext cx="3873301" cy="2707550"/>
          </a:xfrm>
          <a:prstGeom prst="rect">
            <a:avLst/>
          </a:prstGeom>
        </p:spPr>
      </p:pic>
      <p:pic>
        <p:nvPicPr>
          <p:cNvPr id="13" name="Picture 12">
            <a:extLst>
              <a:ext uri="{FF2B5EF4-FFF2-40B4-BE49-F238E27FC236}">
                <a16:creationId xmlns:a16="http://schemas.microsoft.com/office/drawing/2014/main" id="{DE77948D-2821-A34E-88FD-7BD2A9887F64}"/>
              </a:ext>
            </a:extLst>
          </p:cNvPr>
          <p:cNvPicPr>
            <a:picLocks noChangeAspect="1"/>
          </p:cNvPicPr>
          <p:nvPr/>
        </p:nvPicPr>
        <p:blipFill>
          <a:blip r:embed="rId4"/>
          <a:stretch>
            <a:fillRect/>
          </a:stretch>
        </p:blipFill>
        <p:spPr>
          <a:xfrm>
            <a:off x="7921158" y="841916"/>
            <a:ext cx="4219575" cy="2963995"/>
          </a:xfrm>
          <a:prstGeom prst="rect">
            <a:avLst/>
          </a:prstGeom>
        </p:spPr>
      </p:pic>
      <p:sp>
        <p:nvSpPr>
          <p:cNvPr id="14" name="TextBox 13">
            <a:extLst>
              <a:ext uri="{FF2B5EF4-FFF2-40B4-BE49-F238E27FC236}">
                <a16:creationId xmlns:a16="http://schemas.microsoft.com/office/drawing/2014/main" id="{838D626E-34C4-4C4F-B7B8-02534814F230}"/>
              </a:ext>
            </a:extLst>
          </p:cNvPr>
          <p:cNvSpPr txBox="1"/>
          <p:nvPr/>
        </p:nvSpPr>
        <p:spPr>
          <a:xfrm>
            <a:off x="1635759" y="3681755"/>
            <a:ext cx="4772025" cy="1477328"/>
          </a:xfrm>
          <a:prstGeom prst="rect">
            <a:avLst/>
          </a:prstGeom>
          <a:noFill/>
          <a:ln>
            <a:solidFill>
              <a:schemeClr val="tx1"/>
            </a:solidFill>
          </a:ln>
        </p:spPr>
        <p:txBody>
          <a:bodyPr wrap="square" rtlCol="0">
            <a:spAutoFit/>
          </a:bodyPr>
          <a:lstStyle/>
          <a:p>
            <a:pPr marL="285750" indent="-285750">
              <a:buFont typeface="Arial" panose="020B0604020202020204" pitchFamily="34" charset="0"/>
              <a:buChar char="•"/>
            </a:pPr>
            <a:r>
              <a:rPr lang="en-GB" dirty="0" err="1"/>
              <a:t>SimulatIon</a:t>
            </a:r>
            <a:r>
              <a:rPr lang="en-GB" dirty="0"/>
              <a:t>:</a:t>
            </a:r>
          </a:p>
          <a:p>
            <a:r>
              <a:rPr lang="en-GB" dirty="0"/>
              <a:t>      55% “old” , 44% “adult”, &lt;1% “child </a:t>
            </a:r>
          </a:p>
          <a:p>
            <a:pPr marL="285750" indent="-285750">
              <a:buFont typeface="Arial" panose="020B0604020202020204" pitchFamily="34" charset="0"/>
              <a:buChar char="•"/>
            </a:pPr>
            <a:r>
              <a:rPr lang="en-GB" dirty="0"/>
              <a:t>Data:</a:t>
            </a:r>
          </a:p>
          <a:p>
            <a:r>
              <a:rPr lang="en-GB" dirty="0"/>
              <a:t>      65% “old” , 35% “adult”, &lt;1% “child in Ola1</a:t>
            </a:r>
          </a:p>
          <a:p>
            <a:r>
              <a:rPr lang="en-GB" dirty="0"/>
              <a:t>      25% “old” , 56% “adult”, 19% “child in Ola2</a:t>
            </a:r>
          </a:p>
        </p:txBody>
      </p:sp>
      <p:sp>
        <p:nvSpPr>
          <p:cNvPr id="3" name="TextBox 2">
            <a:extLst>
              <a:ext uri="{FF2B5EF4-FFF2-40B4-BE49-F238E27FC236}">
                <a16:creationId xmlns:a16="http://schemas.microsoft.com/office/drawing/2014/main" id="{75B2AAF5-C02E-D548-9372-87B11A77A704}"/>
              </a:ext>
            </a:extLst>
          </p:cNvPr>
          <p:cNvSpPr txBox="1"/>
          <p:nvPr/>
        </p:nvSpPr>
        <p:spPr>
          <a:xfrm>
            <a:off x="410308" y="5331955"/>
            <a:ext cx="7127630" cy="1200329"/>
          </a:xfrm>
          <a:prstGeom prst="rect">
            <a:avLst/>
          </a:prstGeom>
          <a:noFill/>
          <a:ln>
            <a:solidFill>
              <a:srgbClr val="FF0000"/>
            </a:solidFill>
          </a:ln>
        </p:spPr>
        <p:txBody>
          <a:bodyPr wrap="square" rtlCol="0">
            <a:spAutoFit/>
          </a:bodyPr>
          <a:lstStyle/>
          <a:p>
            <a:r>
              <a:rPr lang="en-GB" dirty="0"/>
              <a:t>Caveat: one has to keep in mind when interpreting the results following below, that we compare data of Ola2 with simulation better suited for Ola 1. We will need to compare also to data from Ola 1, and implement a version of the probability of being diagnosed applicable to Ola 2</a:t>
            </a:r>
          </a:p>
        </p:txBody>
      </p:sp>
    </p:spTree>
    <p:extLst>
      <p:ext uri="{BB962C8B-B14F-4D97-AF65-F5344CB8AC3E}">
        <p14:creationId xmlns:p14="http://schemas.microsoft.com/office/powerpoint/2010/main" val="23033668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E83422-BB5F-3148-9E96-5F3376DC6D4D}"/>
              </a:ext>
            </a:extLst>
          </p:cNvPr>
          <p:cNvSpPr>
            <a:spLocks noGrp="1"/>
          </p:cNvSpPr>
          <p:nvPr>
            <p:ph type="title"/>
          </p:nvPr>
        </p:nvSpPr>
        <p:spPr>
          <a:xfrm>
            <a:off x="3200401" y="0"/>
            <a:ext cx="6215270" cy="615536"/>
          </a:xfrm>
        </p:spPr>
        <p:txBody>
          <a:bodyPr>
            <a:noAutofit/>
          </a:bodyPr>
          <a:lstStyle/>
          <a:p>
            <a:pPr algn="ctr"/>
            <a:r>
              <a:rPr lang="en-GB" sz="3200" dirty="0"/>
              <a:t>Distributions normalized to mean</a:t>
            </a:r>
          </a:p>
        </p:txBody>
      </p:sp>
      <p:sp>
        <p:nvSpPr>
          <p:cNvPr id="4" name="Date Placeholder 3">
            <a:extLst>
              <a:ext uri="{FF2B5EF4-FFF2-40B4-BE49-F238E27FC236}">
                <a16:creationId xmlns:a16="http://schemas.microsoft.com/office/drawing/2014/main" id="{55A0B620-C904-5345-97B4-B0335C3DAF10}"/>
              </a:ext>
            </a:extLst>
          </p:cNvPr>
          <p:cNvSpPr>
            <a:spLocks noGrp="1"/>
          </p:cNvSpPr>
          <p:nvPr>
            <p:ph type="dt" sz="half" idx="10"/>
          </p:nvPr>
        </p:nvSpPr>
        <p:spPr/>
        <p:txBody>
          <a:bodyPr/>
          <a:lstStyle/>
          <a:p>
            <a:fld id="{DA17EB17-6199-CC43-898E-33BEA4383FD3}" type="datetime1">
              <a:rPr lang="es-ES_tradnl" smtClean="0"/>
              <a:t>21/1/21</a:t>
            </a:fld>
            <a:endParaRPr lang="en-GB"/>
          </a:p>
        </p:txBody>
      </p:sp>
      <p:sp>
        <p:nvSpPr>
          <p:cNvPr id="5" name="Slide Number Placeholder 4">
            <a:extLst>
              <a:ext uri="{FF2B5EF4-FFF2-40B4-BE49-F238E27FC236}">
                <a16:creationId xmlns:a16="http://schemas.microsoft.com/office/drawing/2014/main" id="{FF28B6BB-A226-EC42-9C4C-EB3B1AE51601}"/>
              </a:ext>
            </a:extLst>
          </p:cNvPr>
          <p:cNvSpPr>
            <a:spLocks noGrp="1"/>
          </p:cNvSpPr>
          <p:nvPr>
            <p:ph type="sldNum" sz="quarter" idx="12"/>
          </p:nvPr>
        </p:nvSpPr>
        <p:spPr>
          <a:xfrm>
            <a:off x="9196388" y="5724031"/>
            <a:ext cx="2743200" cy="365125"/>
          </a:xfrm>
        </p:spPr>
        <p:txBody>
          <a:bodyPr/>
          <a:lstStyle/>
          <a:p>
            <a:fld id="{0C22590F-F6AF-D74B-B13A-178593BD78DD}" type="slidenum">
              <a:rPr lang="en-GB" smtClean="0"/>
              <a:t>12</a:t>
            </a:fld>
            <a:endParaRPr lang="en-GB"/>
          </a:p>
        </p:txBody>
      </p:sp>
      <p:pic>
        <p:nvPicPr>
          <p:cNvPr id="7" name="Picture 6">
            <a:extLst>
              <a:ext uri="{FF2B5EF4-FFF2-40B4-BE49-F238E27FC236}">
                <a16:creationId xmlns:a16="http://schemas.microsoft.com/office/drawing/2014/main" id="{13DACCE6-4209-0742-99EE-6DFAFD7ECC29}"/>
              </a:ext>
            </a:extLst>
          </p:cNvPr>
          <p:cNvPicPr>
            <a:picLocks noChangeAspect="1"/>
          </p:cNvPicPr>
          <p:nvPr/>
        </p:nvPicPr>
        <p:blipFill>
          <a:blip r:embed="rId2"/>
          <a:stretch>
            <a:fillRect/>
          </a:stretch>
        </p:blipFill>
        <p:spPr>
          <a:xfrm>
            <a:off x="345344" y="1543461"/>
            <a:ext cx="3677340" cy="2337605"/>
          </a:xfrm>
          <a:prstGeom prst="rect">
            <a:avLst/>
          </a:prstGeom>
        </p:spPr>
      </p:pic>
      <p:pic>
        <p:nvPicPr>
          <p:cNvPr id="11" name="Picture 10">
            <a:extLst>
              <a:ext uri="{FF2B5EF4-FFF2-40B4-BE49-F238E27FC236}">
                <a16:creationId xmlns:a16="http://schemas.microsoft.com/office/drawing/2014/main" id="{3DBB55C1-FEF8-2441-B1DD-EB67231DC77D}"/>
              </a:ext>
            </a:extLst>
          </p:cNvPr>
          <p:cNvPicPr>
            <a:picLocks noChangeAspect="1"/>
          </p:cNvPicPr>
          <p:nvPr/>
        </p:nvPicPr>
        <p:blipFill>
          <a:blip r:embed="rId3"/>
          <a:stretch>
            <a:fillRect/>
          </a:stretch>
        </p:blipFill>
        <p:spPr>
          <a:xfrm>
            <a:off x="8456696" y="537551"/>
            <a:ext cx="3098997" cy="1977082"/>
          </a:xfrm>
          <a:prstGeom prst="rect">
            <a:avLst/>
          </a:prstGeom>
        </p:spPr>
      </p:pic>
      <p:pic>
        <p:nvPicPr>
          <p:cNvPr id="13" name="Picture 12">
            <a:extLst>
              <a:ext uri="{FF2B5EF4-FFF2-40B4-BE49-F238E27FC236}">
                <a16:creationId xmlns:a16="http://schemas.microsoft.com/office/drawing/2014/main" id="{F106DD4C-4FA7-224C-BA86-88CD18F83ECC}"/>
              </a:ext>
            </a:extLst>
          </p:cNvPr>
          <p:cNvPicPr>
            <a:picLocks noChangeAspect="1"/>
          </p:cNvPicPr>
          <p:nvPr/>
        </p:nvPicPr>
        <p:blipFill>
          <a:blip r:embed="rId4"/>
          <a:stretch>
            <a:fillRect/>
          </a:stretch>
        </p:blipFill>
        <p:spPr>
          <a:xfrm>
            <a:off x="8456696" y="2566354"/>
            <a:ext cx="3054287" cy="1993990"/>
          </a:xfrm>
          <a:prstGeom prst="rect">
            <a:avLst/>
          </a:prstGeom>
        </p:spPr>
      </p:pic>
      <p:pic>
        <p:nvPicPr>
          <p:cNvPr id="15" name="Picture 14">
            <a:extLst>
              <a:ext uri="{FF2B5EF4-FFF2-40B4-BE49-F238E27FC236}">
                <a16:creationId xmlns:a16="http://schemas.microsoft.com/office/drawing/2014/main" id="{D17199E4-DA67-1B4D-808B-829BA73888F2}"/>
              </a:ext>
            </a:extLst>
          </p:cNvPr>
          <p:cNvPicPr>
            <a:picLocks noChangeAspect="1"/>
          </p:cNvPicPr>
          <p:nvPr/>
        </p:nvPicPr>
        <p:blipFill>
          <a:blip r:embed="rId5"/>
          <a:stretch>
            <a:fillRect/>
          </a:stretch>
        </p:blipFill>
        <p:spPr>
          <a:xfrm>
            <a:off x="8497829" y="4424656"/>
            <a:ext cx="3057864" cy="1931694"/>
          </a:xfrm>
          <a:prstGeom prst="rect">
            <a:avLst/>
          </a:prstGeom>
        </p:spPr>
      </p:pic>
      <p:sp>
        <p:nvSpPr>
          <p:cNvPr id="16" name="TextBox 15">
            <a:extLst>
              <a:ext uri="{FF2B5EF4-FFF2-40B4-BE49-F238E27FC236}">
                <a16:creationId xmlns:a16="http://schemas.microsoft.com/office/drawing/2014/main" id="{CD1A4FC4-A64D-A446-A438-E740E654B7AD}"/>
              </a:ext>
            </a:extLst>
          </p:cNvPr>
          <p:cNvSpPr txBox="1"/>
          <p:nvPr/>
        </p:nvSpPr>
        <p:spPr>
          <a:xfrm>
            <a:off x="10567988" y="3052184"/>
            <a:ext cx="1266093" cy="369332"/>
          </a:xfrm>
          <a:prstGeom prst="rect">
            <a:avLst/>
          </a:prstGeom>
          <a:noFill/>
        </p:spPr>
        <p:txBody>
          <a:bodyPr wrap="square" rtlCol="0">
            <a:spAutoFit/>
          </a:bodyPr>
          <a:lstStyle/>
          <a:p>
            <a:r>
              <a:rPr lang="en-GB" dirty="0"/>
              <a:t>diagnosed</a:t>
            </a:r>
          </a:p>
        </p:txBody>
      </p:sp>
      <p:sp>
        <p:nvSpPr>
          <p:cNvPr id="17" name="TextBox 16">
            <a:extLst>
              <a:ext uri="{FF2B5EF4-FFF2-40B4-BE49-F238E27FC236}">
                <a16:creationId xmlns:a16="http://schemas.microsoft.com/office/drawing/2014/main" id="{27A4B3E0-A353-584A-A3C3-22CA571A7F0E}"/>
              </a:ext>
            </a:extLst>
          </p:cNvPr>
          <p:cNvSpPr txBox="1"/>
          <p:nvPr/>
        </p:nvSpPr>
        <p:spPr>
          <a:xfrm>
            <a:off x="10583026" y="4817148"/>
            <a:ext cx="1194638" cy="369332"/>
          </a:xfrm>
          <a:prstGeom prst="rect">
            <a:avLst/>
          </a:prstGeom>
          <a:noFill/>
        </p:spPr>
        <p:txBody>
          <a:bodyPr wrap="square" rtlCol="0">
            <a:spAutoFit/>
          </a:bodyPr>
          <a:lstStyle/>
          <a:p>
            <a:r>
              <a:rPr lang="en-GB" dirty="0"/>
              <a:t>infectious</a:t>
            </a:r>
          </a:p>
        </p:txBody>
      </p:sp>
      <p:sp>
        <p:nvSpPr>
          <p:cNvPr id="19" name="TextBox 18">
            <a:extLst>
              <a:ext uri="{FF2B5EF4-FFF2-40B4-BE49-F238E27FC236}">
                <a16:creationId xmlns:a16="http://schemas.microsoft.com/office/drawing/2014/main" id="{35D2779C-4DAF-134B-BCA2-FB7945242475}"/>
              </a:ext>
            </a:extLst>
          </p:cNvPr>
          <p:cNvSpPr txBox="1"/>
          <p:nvPr/>
        </p:nvSpPr>
        <p:spPr>
          <a:xfrm>
            <a:off x="11096516" y="2673289"/>
            <a:ext cx="248424" cy="155462"/>
          </a:xfrm>
          <a:prstGeom prst="rect">
            <a:avLst/>
          </a:prstGeom>
          <a:solidFill>
            <a:schemeClr val="bg1"/>
          </a:solidFill>
        </p:spPr>
        <p:txBody>
          <a:bodyPr wrap="square" rtlCol="0">
            <a:spAutoFit/>
          </a:bodyPr>
          <a:lstStyle/>
          <a:p>
            <a:endParaRPr lang="en-GB" dirty="0"/>
          </a:p>
        </p:txBody>
      </p:sp>
      <p:sp>
        <p:nvSpPr>
          <p:cNvPr id="21" name="TextBox 20">
            <a:extLst>
              <a:ext uri="{FF2B5EF4-FFF2-40B4-BE49-F238E27FC236}">
                <a16:creationId xmlns:a16="http://schemas.microsoft.com/office/drawing/2014/main" id="{F93ECB88-ACEE-194B-81A1-D6BAC9E37863}"/>
              </a:ext>
            </a:extLst>
          </p:cNvPr>
          <p:cNvSpPr txBox="1"/>
          <p:nvPr/>
        </p:nvSpPr>
        <p:spPr>
          <a:xfrm>
            <a:off x="8796379" y="709057"/>
            <a:ext cx="751438" cy="276999"/>
          </a:xfrm>
          <a:prstGeom prst="rect">
            <a:avLst/>
          </a:prstGeom>
          <a:noFill/>
          <a:ln>
            <a:solidFill>
              <a:srgbClr val="FF0000"/>
            </a:solidFill>
          </a:ln>
        </p:spPr>
        <p:txBody>
          <a:bodyPr wrap="square" rtlCol="0">
            <a:spAutoFit/>
          </a:bodyPr>
          <a:lstStyle/>
          <a:p>
            <a:pPr algn="ctr"/>
            <a:r>
              <a:rPr lang="en-GB" sz="1200" dirty="0">
                <a:solidFill>
                  <a:srgbClr val="FF0000"/>
                </a:solidFill>
              </a:rPr>
              <a:t>DATOS</a:t>
            </a:r>
          </a:p>
        </p:txBody>
      </p:sp>
      <p:sp>
        <p:nvSpPr>
          <p:cNvPr id="22" name="TextBox 21">
            <a:extLst>
              <a:ext uri="{FF2B5EF4-FFF2-40B4-BE49-F238E27FC236}">
                <a16:creationId xmlns:a16="http://schemas.microsoft.com/office/drawing/2014/main" id="{5E240096-7165-824F-ABD2-B46B99888698}"/>
              </a:ext>
            </a:extLst>
          </p:cNvPr>
          <p:cNvSpPr txBox="1"/>
          <p:nvPr/>
        </p:nvSpPr>
        <p:spPr>
          <a:xfrm>
            <a:off x="8783751" y="2918051"/>
            <a:ext cx="1060338" cy="276999"/>
          </a:xfrm>
          <a:prstGeom prst="rect">
            <a:avLst/>
          </a:prstGeom>
          <a:noFill/>
          <a:ln>
            <a:solidFill>
              <a:srgbClr val="FF0000"/>
            </a:solidFill>
          </a:ln>
        </p:spPr>
        <p:txBody>
          <a:bodyPr wrap="square" rtlCol="0">
            <a:spAutoFit/>
          </a:bodyPr>
          <a:lstStyle/>
          <a:p>
            <a:pPr algn="ctr"/>
            <a:r>
              <a:rPr lang="en-GB" sz="1200" dirty="0">
                <a:solidFill>
                  <a:srgbClr val="FF0000"/>
                </a:solidFill>
              </a:rPr>
              <a:t>SIMULACION</a:t>
            </a:r>
          </a:p>
        </p:txBody>
      </p:sp>
      <p:sp>
        <p:nvSpPr>
          <p:cNvPr id="25" name="TextBox 24">
            <a:extLst>
              <a:ext uri="{FF2B5EF4-FFF2-40B4-BE49-F238E27FC236}">
                <a16:creationId xmlns:a16="http://schemas.microsoft.com/office/drawing/2014/main" id="{D578AAE5-ED0F-2A4F-B131-D90D7EED94A5}"/>
              </a:ext>
            </a:extLst>
          </p:cNvPr>
          <p:cNvSpPr txBox="1"/>
          <p:nvPr/>
        </p:nvSpPr>
        <p:spPr>
          <a:xfrm>
            <a:off x="10613449" y="986056"/>
            <a:ext cx="1266093" cy="369332"/>
          </a:xfrm>
          <a:prstGeom prst="rect">
            <a:avLst/>
          </a:prstGeom>
          <a:noFill/>
        </p:spPr>
        <p:txBody>
          <a:bodyPr wrap="square" rtlCol="0">
            <a:spAutoFit/>
          </a:bodyPr>
          <a:lstStyle/>
          <a:p>
            <a:r>
              <a:rPr lang="en-GB" dirty="0"/>
              <a:t>diagnosed</a:t>
            </a:r>
          </a:p>
        </p:txBody>
      </p:sp>
      <p:sp>
        <p:nvSpPr>
          <p:cNvPr id="26" name="TextBox 25">
            <a:extLst>
              <a:ext uri="{FF2B5EF4-FFF2-40B4-BE49-F238E27FC236}">
                <a16:creationId xmlns:a16="http://schemas.microsoft.com/office/drawing/2014/main" id="{5FA6E75B-7983-F24F-B59B-F68BBF6F534D}"/>
              </a:ext>
            </a:extLst>
          </p:cNvPr>
          <p:cNvSpPr txBox="1"/>
          <p:nvPr/>
        </p:nvSpPr>
        <p:spPr>
          <a:xfrm>
            <a:off x="8822140" y="4817148"/>
            <a:ext cx="1021949" cy="276999"/>
          </a:xfrm>
          <a:prstGeom prst="rect">
            <a:avLst/>
          </a:prstGeom>
          <a:noFill/>
          <a:ln>
            <a:solidFill>
              <a:srgbClr val="FF0000"/>
            </a:solidFill>
          </a:ln>
        </p:spPr>
        <p:txBody>
          <a:bodyPr wrap="square" rtlCol="0">
            <a:spAutoFit/>
          </a:bodyPr>
          <a:lstStyle/>
          <a:p>
            <a:pPr algn="ctr"/>
            <a:r>
              <a:rPr lang="en-GB" sz="1200" dirty="0">
                <a:solidFill>
                  <a:srgbClr val="FF0000"/>
                </a:solidFill>
              </a:rPr>
              <a:t>SIMULACION</a:t>
            </a:r>
          </a:p>
        </p:txBody>
      </p:sp>
      <p:sp>
        <p:nvSpPr>
          <p:cNvPr id="27" name="TextBox 26">
            <a:extLst>
              <a:ext uri="{FF2B5EF4-FFF2-40B4-BE49-F238E27FC236}">
                <a16:creationId xmlns:a16="http://schemas.microsoft.com/office/drawing/2014/main" id="{ED6902AA-BE80-5740-BFE1-D030DABA8E8A}"/>
              </a:ext>
            </a:extLst>
          </p:cNvPr>
          <p:cNvSpPr txBox="1"/>
          <p:nvPr/>
        </p:nvSpPr>
        <p:spPr>
          <a:xfrm>
            <a:off x="817867" y="4140395"/>
            <a:ext cx="2771775" cy="646331"/>
          </a:xfrm>
          <a:prstGeom prst="rect">
            <a:avLst/>
          </a:prstGeom>
          <a:noFill/>
          <a:ln>
            <a:solidFill>
              <a:srgbClr val="FF0000"/>
            </a:solidFill>
          </a:ln>
        </p:spPr>
        <p:txBody>
          <a:bodyPr wrap="square" rtlCol="0">
            <a:spAutoFit/>
          </a:bodyPr>
          <a:lstStyle/>
          <a:p>
            <a:r>
              <a:rPr lang="en-GB" dirty="0"/>
              <a:t>La </a:t>
            </a:r>
            <a:r>
              <a:rPr lang="en-GB" dirty="0" err="1"/>
              <a:t>densitad</a:t>
            </a:r>
            <a:r>
              <a:rPr lang="en-GB" dirty="0"/>
              <a:t> </a:t>
            </a:r>
            <a:r>
              <a:rPr lang="en-GB" dirty="0" err="1"/>
              <a:t>varia</a:t>
            </a:r>
            <a:r>
              <a:rPr lang="en-GB" dirty="0"/>
              <a:t> </a:t>
            </a:r>
            <a:r>
              <a:rPr lang="en-GB" dirty="0" err="1"/>
              <a:t>bastante</a:t>
            </a:r>
            <a:r>
              <a:rPr lang="en-GB" dirty="0"/>
              <a:t> entre barrios</a:t>
            </a:r>
          </a:p>
        </p:txBody>
      </p:sp>
      <p:sp>
        <p:nvSpPr>
          <p:cNvPr id="28" name="TextBox 27">
            <a:extLst>
              <a:ext uri="{FF2B5EF4-FFF2-40B4-BE49-F238E27FC236}">
                <a16:creationId xmlns:a16="http://schemas.microsoft.com/office/drawing/2014/main" id="{7FF9FE21-F35D-D547-B3E6-C0DEFD684AB5}"/>
              </a:ext>
            </a:extLst>
          </p:cNvPr>
          <p:cNvSpPr txBox="1"/>
          <p:nvPr/>
        </p:nvSpPr>
        <p:spPr>
          <a:xfrm>
            <a:off x="11122283" y="4506165"/>
            <a:ext cx="248424" cy="155462"/>
          </a:xfrm>
          <a:prstGeom prst="rect">
            <a:avLst/>
          </a:prstGeom>
          <a:solidFill>
            <a:schemeClr val="bg1"/>
          </a:solidFill>
        </p:spPr>
        <p:txBody>
          <a:bodyPr wrap="square" rtlCol="0">
            <a:spAutoFit/>
          </a:bodyPr>
          <a:lstStyle/>
          <a:p>
            <a:endParaRPr lang="en-GB" dirty="0"/>
          </a:p>
        </p:txBody>
      </p:sp>
      <p:sp>
        <p:nvSpPr>
          <p:cNvPr id="29" name="TextBox 28">
            <a:extLst>
              <a:ext uri="{FF2B5EF4-FFF2-40B4-BE49-F238E27FC236}">
                <a16:creationId xmlns:a16="http://schemas.microsoft.com/office/drawing/2014/main" id="{B55CBE0B-56F4-4E40-B64C-40829FC86D82}"/>
              </a:ext>
            </a:extLst>
          </p:cNvPr>
          <p:cNvSpPr txBox="1"/>
          <p:nvPr/>
        </p:nvSpPr>
        <p:spPr>
          <a:xfrm>
            <a:off x="4573860" y="2275572"/>
            <a:ext cx="3575148" cy="2308324"/>
          </a:xfrm>
          <a:prstGeom prst="rect">
            <a:avLst/>
          </a:prstGeom>
          <a:noFill/>
          <a:ln>
            <a:solidFill>
              <a:srgbClr val="FF0000"/>
            </a:solidFill>
          </a:ln>
        </p:spPr>
        <p:txBody>
          <a:bodyPr wrap="square" rtlCol="0">
            <a:spAutoFit/>
          </a:bodyPr>
          <a:lstStyle/>
          <a:p>
            <a:pPr marL="285750" indent="-285750">
              <a:buFont typeface="Arial" panose="020B0604020202020204" pitchFamily="34" charset="0"/>
              <a:buChar char="•"/>
            </a:pPr>
            <a:r>
              <a:rPr lang="en-GB" dirty="0"/>
              <a:t>Las </a:t>
            </a:r>
            <a:r>
              <a:rPr lang="en-GB" dirty="0" err="1"/>
              <a:t>fluctuaciones</a:t>
            </a:r>
            <a:r>
              <a:rPr lang="en-GB" dirty="0"/>
              <a:t> de </a:t>
            </a:r>
            <a:r>
              <a:rPr lang="en-GB" dirty="0" err="1"/>
              <a:t>los</a:t>
            </a:r>
            <a:r>
              <a:rPr lang="en-GB" dirty="0"/>
              <a:t> </a:t>
            </a:r>
            <a:r>
              <a:rPr lang="en-GB" dirty="0" err="1"/>
              <a:t>diagnosticados</a:t>
            </a:r>
            <a:r>
              <a:rPr lang="en-GB" dirty="0"/>
              <a:t> entre </a:t>
            </a:r>
            <a:r>
              <a:rPr lang="en-GB" dirty="0" err="1"/>
              <a:t>barris</a:t>
            </a:r>
            <a:r>
              <a:rPr lang="en-GB" dirty="0"/>
              <a:t> </a:t>
            </a:r>
            <a:r>
              <a:rPr lang="en-GB" dirty="0" err="1"/>
              <a:t>es</a:t>
            </a:r>
            <a:r>
              <a:rPr lang="en-GB" dirty="0"/>
              <a:t> del </a:t>
            </a:r>
            <a:r>
              <a:rPr lang="en-GB" dirty="0" err="1"/>
              <a:t>orden</a:t>
            </a:r>
            <a:r>
              <a:rPr lang="en-GB" dirty="0"/>
              <a:t> de 50% </a:t>
            </a:r>
            <a:r>
              <a:rPr lang="en-GB" dirty="0" err="1"/>
              <a:t>en</a:t>
            </a:r>
            <a:r>
              <a:rPr lang="en-GB" dirty="0"/>
              <a:t> </a:t>
            </a:r>
            <a:r>
              <a:rPr lang="en-GB" dirty="0" err="1"/>
              <a:t>los</a:t>
            </a:r>
            <a:r>
              <a:rPr lang="en-GB" dirty="0"/>
              <a:t> </a:t>
            </a:r>
            <a:r>
              <a:rPr lang="en-GB" dirty="0" err="1"/>
              <a:t>datos</a:t>
            </a:r>
            <a:r>
              <a:rPr lang="en-GB" dirty="0"/>
              <a:t> (Ola 2) </a:t>
            </a:r>
          </a:p>
          <a:p>
            <a:pPr marL="285750" indent="-285750">
              <a:buFont typeface="Arial" panose="020B0604020202020204" pitchFamily="34" charset="0"/>
              <a:buChar char="•"/>
            </a:pPr>
            <a:r>
              <a:rPr lang="en-GB" dirty="0"/>
              <a:t>Del </a:t>
            </a:r>
            <a:r>
              <a:rPr lang="en-GB" dirty="0" err="1"/>
              <a:t>orden</a:t>
            </a:r>
            <a:r>
              <a:rPr lang="en-GB" dirty="0"/>
              <a:t> de 25% </a:t>
            </a:r>
            <a:r>
              <a:rPr lang="en-GB" dirty="0" err="1"/>
              <a:t>en</a:t>
            </a:r>
            <a:r>
              <a:rPr lang="en-GB" dirty="0"/>
              <a:t> </a:t>
            </a:r>
            <a:r>
              <a:rPr lang="en-GB" dirty="0" err="1"/>
              <a:t>los</a:t>
            </a:r>
            <a:r>
              <a:rPr lang="en-GB" dirty="0"/>
              <a:t> </a:t>
            </a:r>
            <a:r>
              <a:rPr lang="en-GB" dirty="0" err="1"/>
              <a:t>diagnosticados</a:t>
            </a:r>
            <a:r>
              <a:rPr lang="en-GB" dirty="0"/>
              <a:t> </a:t>
            </a:r>
            <a:r>
              <a:rPr lang="en-GB" dirty="0" err="1"/>
              <a:t>en</a:t>
            </a:r>
            <a:r>
              <a:rPr lang="en-GB" dirty="0"/>
              <a:t> la </a:t>
            </a:r>
            <a:r>
              <a:rPr lang="en-GB" dirty="0" err="1"/>
              <a:t>simulación</a:t>
            </a:r>
            <a:r>
              <a:rPr lang="en-GB" dirty="0"/>
              <a:t> </a:t>
            </a:r>
          </a:p>
          <a:p>
            <a:pPr marL="285750" indent="-285750">
              <a:buFont typeface="Arial" panose="020B0604020202020204" pitchFamily="34" charset="0"/>
              <a:buChar char="•"/>
            </a:pPr>
            <a:r>
              <a:rPr lang="en-GB" dirty="0" err="1"/>
              <a:t>Muy</a:t>
            </a:r>
            <a:r>
              <a:rPr lang="en-GB" dirty="0"/>
              <a:t> </a:t>
            </a:r>
            <a:r>
              <a:rPr lang="en-GB" dirty="0" err="1"/>
              <a:t>pequeña</a:t>
            </a:r>
            <a:r>
              <a:rPr lang="en-GB" dirty="0"/>
              <a:t> </a:t>
            </a:r>
            <a:r>
              <a:rPr lang="en-GB" dirty="0" err="1"/>
              <a:t>en</a:t>
            </a:r>
            <a:r>
              <a:rPr lang="en-GB" dirty="0"/>
              <a:t> </a:t>
            </a:r>
            <a:r>
              <a:rPr lang="en-GB" dirty="0" err="1"/>
              <a:t>los</a:t>
            </a:r>
            <a:r>
              <a:rPr lang="en-GB" dirty="0"/>
              <a:t> infectious </a:t>
            </a:r>
            <a:r>
              <a:rPr lang="en-GB" dirty="0" err="1"/>
              <a:t>en</a:t>
            </a:r>
            <a:r>
              <a:rPr lang="en-GB" dirty="0"/>
              <a:t> la </a:t>
            </a:r>
            <a:r>
              <a:rPr lang="en-GB" dirty="0" err="1"/>
              <a:t>simulación</a:t>
            </a:r>
            <a:endParaRPr lang="en-GB" dirty="0"/>
          </a:p>
        </p:txBody>
      </p:sp>
    </p:spTree>
    <p:extLst>
      <p:ext uri="{BB962C8B-B14F-4D97-AF65-F5344CB8AC3E}">
        <p14:creationId xmlns:p14="http://schemas.microsoft.com/office/powerpoint/2010/main" val="14923616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D6BC4-4FBA-3B48-9A8C-3866175F7304}"/>
              </a:ext>
            </a:extLst>
          </p:cNvPr>
          <p:cNvSpPr>
            <a:spLocks noGrp="1"/>
          </p:cNvSpPr>
          <p:nvPr>
            <p:ph type="title"/>
          </p:nvPr>
        </p:nvSpPr>
        <p:spPr>
          <a:xfrm>
            <a:off x="166757" y="0"/>
            <a:ext cx="11728173" cy="628788"/>
          </a:xfrm>
          <a:ln>
            <a:solidFill>
              <a:schemeClr val="accent1">
                <a:lumMod val="60000"/>
                <a:lumOff val="40000"/>
              </a:schemeClr>
            </a:solidFill>
          </a:ln>
        </p:spPr>
        <p:txBody>
          <a:bodyPr>
            <a:noAutofit/>
          </a:bodyPr>
          <a:lstStyle/>
          <a:p>
            <a:r>
              <a:rPr lang="en-GB" sz="2400" dirty="0"/>
              <a:t>Studying correlations of </a:t>
            </a:r>
            <a:r>
              <a:rPr lang="en-GB" sz="2400" b="1" dirty="0">
                <a:solidFill>
                  <a:srgbClr val="FF0000"/>
                </a:solidFill>
              </a:rPr>
              <a:t>simulation</a:t>
            </a:r>
            <a:r>
              <a:rPr lang="en-GB" sz="2400" dirty="0"/>
              <a:t> (0.1% configuration ) with intrinsic properties of the census</a:t>
            </a:r>
          </a:p>
        </p:txBody>
      </p:sp>
      <p:pic>
        <p:nvPicPr>
          <p:cNvPr id="7" name="Content Placeholder 6">
            <a:extLst>
              <a:ext uri="{FF2B5EF4-FFF2-40B4-BE49-F238E27FC236}">
                <a16:creationId xmlns:a16="http://schemas.microsoft.com/office/drawing/2014/main" id="{C4C8F262-6D94-C741-927D-3BEDAA989AB8}"/>
              </a:ext>
            </a:extLst>
          </p:cNvPr>
          <p:cNvPicPr>
            <a:picLocks noGrp="1" noChangeAspect="1"/>
          </p:cNvPicPr>
          <p:nvPr>
            <p:ph idx="1"/>
          </p:nvPr>
        </p:nvPicPr>
        <p:blipFill>
          <a:blip r:embed="rId2"/>
          <a:stretch>
            <a:fillRect/>
          </a:stretch>
        </p:blipFill>
        <p:spPr>
          <a:xfrm>
            <a:off x="838200" y="888174"/>
            <a:ext cx="3702633" cy="2335647"/>
          </a:xfrm>
        </p:spPr>
      </p:pic>
      <p:sp>
        <p:nvSpPr>
          <p:cNvPr id="4" name="Date Placeholder 3">
            <a:extLst>
              <a:ext uri="{FF2B5EF4-FFF2-40B4-BE49-F238E27FC236}">
                <a16:creationId xmlns:a16="http://schemas.microsoft.com/office/drawing/2014/main" id="{9DBF0A8D-52BB-5D41-8109-D4EC9D46444C}"/>
              </a:ext>
            </a:extLst>
          </p:cNvPr>
          <p:cNvSpPr>
            <a:spLocks noGrp="1"/>
          </p:cNvSpPr>
          <p:nvPr>
            <p:ph type="dt" sz="half" idx="10"/>
          </p:nvPr>
        </p:nvSpPr>
        <p:spPr/>
        <p:txBody>
          <a:bodyPr/>
          <a:lstStyle/>
          <a:p>
            <a:fld id="{DA17EB17-6199-CC43-898E-33BEA4383FD3}" type="datetime1">
              <a:rPr lang="es-ES_tradnl" smtClean="0"/>
              <a:t>21/1/21</a:t>
            </a:fld>
            <a:endParaRPr lang="en-GB"/>
          </a:p>
        </p:txBody>
      </p:sp>
      <p:sp>
        <p:nvSpPr>
          <p:cNvPr id="5" name="Slide Number Placeholder 4">
            <a:extLst>
              <a:ext uri="{FF2B5EF4-FFF2-40B4-BE49-F238E27FC236}">
                <a16:creationId xmlns:a16="http://schemas.microsoft.com/office/drawing/2014/main" id="{E7094315-3A97-794A-BF9F-F809B06F0A09}"/>
              </a:ext>
            </a:extLst>
          </p:cNvPr>
          <p:cNvSpPr>
            <a:spLocks noGrp="1"/>
          </p:cNvSpPr>
          <p:nvPr>
            <p:ph type="sldNum" sz="quarter" idx="12"/>
          </p:nvPr>
        </p:nvSpPr>
        <p:spPr/>
        <p:txBody>
          <a:bodyPr/>
          <a:lstStyle/>
          <a:p>
            <a:fld id="{0C22590F-F6AF-D74B-B13A-178593BD78DD}" type="slidenum">
              <a:rPr lang="en-GB" smtClean="0"/>
              <a:t>13</a:t>
            </a:fld>
            <a:endParaRPr lang="en-GB"/>
          </a:p>
        </p:txBody>
      </p:sp>
      <p:pic>
        <p:nvPicPr>
          <p:cNvPr id="19" name="Picture 18">
            <a:extLst>
              <a:ext uri="{FF2B5EF4-FFF2-40B4-BE49-F238E27FC236}">
                <a16:creationId xmlns:a16="http://schemas.microsoft.com/office/drawing/2014/main" id="{28DFF86B-33AF-164E-AC35-415E7AF777BC}"/>
              </a:ext>
            </a:extLst>
          </p:cNvPr>
          <p:cNvPicPr>
            <a:picLocks noChangeAspect="1"/>
          </p:cNvPicPr>
          <p:nvPr/>
        </p:nvPicPr>
        <p:blipFill>
          <a:blip r:embed="rId3"/>
          <a:stretch>
            <a:fillRect/>
          </a:stretch>
        </p:blipFill>
        <p:spPr>
          <a:xfrm>
            <a:off x="7347414" y="692858"/>
            <a:ext cx="4547516" cy="2971644"/>
          </a:xfrm>
          <a:prstGeom prst="rect">
            <a:avLst/>
          </a:prstGeom>
        </p:spPr>
      </p:pic>
      <p:pic>
        <p:nvPicPr>
          <p:cNvPr id="21" name="Picture 20">
            <a:extLst>
              <a:ext uri="{FF2B5EF4-FFF2-40B4-BE49-F238E27FC236}">
                <a16:creationId xmlns:a16="http://schemas.microsoft.com/office/drawing/2014/main" id="{4A0D19A8-FE6F-3C4E-BDA2-3567BFB612B8}"/>
              </a:ext>
            </a:extLst>
          </p:cNvPr>
          <p:cNvPicPr>
            <a:picLocks noChangeAspect="1"/>
          </p:cNvPicPr>
          <p:nvPr/>
        </p:nvPicPr>
        <p:blipFill>
          <a:blip r:embed="rId4"/>
          <a:stretch>
            <a:fillRect/>
          </a:stretch>
        </p:blipFill>
        <p:spPr>
          <a:xfrm>
            <a:off x="7347414" y="3788483"/>
            <a:ext cx="4547516" cy="2817242"/>
          </a:xfrm>
          <a:prstGeom prst="rect">
            <a:avLst/>
          </a:prstGeom>
        </p:spPr>
      </p:pic>
      <p:cxnSp>
        <p:nvCxnSpPr>
          <p:cNvPr id="23" name="Straight Connector 22">
            <a:extLst>
              <a:ext uri="{FF2B5EF4-FFF2-40B4-BE49-F238E27FC236}">
                <a16:creationId xmlns:a16="http://schemas.microsoft.com/office/drawing/2014/main" id="{AFE2E206-C0AD-904B-9051-BE0021196154}"/>
              </a:ext>
            </a:extLst>
          </p:cNvPr>
          <p:cNvCxnSpPr/>
          <p:nvPr/>
        </p:nvCxnSpPr>
        <p:spPr>
          <a:xfrm flipV="1">
            <a:off x="7938052" y="834887"/>
            <a:ext cx="3843131" cy="2279374"/>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223F948F-4555-8A4B-BE63-496F319164C2}"/>
              </a:ext>
            </a:extLst>
          </p:cNvPr>
          <p:cNvCxnSpPr/>
          <p:nvPr/>
        </p:nvCxnSpPr>
        <p:spPr>
          <a:xfrm flipV="1">
            <a:off x="7938052" y="3866358"/>
            <a:ext cx="3843131" cy="2279374"/>
          </a:xfrm>
          <a:prstGeom prst="line">
            <a:avLst/>
          </a:prstGeom>
        </p:spPr>
        <p:style>
          <a:lnRef idx="1">
            <a:schemeClr val="accent1"/>
          </a:lnRef>
          <a:fillRef idx="0">
            <a:schemeClr val="accent1"/>
          </a:fillRef>
          <a:effectRef idx="0">
            <a:schemeClr val="accent1"/>
          </a:effectRef>
          <a:fontRef idx="minor">
            <a:schemeClr val="tx1"/>
          </a:fontRef>
        </p:style>
      </p:cxnSp>
      <p:pic>
        <p:nvPicPr>
          <p:cNvPr id="26" name="Picture 25">
            <a:extLst>
              <a:ext uri="{FF2B5EF4-FFF2-40B4-BE49-F238E27FC236}">
                <a16:creationId xmlns:a16="http://schemas.microsoft.com/office/drawing/2014/main" id="{069FB183-362C-7D4B-AFC6-E4690C424EB1}"/>
              </a:ext>
            </a:extLst>
          </p:cNvPr>
          <p:cNvPicPr>
            <a:picLocks noChangeAspect="1"/>
          </p:cNvPicPr>
          <p:nvPr/>
        </p:nvPicPr>
        <p:blipFill>
          <a:blip r:embed="rId5"/>
          <a:stretch>
            <a:fillRect/>
          </a:stretch>
        </p:blipFill>
        <p:spPr>
          <a:xfrm>
            <a:off x="2152738" y="5369187"/>
            <a:ext cx="4038600" cy="1257300"/>
          </a:xfrm>
          <a:prstGeom prst="rect">
            <a:avLst/>
          </a:prstGeom>
        </p:spPr>
      </p:pic>
      <p:sp>
        <p:nvSpPr>
          <p:cNvPr id="27" name="Rectangle 26">
            <a:extLst>
              <a:ext uri="{FF2B5EF4-FFF2-40B4-BE49-F238E27FC236}">
                <a16:creationId xmlns:a16="http://schemas.microsoft.com/office/drawing/2014/main" id="{62BD941A-F0CE-7345-BA04-F5E77EF0ABF5}"/>
              </a:ext>
            </a:extLst>
          </p:cNvPr>
          <p:cNvSpPr/>
          <p:nvPr/>
        </p:nvSpPr>
        <p:spPr>
          <a:xfrm>
            <a:off x="166757" y="3326818"/>
            <a:ext cx="6096000" cy="923330"/>
          </a:xfrm>
          <a:prstGeom prst="rect">
            <a:avLst/>
          </a:prstGeom>
          <a:ln>
            <a:solidFill>
              <a:schemeClr val="tx1"/>
            </a:solidFill>
          </a:ln>
        </p:spPr>
        <p:txBody>
          <a:bodyPr>
            <a:spAutoFit/>
          </a:bodyPr>
          <a:lstStyle/>
          <a:p>
            <a:r>
              <a:rPr lang="en-GB" dirty="0"/>
              <a:t>Run 1 y Run 2 son </a:t>
            </a:r>
            <a:r>
              <a:rPr lang="en-GB" dirty="0" err="1"/>
              <a:t>simulaciones</a:t>
            </a:r>
            <a:r>
              <a:rPr lang="en-GB" dirty="0"/>
              <a:t> con </a:t>
            </a:r>
            <a:r>
              <a:rPr lang="en-GB" dirty="0" err="1"/>
              <a:t>distinta</a:t>
            </a:r>
            <a:r>
              <a:rPr lang="en-GB" dirty="0"/>
              <a:t> </a:t>
            </a:r>
            <a:r>
              <a:rPr lang="en-GB" dirty="0" err="1"/>
              <a:t>muestra</a:t>
            </a:r>
            <a:r>
              <a:rPr lang="en-GB" dirty="0"/>
              <a:t> </a:t>
            </a:r>
            <a:r>
              <a:rPr lang="en-GB" dirty="0" err="1"/>
              <a:t>aleatoria</a:t>
            </a:r>
            <a:r>
              <a:rPr lang="en-GB" dirty="0"/>
              <a:t> de </a:t>
            </a:r>
            <a:r>
              <a:rPr lang="en-GB" dirty="0" err="1"/>
              <a:t>los</a:t>
            </a:r>
            <a:r>
              <a:rPr lang="en-GB" dirty="0"/>
              <a:t> </a:t>
            </a:r>
            <a:r>
              <a:rPr lang="en-GB" dirty="0" err="1"/>
              <a:t>infectados</a:t>
            </a:r>
            <a:r>
              <a:rPr lang="en-GB" dirty="0"/>
              <a:t> </a:t>
            </a:r>
            <a:r>
              <a:rPr lang="en-GB" dirty="0" err="1"/>
              <a:t>iniciales</a:t>
            </a:r>
            <a:r>
              <a:rPr lang="en-GB" dirty="0"/>
              <a:t>. La </a:t>
            </a:r>
            <a:r>
              <a:rPr lang="en-GB" dirty="0" err="1"/>
              <a:t>disperción</a:t>
            </a:r>
            <a:r>
              <a:rPr lang="en-GB" dirty="0"/>
              <a:t> de </a:t>
            </a:r>
            <a:r>
              <a:rPr lang="en-GB" dirty="0" err="1"/>
              <a:t>diagnosticados</a:t>
            </a:r>
            <a:r>
              <a:rPr lang="en-GB" dirty="0"/>
              <a:t> </a:t>
            </a:r>
            <a:r>
              <a:rPr lang="en-GB" dirty="0" err="1"/>
              <a:t>en</a:t>
            </a:r>
            <a:r>
              <a:rPr lang="en-GB" dirty="0"/>
              <a:t> </a:t>
            </a:r>
            <a:r>
              <a:rPr lang="en-GB" dirty="0" err="1"/>
              <a:t>función</a:t>
            </a:r>
            <a:r>
              <a:rPr lang="en-GB" dirty="0"/>
              <a:t> del </a:t>
            </a:r>
            <a:r>
              <a:rPr lang="en-GB" dirty="0" err="1"/>
              <a:t>barri</a:t>
            </a:r>
            <a:r>
              <a:rPr lang="en-GB" dirty="0"/>
              <a:t> </a:t>
            </a:r>
            <a:r>
              <a:rPr lang="en-GB" dirty="0" err="1"/>
              <a:t>es</a:t>
            </a:r>
            <a:r>
              <a:rPr lang="en-GB" dirty="0"/>
              <a:t> </a:t>
            </a:r>
            <a:r>
              <a:rPr lang="en-GB" dirty="0" err="1"/>
              <a:t>sistemática</a:t>
            </a:r>
            <a:r>
              <a:rPr lang="en-GB" dirty="0"/>
              <a:t>, no </a:t>
            </a:r>
            <a:r>
              <a:rPr lang="en-GB" dirty="0" err="1"/>
              <a:t>estadística</a:t>
            </a:r>
            <a:endParaRPr lang="en-GB" dirty="0"/>
          </a:p>
        </p:txBody>
      </p:sp>
      <p:sp>
        <p:nvSpPr>
          <p:cNvPr id="28" name="Rectangle 27">
            <a:extLst>
              <a:ext uri="{FF2B5EF4-FFF2-40B4-BE49-F238E27FC236}">
                <a16:creationId xmlns:a16="http://schemas.microsoft.com/office/drawing/2014/main" id="{D29C8E4C-A009-9B4B-BAD3-A3FFC62A6B7E}"/>
              </a:ext>
            </a:extLst>
          </p:cNvPr>
          <p:cNvSpPr/>
          <p:nvPr/>
        </p:nvSpPr>
        <p:spPr>
          <a:xfrm>
            <a:off x="1948089" y="4550773"/>
            <a:ext cx="4243249" cy="646331"/>
          </a:xfrm>
          <a:prstGeom prst="rect">
            <a:avLst/>
          </a:prstGeom>
          <a:ln>
            <a:solidFill>
              <a:schemeClr val="tx1"/>
            </a:solidFill>
          </a:ln>
        </p:spPr>
        <p:txBody>
          <a:bodyPr wrap="square">
            <a:spAutoFit/>
          </a:bodyPr>
          <a:lstStyle/>
          <a:p>
            <a:r>
              <a:rPr lang="en-GB" dirty="0"/>
              <a:t>Se </a:t>
            </a:r>
            <a:r>
              <a:rPr lang="en-GB" dirty="0" err="1"/>
              <a:t>observa</a:t>
            </a:r>
            <a:r>
              <a:rPr lang="en-GB" dirty="0"/>
              <a:t> </a:t>
            </a:r>
            <a:r>
              <a:rPr lang="en-GB" dirty="0" err="1"/>
              <a:t>una</a:t>
            </a:r>
            <a:r>
              <a:rPr lang="en-GB" dirty="0"/>
              <a:t> </a:t>
            </a:r>
            <a:r>
              <a:rPr lang="en-GB" dirty="0" err="1"/>
              <a:t>cierta</a:t>
            </a:r>
            <a:r>
              <a:rPr lang="en-GB" dirty="0"/>
              <a:t> </a:t>
            </a:r>
            <a:r>
              <a:rPr lang="en-GB" dirty="0" err="1"/>
              <a:t>correlación</a:t>
            </a:r>
            <a:r>
              <a:rPr lang="en-GB" dirty="0"/>
              <a:t> entre la </a:t>
            </a:r>
            <a:r>
              <a:rPr lang="en-GB" dirty="0" err="1"/>
              <a:t>incidencia</a:t>
            </a:r>
            <a:r>
              <a:rPr lang="en-GB" dirty="0"/>
              <a:t> y la </a:t>
            </a:r>
            <a:r>
              <a:rPr lang="en-GB" dirty="0" err="1"/>
              <a:t>densitat</a:t>
            </a:r>
            <a:r>
              <a:rPr lang="en-GB" dirty="0"/>
              <a:t>: </a:t>
            </a:r>
          </a:p>
        </p:txBody>
      </p:sp>
    </p:spTree>
    <p:extLst>
      <p:ext uri="{BB962C8B-B14F-4D97-AF65-F5344CB8AC3E}">
        <p14:creationId xmlns:p14="http://schemas.microsoft.com/office/powerpoint/2010/main" val="13569859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DBF0A8D-52BB-5D41-8109-D4EC9D46444C}"/>
              </a:ext>
            </a:extLst>
          </p:cNvPr>
          <p:cNvSpPr>
            <a:spLocks noGrp="1"/>
          </p:cNvSpPr>
          <p:nvPr>
            <p:ph type="dt" sz="half" idx="10"/>
          </p:nvPr>
        </p:nvSpPr>
        <p:spPr/>
        <p:txBody>
          <a:bodyPr/>
          <a:lstStyle/>
          <a:p>
            <a:fld id="{DA17EB17-6199-CC43-898E-33BEA4383FD3}" type="datetime1">
              <a:rPr lang="es-ES_tradnl" smtClean="0"/>
              <a:t>19/1/21</a:t>
            </a:fld>
            <a:endParaRPr lang="en-GB"/>
          </a:p>
        </p:txBody>
      </p:sp>
      <p:sp>
        <p:nvSpPr>
          <p:cNvPr id="5" name="Slide Number Placeholder 4">
            <a:extLst>
              <a:ext uri="{FF2B5EF4-FFF2-40B4-BE49-F238E27FC236}">
                <a16:creationId xmlns:a16="http://schemas.microsoft.com/office/drawing/2014/main" id="{E7094315-3A97-794A-BF9F-F809B06F0A09}"/>
              </a:ext>
            </a:extLst>
          </p:cNvPr>
          <p:cNvSpPr>
            <a:spLocks noGrp="1"/>
          </p:cNvSpPr>
          <p:nvPr>
            <p:ph type="sldNum" sz="quarter" idx="12"/>
          </p:nvPr>
        </p:nvSpPr>
        <p:spPr/>
        <p:txBody>
          <a:bodyPr/>
          <a:lstStyle/>
          <a:p>
            <a:fld id="{0C22590F-F6AF-D74B-B13A-178593BD78DD}" type="slidenum">
              <a:rPr lang="en-GB" smtClean="0"/>
              <a:t>14</a:t>
            </a:fld>
            <a:endParaRPr lang="en-GB"/>
          </a:p>
        </p:txBody>
      </p:sp>
      <p:sp>
        <p:nvSpPr>
          <p:cNvPr id="12" name="Title 1">
            <a:extLst>
              <a:ext uri="{FF2B5EF4-FFF2-40B4-BE49-F238E27FC236}">
                <a16:creationId xmlns:a16="http://schemas.microsoft.com/office/drawing/2014/main" id="{A6428881-35F5-B84C-AD84-EE73F2B60A51}"/>
              </a:ext>
            </a:extLst>
          </p:cNvPr>
          <p:cNvSpPr>
            <a:spLocks noGrp="1"/>
          </p:cNvSpPr>
          <p:nvPr>
            <p:ph type="title"/>
          </p:nvPr>
        </p:nvSpPr>
        <p:spPr>
          <a:xfrm>
            <a:off x="450573" y="0"/>
            <a:ext cx="11092069" cy="628788"/>
          </a:xfrm>
          <a:ln>
            <a:solidFill>
              <a:schemeClr val="accent1">
                <a:lumMod val="60000"/>
                <a:lumOff val="40000"/>
              </a:schemeClr>
            </a:solidFill>
          </a:ln>
        </p:spPr>
        <p:txBody>
          <a:bodyPr>
            <a:noAutofit/>
          </a:bodyPr>
          <a:lstStyle/>
          <a:p>
            <a:pPr algn="ctr"/>
            <a:r>
              <a:rPr lang="en-GB" sz="2400" dirty="0"/>
              <a:t>Studying correlations of </a:t>
            </a:r>
            <a:r>
              <a:rPr lang="en-GB" sz="2400" b="1" dirty="0">
                <a:solidFill>
                  <a:srgbClr val="FF0000"/>
                </a:solidFill>
              </a:rPr>
              <a:t>data</a:t>
            </a:r>
            <a:r>
              <a:rPr lang="en-GB" sz="2400" dirty="0"/>
              <a:t> with intrinsic properties of the census</a:t>
            </a:r>
          </a:p>
        </p:txBody>
      </p:sp>
      <p:grpSp>
        <p:nvGrpSpPr>
          <p:cNvPr id="18" name="Group 17">
            <a:extLst>
              <a:ext uri="{FF2B5EF4-FFF2-40B4-BE49-F238E27FC236}">
                <a16:creationId xmlns:a16="http://schemas.microsoft.com/office/drawing/2014/main" id="{48119812-0A4C-3742-921E-30861522DCE7}"/>
              </a:ext>
            </a:extLst>
          </p:cNvPr>
          <p:cNvGrpSpPr/>
          <p:nvPr/>
        </p:nvGrpSpPr>
        <p:grpSpPr>
          <a:xfrm>
            <a:off x="751507" y="1828869"/>
            <a:ext cx="5245100" cy="3327400"/>
            <a:chOff x="3473450" y="1765300"/>
            <a:chExt cx="5245100" cy="3327400"/>
          </a:xfrm>
        </p:grpSpPr>
        <p:pic>
          <p:nvPicPr>
            <p:cNvPr id="15" name="Picture 14">
              <a:extLst>
                <a:ext uri="{FF2B5EF4-FFF2-40B4-BE49-F238E27FC236}">
                  <a16:creationId xmlns:a16="http://schemas.microsoft.com/office/drawing/2014/main" id="{7BA8779B-E525-A348-B0D2-454CF001C726}"/>
                </a:ext>
              </a:extLst>
            </p:cNvPr>
            <p:cNvPicPr>
              <a:picLocks noChangeAspect="1"/>
            </p:cNvPicPr>
            <p:nvPr/>
          </p:nvPicPr>
          <p:blipFill>
            <a:blip r:embed="rId2"/>
            <a:stretch>
              <a:fillRect/>
            </a:stretch>
          </p:blipFill>
          <p:spPr>
            <a:xfrm>
              <a:off x="3473450" y="1765300"/>
              <a:ext cx="5245100" cy="3327400"/>
            </a:xfrm>
            <a:prstGeom prst="rect">
              <a:avLst/>
            </a:prstGeom>
          </p:spPr>
        </p:pic>
        <p:cxnSp>
          <p:nvCxnSpPr>
            <p:cNvPr id="17" name="Straight Connector 16">
              <a:extLst>
                <a:ext uri="{FF2B5EF4-FFF2-40B4-BE49-F238E27FC236}">
                  <a16:creationId xmlns:a16="http://schemas.microsoft.com/office/drawing/2014/main" id="{55469BEC-DB9F-AC44-A24F-6430CA5C57F8}"/>
                </a:ext>
              </a:extLst>
            </p:cNvPr>
            <p:cNvCxnSpPr/>
            <p:nvPr/>
          </p:nvCxnSpPr>
          <p:spPr>
            <a:xfrm flipV="1">
              <a:off x="4240696" y="1895061"/>
              <a:ext cx="4369904" cy="2544417"/>
            </a:xfrm>
            <a:prstGeom prst="line">
              <a:avLst/>
            </a:prstGeom>
          </p:spPr>
          <p:style>
            <a:lnRef idx="1">
              <a:schemeClr val="accent1"/>
            </a:lnRef>
            <a:fillRef idx="0">
              <a:schemeClr val="accent1"/>
            </a:fillRef>
            <a:effectRef idx="0">
              <a:schemeClr val="accent1"/>
            </a:effectRef>
            <a:fontRef idx="minor">
              <a:schemeClr val="tx1"/>
            </a:fontRef>
          </p:style>
        </p:cxnSp>
      </p:grpSp>
      <p:pic>
        <p:nvPicPr>
          <p:cNvPr id="20" name="Picture 19">
            <a:extLst>
              <a:ext uri="{FF2B5EF4-FFF2-40B4-BE49-F238E27FC236}">
                <a16:creationId xmlns:a16="http://schemas.microsoft.com/office/drawing/2014/main" id="{F4239F9C-CEC1-E947-8A16-389324FDE2DF}"/>
              </a:ext>
            </a:extLst>
          </p:cNvPr>
          <p:cNvPicPr>
            <a:picLocks noChangeAspect="1"/>
          </p:cNvPicPr>
          <p:nvPr/>
        </p:nvPicPr>
        <p:blipFill>
          <a:blip r:embed="rId3"/>
          <a:stretch>
            <a:fillRect/>
          </a:stretch>
        </p:blipFill>
        <p:spPr>
          <a:xfrm>
            <a:off x="6655903" y="2857569"/>
            <a:ext cx="4178300" cy="635000"/>
          </a:xfrm>
          <a:prstGeom prst="rect">
            <a:avLst/>
          </a:prstGeom>
        </p:spPr>
      </p:pic>
    </p:spTree>
    <p:extLst>
      <p:ext uri="{BB962C8B-B14F-4D97-AF65-F5344CB8AC3E}">
        <p14:creationId xmlns:p14="http://schemas.microsoft.com/office/powerpoint/2010/main" val="40490815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B682F43-D355-4D48-9A89-5BDAE7DB056E}"/>
              </a:ext>
            </a:extLst>
          </p:cNvPr>
          <p:cNvPicPr>
            <a:picLocks noChangeAspect="1"/>
          </p:cNvPicPr>
          <p:nvPr/>
        </p:nvPicPr>
        <p:blipFill>
          <a:blip r:embed="rId2"/>
          <a:stretch>
            <a:fillRect/>
          </a:stretch>
        </p:blipFill>
        <p:spPr>
          <a:xfrm>
            <a:off x="260626" y="1663424"/>
            <a:ext cx="5283200" cy="3213100"/>
          </a:xfrm>
          <a:prstGeom prst="rect">
            <a:avLst/>
          </a:prstGeom>
        </p:spPr>
      </p:pic>
      <p:sp>
        <p:nvSpPr>
          <p:cNvPr id="15" name="Oval 14">
            <a:extLst>
              <a:ext uri="{FF2B5EF4-FFF2-40B4-BE49-F238E27FC236}">
                <a16:creationId xmlns:a16="http://schemas.microsoft.com/office/drawing/2014/main" id="{E23AC5E2-E1D3-414D-850B-3B6ACABB1E2E}"/>
              </a:ext>
            </a:extLst>
          </p:cNvPr>
          <p:cNvSpPr/>
          <p:nvPr/>
        </p:nvSpPr>
        <p:spPr>
          <a:xfrm>
            <a:off x="967409" y="2080591"/>
            <a:ext cx="980661" cy="185531"/>
          </a:xfrm>
          <a:prstGeom prst="ellipse">
            <a:avLst/>
          </a:prstGeom>
          <a:no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Date Placeholder 3">
            <a:extLst>
              <a:ext uri="{FF2B5EF4-FFF2-40B4-BE49-F238E27FC236}">
                <a16:creationId xmlns:a16="http://schemas.microsoft.com/office/drawing/2014/main" id="{9DBF0A8D-52BB-5D41-8109-D4EC9D46444C}"/>
              </a:ext>
            </a:extLst>
          </p:cNvPr>
          <p:cNvSpPr>
            <a:spLocks noGrp="1"/>
          </p:cNvSpPr>
          <p:nvPr>
            <p:ph type="dt" sz="half" idx="10"/>
          </p:nvPr>
        </p:nvSpPr>
        <p:spPr/>
        <p:txBody>
          <a:bodyPr/>
          <a:lstStyle/>
          <a:p>
            <a:fld id="{DA17EB17-6199-CC43-898E-33BEA4383FD3}" type="datetime1">
              <a:rPr lang="es-ES_tradnl" smtClean="0"/>
              <a:t>19/1/21</a:t>
            </a:fld>
            <a:endParaRPr lang="en-GB"/>
          </a:p>
        </p:txBody>
      </p:sp>
      <p:sp>
        <p:nvSpPr>
          <p:cNvPr id="5" name="Slide Number Placeholder 4">
            <a:extLst>
              <a:ext uri="{FF2B5EF4-FFF2-40B4-BE49-F238E27FC236}">
                <a16:creationId xmlns:a16="http://schemas.microsoft.com/office/drawing/2014/main" id="{E7094315-3A97-794A-BF9F-F809B06F0A09}"/>
              </a:ext>
            </a:extLst>
          </p:cNvPr>
          <p:cNvSpPr>
            <a:spLocks noGrp="1"/>
          </p:cNvSpPr>
          <p:nvPr>
            <p:ph type="sldNum" sz="quarter" idx="12"/>
          </p:nvPr>
        </p:nvSpPr>
        <p:spPr/>
        <p:txBody>
          <a:bodyPr/>
          <a:lstStyle/>
          <a:p>
            <a:fld id="{0C22590F-F6AF-D74B-B13A-178593BD78DD}" type="slidenum">
              <a:rPr lang="en-GB" smtClean="0"/>
              <a:t>15</a:t>
            </a:fld>
            <a:endParaRPr lang="en-GB"/>
          </a:p>
        </p:txBody>
      </p:sp>
      <p:sp>
        <p:nvSpPr>
          <p:cNvPr id="12" name="Title 1">
            <a:extLst>
              <a:ext uri="{FF2B5EF4-FFF2-40B4-BE49-F238E27FC236}">
                <a16:creationId xmlns:a16="http://schemas.microsoft.com/office/drawing/2014/main" id="{A6428881-35F5-B84C-AD84-EE73F2B60A51}"/>
              </a:ext>
            </a:extLst>
          </p:cNvPr>
          <p:cNvSpPr>
            <a:spLocks noGrp="1"/>
          </p:cNvSpPr>
          <p:nvPr>
            <p:ph type="title"/>
          </p:nvPr>
        </p:nvSpPr>
        <p:spPr>
          <a:xfrm>
            <a:off x="450573" y="0"/>
            <a:ext cx="11092069" cy="628788"/>
          </a:xfrm>
          <a:ln>
            <a:solidFill>
              <a:schemeClr val="accent1">
                <a:lumMod val="60000"/>
                <a:lumOff val="40000"/>
              </a:schemeClr>
            </a:solidFill>
          </a:ln>
        </p:spPr>
        <p:txBody>
          <a:bodyPr>
            <a:noAutofit/>
          </a:bodyPr>
          <a:lstStyle/>
          <a:p>
            <a:pPr algn="ctr"/>
            <a:r>
              <a:rPr lang="en-GB" sz="2400" dirty="0"/>
              <a:t>Studying correlations of </a:t>
            </a:r>
            <a:r>
              <a:rPr lang="en-GB" sz="2400" b="1" dirty="0">
                <a:solidFill>
                  <a:srgbClr val="FF0000"/>
                </a:solidFill>
              </a:rPr>
              <a:t>simulation</a:t>
            </a:r>
            <a:r>
              <a:rPr lang="en-GB" sz="2400" dirty="0"/>
              <a:t> (0.1% configuration ) with data</a:t>
            </a:r>
          </a:p>
        </p:txBody>
      </p:sp>
      <p:pic>
        <p:nvPicPr>
          <p:cNvPr id="7" name="Picture 6">
            <a:extLst>
              <a:ext uri="{FF2B5EF4-FFF2-40B4-BE49-F238E27FC236}">
                <a16:creationId xmlns:a16="http://schemas.microsoft.com/office/drawing/2014/main" id="{002855C1-5539-7149-BA43-BADECB057EFF}"/>
              </a:ext>
            </a:extLst>
          </p:cNvPr>
          <p:cNvPicPr>
            <a:picLocks noChangeAspect="1"/>
          </p:cNvPicPr>
          <p:nvPr/>
        </p:nvPicPr>
        <p:blipFill>
          <a:blip r:embed="rId3"/>
          <a:stretch>
            <a:fillRect/>
          </a:stretch>
        </p:blipFill>
        <p:spPr>
          <a:xfrm>
            <a:off x="6550163" y="1663424"/>
            <a:ext cx="5346700" cy="3390900"/>
          </a:xfrm>
          <a:prstGeom prst="rect">
            <a:avLst/>
          </a:prstGeom>
        </p:spPr>
      </p:pic>
      <p:cxnSp>
        <p:nvCxnSpPr>
          <p:cNvPr id="9" name="Straight Connector 8">
            <a:extLst>
              <a:ext uri="{FF2B5EF4-FFF2-40B4-BE49-F238E27FC236}">
                <a16:creationId xmlns:a16="http://schemas.microsoft.com/office/drawing/2014/main" id="{A43BB826-C966-DD4C-BBA0-B594BA820674}"/>
              </a:ext>
            </a:extLst>
          </p:cNvPr>
          <p:cNvCxnSpPr/>
          <p:nvPr/>
        </p:nvCxnSpPr>
        <p:spPr>
          <a:xfrm flipV="1">
            <a:off x="967409" y="1797119"/>
            <a:ext cx="4333461" cy="252309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70AF61AE-F92D-5A44-B87B-D84F37F7FAE2}"/>
              </a:ext>
            </a:extLst>
          </p:cNvPr>
          <p:cNvCxnSpPr/>
          <p:nvPr/>
        </p:nvCxnSpPr>
        <p:spPr>
          <a:xfrm flipV="1">
            <a:off x="7368209" y="1797119"/>
            <a:ext cx="4359965" cy="2523090"/>
          </a:xfrm>
          <a:prstGeom prst="line">
            <a:avLst/>
          </a:prstGeom>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9F67A61B-397B-EB42-883F-98518F9B4380}"/>
              </a:ext>
            </a:extLst>
          </p:cNvPr>
          <p:cNvPicPr>
            <a:picLocks noChangeAspect="1"/>
          </p:cNvPicPr>
          <p:nvPr/>
        </p:nvPicPr>
        <p:blipFill>
          <a:blip r:embed="rId4"/>
          <a:stretch>
            <a:fillRect/>
          </a:stretch>
        </p:blipFill>
        <p:spPr>
          <a:xfrm>
            <a:off x="838199" y="5315781"/>
            <a:ext cx="4241800" cy="1333500"/>
          </a:xfrm>
          <a:prstGeom prst="rect">
            <a:avLst/>
          </a:prstGeom>
          <a:ln>
            <a:solidFill>
              <a:schemeClr val="accent1">
                <a:lumMod val="60000"/>
                <a:lumOff val="40000"/>
              </a:schemeClr>
            </a:solidFill>
          </a:ln>
        </p:spPr>
      </p:pic>
      <p:sp>
        <p:nvSpPr>
          <p:cNvPr id="16" name="Oval 15">
            <a:extLst>
              <a:ext uri="{FF2B5EF4-FFF2-40B4-BE49-F238E27FC236}">
                <a16:creationId xmlns:a16="http://schemas.microsoft.com/office/drawing/2014/main" id="{23328010-DB11-E94D-BE1D-71CDFF21CE02}"/>
              </a:ext>
            </a:extLst>
          </p:cNvPr>
          <p:cNvSpPr/>
          <p:nvPr/>
        </p:nvSpPr>
        <p:spPr>
          <a:xfrm>
            <a:off x="2332383" y="1701765"/>
            <a:ext cx="689114" cy="190707"/>
          </a:xfrm>
          <a:prstGeom prst="ellipse">
            <a:avLst/>
          </a:prstGeom>
          <a:no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Oval 16">
            <a:extLst>
              <a:ext uri="{FF2B5EF4-FFF2-40B4-BE49-F238E27FC236}">
                <a16:creationId xmlns:a16="http://schemas.microsoft.com/office/drawing/2014/main" id="{C4EB2603-A49B-4149-9465-07D6BA6FDC6E}"/>
              </a:ext>
            </a:extLst>
          </p:cNvPr>
          <p:cNvSpPr/>
          <p:nvPr/>
        </p:nvSpPr>
        <p:spPr>
          <a:xfrm>
            <a:off x="3627782" y="1797118"/>
            <a:ext cx="689114" cy="190707"/>
          </a:xfrm>
          <a:prstGeom prst="ellipse">
            <a:avLst/>
          </a:prstGeom>
          <a:no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Box 17">
            <a:extLst>
              <a:ext uri="{FF2B5EF4-FFF2-40B4-BE49-F238E27FC236}">
                <a16:creationId xmlns:a16="http://schemas.microsoft.com/office/drawing/2014/main" id="{D4010E3F-2314-DB43-9919-CD89B470DEE4}"/>
              </a:ext>
            </a:extLst>
          </p:cNvPr>
          <p:cNvSpPr txBox="1"/>
          <p:nvPr/>
        </p:nvSpPr>
        <p:spPr>
          <a:xfrm>
            <a:off x="53010" y="1294092"/>
            <a:ext cx="1895060" cy="369332"/>
          </a:xfrm>
          <a:prstGeom prst="rect">
            <a:avLst/>
          </a:prstGeom>
          <a:noFill/>
        </p:spPr>
        <p:txBody>
          <a:bodyPr wrap="square" rtlCol="0">
            <a:spAutoFit/>
          </a:bodyPr>
          <a:lstStyle/>
          <a:p>
            <a:r>
              <a:rPr lang="en-GB" err="1"/>
              <a:t>Raval</a:t>
            </a:r>
            <a:r>
              <a:rPr lang="en-GB"/>
              <a:t> Nord, Sud</a:t>
            </a:r>
          </a:p>
        </p:txBody>
      </p:sp>
      <p:sp>
        <p:nvSpPr>
          <p:cNvPr id="19" name="TextBox 18">
            <a:extLst>
              <a:ext uri="{FF2B5EF4-FFF2-40B4-BE49-F238E27FC236}">
                <a16:creationId xmlns:a16="http://schemas.microsoft.com/office/drawing/2014/main" id="{179C3F90-949C-3342-BFFC-5EE2DBE47822}"/>
              </a:ext>
            </a:extLst>
          </p:cNvPr>
          <p:cNvSpPr txBox="1"/>
          <p:nvPr/>
        </p:nvSpPr>
        <p:spPr>
          <a:xfrm>
            <a:off x="1894232" y="740094"/>
            <a:ext cx="1851715" cy="923330"/>
          </a:xfrm>
          <a:prstGeom prst="rect">
            <a:avLst/>
          </a:prstGeom>
          <a:noFill/>
        </p:spPr>
        <p:txBody>
          <a:bodyPr wrap="square" rtlCol="0">
            <a:spAutoFit/>
          </a:bodyPr>
          <a:lstStyle/>
          <a:p>
            <a:r>
              <a:rPr lang="en-GB"/>
              <a:t>2 regions with x10diff in density</a:t>
            </a:r>
          </a:p>
          <a:p>
            <a:r>
              <a:rPr lang="en-GB" err="1"/>
              <a:t>Poble</a:t>
            </a:r>
            <a:r>
              <a:rPr lang="en-GB"/>
              <a:t> Sec</a:t>
            </a:r>
          </a:p>
        </p:txBody>
      </p:sp>
      <p:sp>
        <p:nvSpPr>
          <p:cNvPr id="20" name="TextBox 19">
            <a:extLst>
              <a:ext uri="{FF2B5EF4-FFF2-40B4-BE49-F238E27FC236}">
                <a16:creationId xmlns:a16="http://schemas.microsoft.com/office/drawing/2014/main" id="{66FC2733-79CC-754B-9E31-EDD7761CB50C}"/>
              </a:ext>
            </a:extLst>
          </p:cNvPr>
          <p:cNvSpPr txBox="1"/>
          <p:nvPr/>
        </p:nvSpPr>
        <p:spPr>
          <a:xfrm>
            <a:off x="3895311" y="1045535"/>
            <a:ext cx="1652103" cy="646331"/>
          </a:xfrm>
          <a:prstGeom prst="rect">
            <a:avLst/>
          </a:prstGeom>
          <a:noFill/>
        </p:spPr>
        <p:txBody>
          <a:bodyPr wrap="square" rtlCol="0">
            <a:spAutoFit/>
          </a:bodyPr>
          <a:lstStyle/>
          <a:p>
            <a:r>
              <a:rPr lang="en-GB"/>
              <a:t>40k habitants</a:t>
            </a:r>
          </a:p>
          <a:p>
            <a:r>
              <a:rPr lang="en-GB"/>
              <a:t>Sant Antoni</a:t>
            </a:r>
          </a:p>
        </p:txBody>
      </p:sp>
      <p:pic>
        <p:nvPicPr>
          <p:cNvPr id="22" name="Picture 21">
            <a:extLst>
              <a:ext uri="{FF2B5EF4-FFF2-40B4-BE49-F238E27FC236}">
                <a16:creationId xmlns:a16="http://schemas.microsoft.com/office/drawing/2014/main" id="{AD01B530-1924-AE42-BF85-20A048305DF2}"/>
              </a:ext>
            </a:extLst>
          </p:cNvPr>
          <p:cNvPicPr>
            <a:picLocks noChangeAspect="1"/>
          </p:cNvPicPr>
          <p:nvPr/>
        </p:nvPicPr>
        <p:blipFill>
          <a:blip r:embed="rId5"/>
          <a:stretch>
            <a:fillRect/>
          </a:stretch>
        </p:blipFill>
        <p:spPr>
          <a:xfrm>
            <a:off x="6962913" y="5379281"/>
            <a:ext cx="4521200" cy="1270000"/>
          </a:xfrm>
          <a:prstGeom prst="rect">
            <a:avLst/>
          </a:prstGeom>
          <a:ln>
            <a:solidFill>
              <a:schemeClr val="accent1">
                <a:lumMod val="60000"/>
                <a:lumOff val="40000"/>
              </a:schemeClr>
            </a:solidFill>
          </a:ln>
        </p:spPr>
      </p:pic>
      <p:sp>
        <p:nvSpPr>
          <p:cNvPr id="23" name="TextBox 22">
            <a:extLst>
              <a:ext uri="{FF2B5EF4-FFF2-40B4-BE49-F238E27FC236}">
                <a16:creationId xmlns:a16="http://schemas.microsoft.com/office/drawing/2014/main" id="{87D812B5-FD5D-CD4D-A593-CE8074D6AC5F}"/>
              </a:ext>
            </a:extLst>
          </p:cNvPr>
          <p:cNvSpPr txBox="1"/>
          <p:nvPr/>
        </p:nvSpPr>
        <p:spPr>
          <a:xfrm>
            <a:off x="6930888" y="5020746"/>
            <a:ext cx="4553226" cy="369332"/>
          </a:xfrm>
          <a:prstGeom prst="rect">
            <a:avLst/>
          </a:prstGeom>
          <a:noFill/>
          <a:ln>
            <a:solidFill>
              <a:schemeClr val="accent1">
                <a:lumMod val="60000"/>
                <a:lumOff val="40000"/>
              </a:schemeClr>
            </a:solidFill>
          </a:ln>
        </p:spPr>
        <p:txBody>
          <a:bodyPr wrap="square" rtlCol="0">
            <a:spAutoFit/>
          </a:bodyPr>
          <a:lstStyle/>
          <a:p>
            <a:r>
              <a:rPr lang="en-GB"/>
              <a:t>Removing 4 outliers</a:t>
            </a:r>
          </a:p>
        </p:txBody>
      </p:sp>
    </p:spTree>
    <p:extLst>
      <p:ext uri="{BB962C8B-B14F-4D97-AF65-F5344CB8AC3E}">
        <p14:creationId xmlns:p14="http://schemas.microsoft.com/office/powerpoint/2010/main" val="24485097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D6BC4-4FBA-3B48-9A8C-3866175F7304}"/>
              </a:ext>
            </a:extLst>
          </p:cNvPr>
          <p:cNvSpPr>
            <a:spLocks noGrp="1"/>
          </p:cNvSpPr>
          <p:nvPr>
            <p:ph type="title"/>
          </p:nvPr>
        </p:nvSpPr>
        <p:spPr>
          <a:xfrm>
            <a:off x="166757" y="0"/>
            <a:ext cx="11728173" cy="628788"/>
          </a:xfrm>
          <a:ln>
            <a:solidFill>
              <a:schemeClr val="accent1">
                <a:lumMod val="60000"/>
                <a:lumOff val="40000"/>
              </a:schemeClr>
            </a:solidFill>
          </a:ln>
        </p:spPr>
        <p:txBody>
          <a:bodyPr>
            <a:noAutofit/>
          </a:bodyPr>
          <a:lstStyle/>
          <a:p>
            <a:r>
              <a:rPr lang="en-GB" sz="2400" dirty="0"/>
              <a:t>Studying correlations of </a:t>
            </a:r>
            <a:r>
              <a:rPr lang="en-GB" sz="2400" b="1" dirty="0">
                <a:solidFill>
                  <a:srgbClr val="FF0000"/>
                </a:solidFill>
              </a:rPr>
              <a:t>simulation</a:t>
            </a:r>
            <a:r>
              <a:rPr lang="en-GB" sz="2400" dirty="0"/>
              <a:t> (0.1% configuration ) with intrinsic properties of the census</a:t>
            </a:r>
          </a:p>
        </p:txBody>
      </p:sp>
      <p:sp>
        <p:nvSpPr>
          <p:cNvPr id="4" name="Date Placeholder 3">
            <a:extLst>
              <a:ext uri="{FF2B5EF4-FFF2-40B4-BE49-F238E27FC236}">
                <a16:creationId xmlns:a16="http://schemas.microsoft.com/office/drawing/2014/main" id="{9DBF0A8D-52BB-5D41-8109-D4EC9D46444C}"/>
              </a:ext>
            </a:extLst>
          </p:cNvPr>
          <p:cNvSpPr>
            <a:spLocks noGrp="1"/>
          </p:cNvSpPr>
          <p:nvPr>
            <p:ph type="dt" sz="half" idx="10"/>
          </p:nvPr>
        </p:nvSpPr>
        <p:spPr/>
        <p:txBody>
          <a:bodyPr/>
          <a:lstStyle/>
          <a:p>
            <a:fld id="{DA17EB17-6199-CC43-898E-33BEA4383FD3}" type="datetime1">
              <a:rPr lang="es-ES_tradnl" smtClean="0"/>
              <a:t>20/1/21</a:t>
            </a:fld>
            <a:endParaRPr lang="en-GB"/>
          </a:p>
        </p:txBody>
      </p:sp>
      <p:sp>
        <p:nvSpPr>
          <p:cNvPr id="5" name="Slide Number Placeholder 4">
            <a:extLst>
              <a:ext uri="{FF2B5EF4-FFF2-40B4-BE49-F238E27FC236}">
                <a16:creationId xmlns:a16="http://schemas.microsoft.com/office/drawing/2014/main" id="{E7094315-3A97-794A-BF9F-F809B06F0A09}"/>
              </a:ext>
            </a:extLst>
          </p:cNvPr>
          <p:cNvSpPr>
            <a:spLocks noGrp="1"/>
          </p:cNvSpPr>
          <p:nvPr>
            <p:ph type="sldNum" sz="quarter" idx="12"/>
          </p:nvPr>
        </p:nvSpPr>
        <p:spPr/>
        <p:txBody>
          <a:bodyPr/>
          <a:lstStyle/>
          <a:p>
            <a:fld id="{0C22590F-F6AF-D74B-B13A-178593BD78DD}" type="slidenum">
              <a:rPr lang="en-GB" smtClean="0"/>
              <a:t>16</a:t>
            </a:fld>
            <a:endParaRPr lang="en-GB"/>
          </a:p>
        </p:txBody>
      </p:sp>
      <p:sp>
        <p:nvSpPr>
          <p:cNvPr id="6" name="Content Placeholder 5">
            <a:extLst>
              <a:ext uri="{FF2B5EF4-FFF2-40B4-BE49-F238E27FC236}">
                <a16:creationId xmlns:a16="http://schemas.microsoft.com/office/drawing/2014/main" id="{C43BCE29-3A4B-2D4C-90E5-7E8AD32395F3}"/>
              </a:ext>
            </a:extLst>
          </p:cNvPr>
          <p:cNvSpPr>
            <a:spLocks noGrp="1"/>
          </p:cNvSpPr>
          <p:nvPr>
            <p:ph idx="1"/>
          </p:nvPr>
        </p:nvSpPr>
        <p:spPr>
          <a:xfrm>
            <a:off x="2422386" y="604640"/>
            <a:ext cx="6583017" cy="331304"/>
          </a:xfrm>
        </p:spPr>
        <p:txBody>
          <a:bodyPr>
            <a:normAutofit fontScale="62500" lnSpcReduction="20000"/>
          </a:bodyPr>
          <a:lstStyle/>
          <a:p>
            <a:pPr marL="0" indent="0">
              <a:buNone/>
            </a:pPr>
            <a:r>
              <a:rPr lang="en-GB"/>
              <a:t>In the next slides we study both diagnosed and infectious persons</a:t>
            </a:r>
          </a:p>
        </p:txBody>
      </p:sp>
      <p:pic>
        <p:nvPicPr>
          <p:cNvPr id="9" name="Picture 8">
            <a:extLst>
              <a:ext uri="{FF2B5EF4-FFF2-40B4-BE49-F238E27FC236}">
                <a16:creationId xmlns:a16="http://schemas.microsoft.com/office/drawing/2014/main" id="{800AEEEF-4977-814F-896A-B68BAEFB7F23}"/>
              </a:ext>
            </a:extLst>
          </p:cNvPr>
          <p:cNvPicPr>
            <a:picLocks noChangeAspect="1"/>
          </p:cNvPicPr>
          <p:nvPr/>
        </p:nvPicPr>
        <p:blipFill>
          <a:blip r:embed="rId2"/>
          <a:stretch>
            <a:fillRect/>
          </a:stretch>
        </p:blipFill>
        <p:spPr>
          <a:xfrm>
            <a:off x="319155" y="1012895"/>
            <a:ext cx="5384800" cy="3670300"/>
          </a:xfrm>
          <a:prstGeom prst="rect">
            <a:avLst/>
          </a:prstGeom>
        </p:spPr>
      </p:pic>
      <p:pic>
        <p:nvPicPr>
          <p:cNvPr id="11" name="Picture 10">
            <a:extLst>
              <a:ext uri="{FF2B5EF4-FFF2-40B4-BE49-F238E27FC236}">
                <a16:creationId xmlns:a16="http://schemas.microsoft.com/office/drawing/2014/main" id="{0677DC25-3ABF-104E-BF0F-9A9BD8BAA0C1}"/>
              </a:ext>
            </a:extLst>
          </p:cNvPr>
          <p:cNvPicPr>
            <a:picLocks noChangeAspect="1"/>
          </p:cNvPicPr>
          <p:nvPr/>
        </p:nvPicPr>
        <p:blipFill>
          <a:blip r:embed="rId3"/>
          <a:stretch>
            <a:fillRect/>
          </a:stretch>
        </p:blipFill>
        <p:spPr>
          <a:xfrm>
            <a:off x="6520898" y="873195"/>
            <a:ext cx="5219700" cy="3810000"/>
          </a:xfrm>
          <a:prstGeom prst="rect">
            <a:avLst/>
          </a:prstGeom>
        </p:spPr>
      </p:pic>
      <p:sp>
        <p:nvSpPr>
          <p:cNvPr id="12" name="TextBox 11">
            <a:extLst>
              <a:ext uri="{FF2B5EF4-FFF2-40B4-BE49-F238E27FC236}">
                <a16:creationId xmlns:a16="http://schemas.microsoft.com/office/drawing/2014/main" id="{E4B9B7BE-DF47-FC40-AF59-C85AE5034D94}"/>
              </a:ext>
            </a:extLst>
          </p:cNvPr>
          <p:cNvSpPr txBox="1"/>
          <p:nvPr/>
        </p:nvSpPr>
        <p:spPr>
          <a:xfrm>
            <a:off x="716514" y="4642610"/>
            <a:ext cx="4987441" cy="1754326"/>
          </a:xfrm>
          <a:prstGeom prst="rect">
            <a:avLst/>
          </a:prstGeom>
          <a:noFill/>
          <a:ln>
            <a:solidFill>
              <a:schemeClr val="tx1"/>
            </a:solidFill>
          </a:ln>
        </p:spPr>
        <p:txBody>
          <a:bodyPr wrap="square" rtlCol="0">
            <a:spAutoFit/>
          </a:bodyPr>
          <a:lstStyle/>
          <a:p>
            <a:r>
              <a:rPr lang="en-GB"/>
              <a:t>One should keep in mind that infectious are mostly adults, while diagnosed people are shared between old and adults.</a:t>
            </a:r>
          </a:p>
          <a:p>
            <a:r>
              <a:rPr lang="en-GB"/>
              <a:t>When comparing to data, the current age profile of probability for an infectious to be diagnosed is more appropriate for Ola1 than for Ola 2</a:t>
            </a:r>
          </a:p>
        </p:txBody>
      </p:sp>
      <p:sp>
        <p:nvSpPr>
          <p:cNvPr id="20" name="TextBox 19">
            <a:extLst>
              <a:ext uri="{FF2B5EF4-FFF2-40B4-BE49-F238E27FC236}">
                <a16:creationId xmlns:a16="http://schemas.microsoft.com/office/drawing/2014/main" id="{FC5C90D4-32E5-DA4B-AD0B-7725A19DB5CA}"/>
              </a:ext>
            </a:extLst>
          </p:cNvPr>
          <p:cNvSpPr txBox="1"/>
          <p:nvPr/>
        </p:nvSpPr>
        <p:spPr>
          <a:xfrm>
            <a:off x="6581775" y="4715309"/>
            <a:ext cx="4772025" cy="1477328"/>
          </a:xfrm>
          <a:prstGeom prst="rect">
            <a:avLst/>
          </a:prstGeom>
          <a:noFill/>
          <a:ln>
            <a:solidFill>
              <a:schemeClr val="tx1"/>
            </a:solidFill>
          </a:ln>
        </p:spPr>
        <p:txBody>
          <a:bodyPr wrap="square" rtlCol="0">
            <a:spAutoFit/>
          </a:bodyPr>
          <a:lstStyle/>
          <a:p>
            <a:pPr marL="285750" indent="-285750">
              <a:buFont typeface="Arial" panose="020B0604020202020204" pitchFamily="34" charset="0"/>
              <a:buChar char="•"/>
            </a:pPr>
            <a:r>
              <a:rPr lang="en-GB" err="1"/>
              <a:t>SimulatIon</a:t>
            </a:r>
            <a:r>
              <a:rPr lang="en-GB"/>
              <a:t>:</a:t>
            </a:r>
          </a:p>
          <a:p>
            <a:r>
              <a:rPr lang="en-GB"/>
              <a:t>      55% “old” , 44% “adult”, &lt;1% “child </a:t>
            </a:r>
          </a:p>
          <a:p>
            <a:pPr marL="285750" indent="-285750">
              <a:buFont typeface="Arial" panose="020B0604020202020204" pitchFamily="34" charset="0"/>
              <a:buChar char="•"/>
            </a:pPr>
            <a:r>
              <a:rPr lang="en-GB"/>
              <a:t>Data:</a:t>
            </a:r>
          </a:p>
          <a:p>
            <a:r>
              <a:rPr lang="en-GB"/>
              <a:t>      65% “old” , 35% “adult”, &lt;1% “child in Ola1</a:t>
            </a:r>
          </a:p>
          <a:p>
            <a:r>
              <a:rPr lang="en-GB"/>
              <a:t>      25% “old” , 56% “adult”, 19% “child in Ola2</a:t>
            </a:r>
          </a:p>
        </p:txBody>
      </p:sp>
    </p:spTree>
    <p:extLst>
      <p:ext uri="{BB962C8B-B14F-4D97-AF65-F5344CB8AC3E}">
        <p14:creationId xmlns:p14="http://schemas.microsoft.com/office/powerpoint/2010/main" val="1946688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D6BC4-4FBA-3B48-9A8C-3866175F7304}"/>
              </a:ext>
            </a:extLst>
          </p:cNvPr>
          <p:cNvSpPr>
            <a:spLocks noGrp="1"/>
          </p:cNvSpPr>
          <p:nvPr>
            <p:ph type="title"/>
          </p:nvPr>
        </p:nvSpPr>
        <p:spPr>
          <a:xfrm>
            <a:off x="166757" y="0"/>
            <a:ext cx="11728173" cy="628788"/>
          </a:xfrm>
          <a:ln>
            <a:solidFill>
              <a:schemeClr val="accent1">
                <a:lumMod val="60000"/>
                <a:lumOff val="40000"/>
              </a:schemeClr>
            </a:solidFill>
          </a:ln>
        </p:spPr>
        <p:txBody>
          <a:bodyPr>
            <a:noAutofit/>
          </a:bodyPr>
          <a:lstStyle/>
          <a:p>
            <a:r>
              <a:rPr lang="en-GB" sz="2400" dirty="0"/>
              <a:t>Correlations of </a:t>
            </a:r>
            <a:r>
              <a:rPr lang="en-GB" sz="2400" b="1" dirty="0">
                <a:solidFill>
                  <a:srgbClr val="FF0000"/>
                </a:solidFill>
              </a:rPr>
              <a:t>simulation</a:t>
            </a:r>
            <a:r>
              <a:rPr lang="en-GB" sz="2400" dirty="0"/>
              <a:t> with population density: what is its origin?</a:t>
            </a:r>
          </a:p>
        </p:txBody>
      </p:sp>
      <p:sp>
        <p:nvSpPr>
          <p:cNvPr id="4" name="Date Placeholder 3">
            <a:extLst>
              <a:ext uri="{FF2B5EF4-FFF2-40B4-BE49-F238E27FC236}">
                <a16:creationId xmlns:a16="http://schemas.microsoft.com/office/drawing/2014/main" id="{9DBF0A8D-52BB-5D41-8109-D4EC9D46444C}"/>
              </a:ext>
            </a:extLst>
          </p:cNvPr>
          <p:cNvSpPr>
            <a:spLocks noGrp="1"/>
          </p:cNvSpPr>
          <p:nvPr>
            <p:ph type="dt" sz="half" idx="10"/>
          </p:nvPr>
        </p:nvSpPr>
        <p:spPr>
          <a:xfrm>
            <a:off x="838200" y="6145797"/>
            <a:ext cx="2743200" cy="365125"/>
          </a:xfrm>
        </p:spPr>
        <p:txBody>
          <a:bodyPr/>
          <a:lstStyle/>
          <a:p>
            <a:fld id="{DA17EB17-6199-CC43-898E-33BEA4383FD3}" type="datetime1">
              <a:rPr lang="es-ES_tradnl" smtClean="0"/>
              <a:t>21/1/21</a:t>
            </a:fld>
            <a:endParaRPr lang="en-GB"/>
          </a:p>
        </p:txBody>
      </p:sp>
      <p:sp>
        <p:nvSpPr>
          <p:cNvPr id="5" name="Slide Number Placeholder 4">
            <a:extLst>
              <a:ext uri="{FF2B5EF4-FFF2-40B4-BE49-F238E27FC236}">
                <a16:creationId xmlns:a16="http://schemas.microsoft.com/office/drawing/2014/main" id="{E7094315-3A97-794A-BF9F-F809B06F0A09}"/>
              </a:ext>
            </a:extLst>
          </p:cNvPr>
          <p:cNvSpPr>
            <a:spLocks noGrp="1"/>
          </p:cNvSpPr>
          <p:nvPr>
            <p:ph type="sldNum" sz="quarter" idx="12"/>
          </p:nvPr>
        </p:nvSpPr>
        <p:spPr>
          <a:xfrm>
            <a:off x="8610600" y="6145797"/>
            <a:ext cx="2743200" cy="365125"/>
          </a:xfrm>
        </p:spPr>
        <p:txBody>
          <a:bodyPr/>
          <a:lstStyle/>
          <a:p>
            <a:fld id="{0C22590F-F6AF-D74B-B13A-178593BD78DD}" type="slidenum">
              <a:rPr lang="en-GB" smtClean="0"/>
              <a:t>17</a:t>
            </a:fld>
            <a:endParaRPr lang="en-GB"/>
          </a:p>
        </p:txBody>
      </p:sp>
      <p:pic>
        <p:nvPicPr>
          <p:cNvPr id="10" name="Picture 9">
            <a:extLst>
              <a:ext uri="{FF2B5EF4-FFF2-40B4-BE49-F238E27FC236}">
                <a16:creationId xmlns:a16="http://schemas.microsoft.com/office/drawing/2014/main" id="{08C44D5E-3773-634B-9D09-169271F6642F}"/>
              </a:ext>
            </a:extLst>
          </p:cNvPr>
          <p:cNvPicPr>
            <a:picLocks noChangeAspect="1"/>
          </p:cNvPicPr>
          <p:nvPr/>
        </p:nvPicPr>
        <p:blipFill>
          <a:blip r:embed="rId2"/>
          <a:stretch>
            <a:fillRect/>
          </a:stretch>
        </p:blipFill>
        <p:spPr>
          <a:xfrm>
            <a:off x="753166" y="1414462"/>
            <a:ext cx="3475934" cy="2220736"/>
          </a:xfrm>
          <a:prstGeom prst="rect">
            <a:avLst/>
          </a:prstGeom>
        </p:spPr>
      </p:pic>
      <p:sp>
        <p:nvSpPr>
          <p:cNvPr id="19" name="TextBox 18">
            <a:extLst>
              <a:ext uri="{FF2B5EF4-FFF2-40B4-BE49-F238E27FC236}">
                <a16:creationId xmlns:a16="http://schemas.microsoft.com/office/drawing/2014/main" id="{2C9E83A8-4457-464F-B82B-9C16C00CA306}"/>
              </a:ext>
            </a:extLst>
          </p:cNvPr>
          <p:cNvSpPr txBox="1"/>
          <p:nvPr/>
        </p:nvSpPr>
        <p:spPr>
          <a:xfrm>
            <a:off x="1824037" y="704479"/>
            <a:ext cx="1757363" cy="369332"/>
          </a:xfrm>
          <a:prstGeom prst="rect">
            <a:avLst/>
          </a:prstGeom>
          <a:noFill/>
          <a:ln>
            <a:solidFill>
              <a:schemeClr val="tx1"/>
            </a:solidFill>
          </a:ln>
        </p:spPr>
        <p:txBody>
          <a:bodyPr wrap="square" rtlCol="0">
            <a:spAutoFit/>
          </a:bodyPr>
          <a:lstStyle/>
          <a:p>
            <a:pPr algn="ctr"/>
            <a:r>
              <a:rPr lang="en-GB" dirty="0" err="1"/>
              <a:t>DensitatBarri</a:t>
            </a:r>
            <a:endParaRPr lang="en-GB" dirty="0"/>
          </a:p>
        </p:txBody>
      </p:sp>
      <p:sp>
        <p:nvSpPr>
          <p:cNvPr id="22" name="TextBox 21">
            <a:extLst>
              <a:ext uri="{FF2B5EF4-FFF2-40B4-BE49-F238E27FC236}">
                <a16:creationId xmlns:a16="http://schemas.microsoft.com/office/drawing/2014/main" id="{468D06A1-4EDE-D940-94D7-145DE4037238}"/>
              </a:ext>
            </a:extLst>
          </p:cNvPr>
          <p:cNvSpPr txBox="1"/>
          <p:nvPr/>
        </p:nvSpPr>
        <p:spPr>
          <a:xfrm>
            <a:off x="6536406" y="740376"/>
            <a:ext cx="2222301" cy="369332"/>
          </a:xfrm>
          <a:prstGeom prst="rect">
            <a:avLst/>
          </a:prstGeom>
          <a:noFill/>
          <a:ln>
            <a:solidFill>
              <a:schemeClr val="tx1"/>
            </a:solidFill>
          </a:ln>
        </p:spPr>
        <p:txBody>
          <a:bodyPr wrap="square" rtlCol="0">
            <a:spAutoFit/>
          </a:bodyPr>
          <a:lstStyle/>
          <a:p>
            <a:pPr algn="ctr"/>
            <a:r>
              <a:rPr lang="en-GB" dirty="0" err="1"/>
              <a:t>Percentatge</a:t>
            </a:r>
            <a:r>
              <a:rPr lang="en-GB" dirty="0"/>
              <a:t> “old” &gt;65</a:t>
            </a:r>
          </a:p>
        </p:txBody>
      </p:sp>
      <p:sp>
        <p:nvSpPr>
          <p:cNvPr id="23" name="Down Arrow 22">
            <a:extLst>
              <a:ext uri="{FF2B5EF4-FFF2-40B4-BE49-F238E27FC236}">
                <a16:creationId xmlns:a16="http://schemas.microsoft.com/office/drawing/2014/main" id="{EA3A8915-ECFE-8C4D-BC46-41D4A99E11A3}"/>
              </a:ext>
            </a:extLst>
          </p:cNvPr>
          <p:cNvSpPr/>
          <p:nvPr/>
        </p:nvSpPr>
        <p:spPr>
          <a:xfrm>
            <a:off x="2491133" y="1051240"/>
            <a:ext cx="211585" cy="23199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Down Arrow 23">
            <a:extLst>
              <a:ext uri="{FF2B5EF4-FFF2-40B4-BE49-F238E27FC236}">
                <a16:creationId xmlns:a16="http://schemas.microsoft.com/office/drawing/2014/main" id="{C77DDFEB-B966-6640-B239-D748CB3FF101}"/>
              </a:ext>
            </a:extLst>
          </p:cNvPr>
          <p:cNvSpPr/>
          <p:nvPr/>
        </p:nvSpPr>
        <p:spPr>
          <a:xfrm>
            <a:off x="7541765" y="1125914"/>
            <a:ext cx="211585" cy="23199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TextBox 24">
            <a:extLst>
              <a:ext uri="{FF2B5EF4-FFF2-40B4-BE49-F238E27FC236}">
                <a16:creationId xmlns:a16="http://schemas.microsoft.com/office/drawing/2014/main" id="{1EF8564C-D6D9-1D41-BF0A-AA1641E9BB34}"/>
              </a:ext>
            </a:extLst>
          </p:cNvPr>
          <p:cNvSpPr txBox="1"/>
          <p:nvPr/>
        </p:nvSpPr>
        <p:spPr>
          <a:xfrm>
            <a:off x="9815910" y="2167197"/>
            <a:ext cx="1757363" cy="646331"/>
          </a:xfrm>
          <a:prstGeom prst="rect">
            <a:avLst/>
          </a:prstGeom>
          <a:noFill/>
          <a:ln>
            <a:solidFill>
              <a:schemeClr val="tx1"/>
            </a:solidFill>
          </a:ln>
        </p:spPr>
        <p:txBody>
          <a:bodyPr wrap="square" rtlCol="0">
            <a:spAutoFit/>
          </a:bodyPr>
          <a:lstStyle/>
          <a:p>
            <a:pPr algn="ctr"/>
            <a:r>
              <a:rPr lang="en-GB" dirty="0" err="1"/>
              <a:t>Incidencia</a:t>
            </a:r>
            <a:r>
              <a:rPr lang="en-GB" dirty="0"/>
              <a:t> diagnosed</a:t>
            </a:r>
          </a:p>
        </p:txBody>
      </p:sp>
      <p:sp>
        <p:nvSpPr>
          <p:cNvPr id="26" name="Down Arrow 25">
            <a:extLst>
              <a:ext uri="{FF2B5EF4-FFF2-40B4-BE49-F238E27FC236}">
                <a16:creationId xmlns:a16="http://schemas.microsoft.com/office/drawing/2014/main" id="{8FA78FFB-6445-A349-A6C0-B019BF15747E}"/>
              </a:ext>
            </a:extLst>
          </p:cNvPr>
          <p:cNvSpPr/>
          <p:nvPr/>
        </p:nvSpPr>
        <p:spPr>
          <a:xfrm rot="5400000">
            <a:off x="9594120" y="2374366"/>
            <a:ext cx="211585" cy="23199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TextBox 26">
            <a:extLst>
              <a:ext uri="{FF2B5EF4-FFF2-40B4-BE49-F238E27FC236}">
                <a16:creationId xmlns:a16="http://schemas.microsoft.com/office/drawing/2014/main" id="{10DC9D2A-C2D3-6441-804C-36B2E31D7D9F}"/>
              </a:ext>
            </a:extLst>
          </p:cNvPr>
          <p:cNvSpPr txBox="1"/>
          <p:nvPr/>
        </p:nvSpPr>
        <p:spPr>
          <a:xfrm>
            <a:off x="9815909" y="4530207"/>
            <a:ext cx="1757363" cy="646331"/>
          </a:xfrm>
          <a:prstGeom prst="rect">
            <a:avLst/>
          </a:prstGeom>
          <a:noFill/>
          <a:ln>
            <a:solidFill>
              <a:schemeClr val="tx1"/>
            </a:solidFill>
          </a:ln>
        </p:spPr>
        <p:txBody>
          <a:bodyPr wrap="square" rtlCol="0">
            <a:spAutoFit/>
          </a:bodyPr>
          <a:lstStyle/>
          <a:p>
            <a:pPr algn="ctr"/>
            <a:r>
              <a:rPr lang="en-GB" dirty="0" err="1"/>
              <a:t>Incidencia</a:t>
            </a:r>
            <a:r>
              <a:rPr lang="en-GB" dirty="0"/>
              <a:t> infectious</a:t>
            </a:r>
          </a:p>
        </p:txBody>
      </p:sp>
      <p:sp>
        <p:nvSpPr>
          <p:cNvPr id="28" name="Down Arrow 27">
            <a:extLst>
              <a:ext uri="{FF2B5EF4-FFF2-40B4-BE49-F238E27FC236}">
                <a16:creationId xmlns:a16="http://schemas.microsoft.com/office/drawing/2014/main" id="{E0EA888F-2816-4C49-A4DF-00699FE557A8}"/>
              </a:ext>
            </a:extLst>
          </p:cNvPr>
          <p:cNvSpPr/>
          <p:nvPr/>
        </p:nvSpPr>
        <p:spPr>
          <a:xfrm rot="5400000">
            <a:off x="9594119" y="4737376"/>
            <a:ext cx="211585" cy="23199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TextBox 28">
            <a:extLst>
              <a:ext uri="{FF2B5EF4-FFF2-40B4-BE49-F238E27FC236}">
                <a16:creationId xmlns:a16="http://schemas.microsoft.com/office/drawing/2014/main" id="{ADF56095-0534-154C-955C-6C0B62C369A1}"/>
              </a:ext>
            </a:extLst>
          </p:cNvPr>
          <p:cNvSpPr txBox="1"/>
          <p:nvPr/>
        </p:nvSpPr>
        <p:spPr>
          <a:xfrm>
            <a:off x="3783013" y="1518528"/>
            <a:ext cx="828675" cy="246221"/>
          </a:xfrm>
          <a:prstGeom prst="rect">
            <a:avLst/>
          </a:prstGeom>
          <a:solidFill>
            <a:schemeClr val="bg1"/>
          </a:solidFill>
        </p:spPr>
        <p:txBody>
          <a:bodyPr wrap="square" rtlCol="0">
            <a:spAutoFit/>
          </a:bodyPr>
          <a:lstStyle/>
          <a:p>
            <a:r>
              <a:rPr lang="en-GB" sz="1000" dirty="0"/>
              <a:t>diagnosed</a:t>
            </a:r>
          </a:p>
        </p:txBody>
      </p:sp>
      <p:sp>
        <p:nvSpPr>
          <p:cNvPr id="30" name="TextBox 29">
            <a:extLst>
              <a:ext uri="{FF2B5EF4-FFF2-40B4-BE49-F238E27FC236}">
                <a16:creationId xmlns:a16="http://schemas.microsoft.com/office/drawing/2014/main" id="{3FB9C256-70EA-AC41-AC6C-9852B07ABC78}"/>
              </a:ext>
            </a:extLst>
          </p:cNvPr>
          <p:cNvSpPr txBox="1"/>
          <p:nvPr/>
        </p:nvSpPr>
        <p:spPr>
          <a:xfrm>
            <a:off x="3695986" y="1536868"/>
            <a:ext cx="828675" cy="261610"/>
          </a:xfrm>
          <a:prstGeom prst="rect">
            <a:avLst/>
          </a:prstGeom>
          <a:solidFill>
            <a:schemeClr val="bg1"/>
          </a:solidFill>
          <a:ln>
            <a:solidFill>
              <a:schemeClr val="tx1"/>
            </a:solidFill>
          </a:ln>
        </p:spPr>
        <p:txBody>
          <a:bodyPr wrap="square" rtlCol="0">
            <a:spAutoFit/>
          </a:bodyPr>
          <a:lstStyle/>
          <a:p>
            <a:r>
              <a:rPr lang="en-GB" sz="1100" dirty="0"/>
              <a:t>diagnosed</a:t>
            </a:r>
          </a:p>
        </p:txBody>
      </p:sp>
      <p:grpSp>
        <p:nvGrpSpPr>
          <p:cNvPr id="35" name="Group 34">
            <a:extLst>
              <a:ext uri="{FF2B5EF4-FFF2-40B4-BE49-F238E27FC236}">
                <a16:creationId xmlns:a16="http://schemas.microsoft.com/office/drawing/2014/main" id="{2732ED20-A088-E841-87AF-226C23A0E454}"/>
              </a:ext>
            </a:extLst>
          </p:cNvPr>
          <p:cNvGrpSpPr/>
          <p:nvPr/>
        </p:nvGrpSpPr>
        <p:grpSpPr>
          <a:xfrm>
            <a:off x="5822951" y="1518528"/>
            <a:ext cx="3760963" cy="2122675"/>
            <a:chOff x="5822951" y="1518528"/>
            <a:chExt cx="3760963" cy="2122675"/>
          </a:xfrm>
        </p:grpSpPr>
        <p:pic>
          <p:nvPicPr>
            <p:cNvPr id="16" name="Picture 15">
              <a:extLst>
                <a:ext uri="{FF2B5EF4-FFF2-40B4-BE49-F238E27FC236}">
                  <a16:creationId xmlns:a16="http://schemas.microsoft.com/office/drawing/2014/main" id="{3942BD16-0AEB-044C-873B-B00D6C78DBF6}"/>
                </a:ext>
              </a:extLst>
            </p:cNvPr>
            <p:cNvPicPr>
              <a:picLocks noChangeAspect="1"/>
            </p:cNvPicPr>
            <p:nvPr/>
          </p:nvPicPr>
          <p:blipFill>
            <a:blip r:embed="rId3"/>
            <a:stretch>
              <a:fillRect/>
            </a:stretch>
          </p:blipFill>
          <p:spPr>
            <a:xfrm>
              <a:off x="5822951" y="1518528"/>
              <a:ext cx="3392489" cy="2122675"/>
            </a:xfrm>
            <a:prstGeom prst="rect">
              <a:avLst/>
            </a:prstGeom>
          </p:spPr>
        </p:pic>
        <p:sp>
          <p:nvSpPr>
            <p:cNvPr id="31" name="TextBox 30">
              <a:extLst>
                <a:ext uri="{FF2B5EF4-FFF2-40B4-BE49-F238E27FC236}">
                  <a16:creationId xmlns:a16="http://schemas.microsoft.com/office/drawing/2014/main" id="{412A55ED-C790-0A49-9A6D-FFD36037B79A}"/>
                </a:ext>
              </a:extLst>
            </p:cNvPr>
            <p:cNvSpPr txBox="1"/>
            <p:nvPr/>
          </p:nvSpPr>
          <p:spPr>
            <a:xfrm>
              <a:off x="8755239" y="1598047"/>
              <a:ext cx="828675" cy="261610"/>
            </a:xfrm>
            <a:prstGeom prst="rect">
              <a:avLst/>
            </a:prstGeom>
            <a:solidFill>
              <a:schemeClr val="bg1"/>
            </a:solidFill>
            <a:ln>
              <a:solidFill>
                <a:schemeClr val="tx1"/>
              </a:solidFill>
            </a:ln>
          </p:spPr>
          <p:txBody>
            <a:bodyPr wrap="square" rtlCol="0">
              <a:spAutoFit/>
            </a:bodyPr>
            <a:lstStyle/>
            <a:p>
              <a:r>
                <a:rPr lang="en-GB" sz="1100" dirty="0"/>
                <a:t>diagnosed</a:t>
              </a:r>
            </a:p>
          </p:txBody>
        </p:sp>
      </p:grpSp>
      <p:grpSp>
        <p:nvGrpSpPr>
          <p:cNvPr id="34" name="Group 33">
            <a:extLst>
              <a:ext uri="{FF2B5EF4-FFF2-40B4-BE49-F238E27FC236}">
                <a16:creationId xmlns:a16="http://schemas.microsoft.com/office/drawing/2014/main" id="{4F06BD32-7A76-5644-83AA-1638EA5CA2E5}"/>
              </a:ext>
            </a:extLst>
          </p:cNvPr>
          <p:cNvGrpSpPr/>
          <p:nvPr/>
        </p:nvGrpSpPr>
        <p:grpSpPr>
          <a:xfrm>
            <a:off x="722119" y="3847097"/>
            <a:ext cx="3889568" cy="2215458"/>
            <a:chOff x="722119" y="4057650"/>
            <a:chExt cx="3889568" cy="2215458"/>
          </a:xfrm>
        </p:grpSpPr>
        <p:pic>
          <p:nvPicPr>
            <p:cNvPr id="14" name="Picture 13">
              <a:extLst>
                <a:ext uri="{FF2B5EF4-FFF2-40B4-BE49-F238E27FC236}">
                  <a16:creationId xmlns:a16="http://schemas.microsoft.com/office/drawing/2014/main" id="{038672D7-0234-3C49-91E7-8C4C2829237E}"/>
                </a:ext>
              </a:extLst>
            </p:cNvPr>
            <p:cNvPicPr>
              <a:picLocks noChangeAspect="1"/>
            </p:cNvPicPr>
            <p:nvPr/>
          </p:nvPicPr>
          <p:blipFill>
            <a:blip r:embed="rId4"/>
            <a:stretch>
              <a:fillRect/>
            </a:stretch>
          </p:blipFill>
          <p:spPr>
            <a:xfrm>
              <a:off x="722119" y="4057650"/>
              <a:ext cx="3506981" cy="2215458"/>
            </a:xfrm>
            <a:prstGeom prst="rect">
              <a:avLst/>
            </a:prstGeom>
          </p:spPr>
        </p:pic>
        <p:sp>
          <p:nvSpPr>
            <p:cNvPr id="32" name="TextBox 31">
              <a:extLst>
                <a:ext uri="{FF2B5EF4-FFF2-40B4-BE49-F238E27FC236}">
                  <a16:creationId xmlns:a16="http://schemas.microsoft.com/office/drawing/2014/main" id="{111089EC-872D-BC4E-9CBB-4ED2807A3182}"/>
                </a:ext>
              </a:extLst>
            </p:cNvPr>
            <p:cNvSpPr txBox="1"/>
            <p:nvPr/>
          </p:nvSpPr>
          <p:spPr>
            <a:xfrm>
              <a:off x="3783012" y="4133170"/>
              <a:ext cx="828675" cy="261610"/>
            </a:xfrm>
            <a:prstGeom prst="rect">
              <a:avLst/>
            </a:prstGeom>
            <a:solidFill>
              <a:schemeClr val="bg1"/>
            </a:solidFill>
            <a:ln>
              <a:solidFill>
                <a:schemeClr val="tx1"/>
              </a:solidFill>
            </a:ln>
          </p:spPr>
          <p:txBody>
            <a:bodyPr wrap="square" rtlCol="0">
              <a:spAutoFit/>
            </a:bodyPr>
            <a:lstStyle/>
            <a:p>
              <a:r>
                <a:rPr lang="en-GB" sz="1100" dirty="0"/>
                <a:t>infectious</a:t>
              </a:r>
            </a:p>
          </p:txBody>
        </p:sp>
      </p:grpSp>
      <p:grpSp>
        <p:nvGrpSpPr>
          <p:cNvPr id="36" name="Group 35">
            <a:extLst>
              <a:ext uri="{FF2B5EF4-FFF2-40B4-BE49-F238E27FC236}">
                <a16:creationId xmlns:a16="http://schemas.microsoft.com/office/drawing/2014/main" id="{2000D5C7-B875-5244-A72F-123FD98D67B2}"/>
              </a:ext>
            </a:extLst>
          </p:cNvPr>
          <p:cNvGrpSpPr/>
          <p:nvPr/>
        </p:nvGrpSpPr>
        <p:grpSpPr>
          <a:xfrm>
            <a:off x="5822951" y="3853102"/>
            <a:ext cx="3876960" cy="2209453"/>
            <a:chOff x="5822951" y="4063655"/>
            <a:chExt cx="3876960" cy="2209453"/>
          </a:xfrm>
        </p:grpSpPr>
        <p:pic>
          <p:nvPicPr>
            <p:cNvPr id="18" name="Picture 17">
              <a:extLst>
                <a:ext uri="{FF2B5EF4-FFF2-40B4-BE49-F238E27FC236}">
                  <a16:creationId xmlns:a16="http://schemas.microsoft.com/office/drawing/2014/main" id="{67E97D76-FDAA-0A40-B3F3-1CFDD052440A}"/>
                </a:ext>
              </a:extLst>
            </p:cNvPr>
            <p:cNvPicPr>
              <a:picLocks noChangeAspect="1"/>
            </p:cNvPicPr>
            <p:nvPr/>
          </p:nvPicPr>
          <p:blipFill>
            <a:blip r:embed="rId5"/>
            <a:stretch>
              <a:fillRect/>
            </a:stretch>
          </p:blipFill>
          <p:spPr>
            <a:xfrm>
              <a:off x="5822951" y="4063655"/>
              <a:ext cx="3483372" cy="2209453"/>
            </a:xfrm>
            <a:prstGeom prst="rect">
              <a:avLst/>
            </a:prstGeom>
          </p:spPr>
        </p:pic>
        <p:sp>
          <p:nvSpPr>
            <p:cNvPr id="33" name="TextBox 32">
              <a:extLst>
                <a:ext uri="{FF2B5EF4-FFF2-40B4-BE49-F238E27FC236}">
                  <a16:creationId xmlns:a16="http://schemas.microsoft.com/office/drawing/2014/main" id="{C2A69B45-CF8E-E54D-AB8B-BED0C17FCE76}"/>
                </a:ext>
              </a:extLst>
            </p:cNvPr>
            <p:cNvSpPr txBox="1"/>
            <p:nvPr/>
          </p:nvSpPr>
          <p:spPr>
            <a:xfrm>
              <a:off x="8871236" y="4127372"/>
              <a:ext cx="828675" cy="261610"/>
            </a:xfrm>
            <a:prstGeom prst="rect">
              <a:avLst/>
            </a:prstGeom>
            <a:solidFill>
              <a:schemeClr val="bg1"/>
            </a:solidFill>
            <a:ln>
              <a:solidFill>
                <a:schemeClr val="tx1"/>
              </a:solidFill>
            </a:ln>
          </p:spPr>
          <p:txBody>
            <a:bodyPr wrap="square" rtlCol="0">
              <a:spAutoFit/>
            </a:bodyPr>
            <a:lstStyle/>
            <a:p>
              <a:r>
                <a:rPr lang="en-GB" sz="1100" dirty="0"/>
                <a:t>infectious</a:t>
              </a:r>
            </a:p>
          </p:txBody>
        </p:sp>
      </p:grpSp>
      <p:sp>
        <p:nvSpPr>
          <p:cNvPr id="37" name="TextBox 36">
            <a:extLst>
              <a:ext uri="{FF2B5EF4-FFF2-40B4-BE49-F238E27FC236}">
                <a16:creationId xmlns:a16="http://schemas.microsoft.com/office/drawing/2014/main" id="{AF0C9CA9-C034-584F-A51B-DF4F3AB9B311}"/>
              </a:ext>
            </a:extLst>
          </p:cNvPr>
          <p:cNvSpPr txBox="1"/>
          <p:nvPr/>
        </p:nvSpPr>
        <p:spPr>
          <a:xfrm>
            <a:off x="1824037" y="6145797"/>
            <a:ext cx="9749235" cy="646331"/>
          </a:xfrm>
          <a:prstGeom prst="rect">
            <a:avLst/>
          </a:prstGeom>
          <a:noFill/>
        </p:spPr>
        <p:txBody>
          <a:bodyPr wrap="square" rtlCol="0">
            <a:spAutoFit/>
          </a:bodyPr>
          <a:lstStyle/>
          <a:p>
            <a:r>
              <a:rPr lang="en-GB" dirty="0"/>
              <a:t>There is a very strong positive correlation between rate of diagnosed people and the fraction of “Old” persons in a “</a:t>
            </a:r>
            <a:r>
              <a:rPr lang="en-GB" dirty="0" err="1"/>
              <a:t>barri</a:t>
            </a:r>
            <a:r>
              <a:rPr lang="en-GB" dirty="0"/>
              <a:t>”, while there is a negative correlation of infectious is  with the fraction of “adult”.</a:t>
            </a:r>
          </a:p>
        </p:txBody>
      </p:sp>
    </p:spTree>
    <p:extLst>
      <p:ext uri="{BB962C8B-B14F-4D97-AF65-F5344CB8AC3E}">
        <p14:creationId xmlns:p14="http://schemas.microsoft.com/office/powerpoint/2010/main" val="5945000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D6BC4-4FBA-3B48-9A8C-3866175F7304}"/>
              </a:ext>
            </a:extLst>
          </p:cNvPr>
          <p:cNvSpPr>
            <a:spLocks noGrp="1"/>
          </p:cNvSpPr>
          <p:nvPr>
            <p:ph type="title"/>
          </p:nvPr>
        </p:nvSpPr>
        <p:spPr>
          <a:xfrm>
            <a:off x="166757" y="0"/>
            <a:ext cx="11728173" cy="628788"/>
          </a:xfrm>
          <a:ln>
            <a:solidFill>
              <a:schemeClr val="accent1">
                <a:lumMod val="60000"/>
                <a:lumOff val="40000"/>
              </a:schemeClr>
            </a:solidFill>
          </a:ln>
        </p:spPr>
        <p:txBody>
          <a:bodyPr>
            <a:noAutofit/>
          </a:bodyPr>
          <a:lstStyle/>
          <a:p>
            <a:r>
              <a:rPr lang="en-GB" sz="2400" dirty="0"/>
              <a:t>Correlations of </a:t>
            </a:r>
            <a:r>
              <a:rPr lang="en-GB" sz="2400" b="1" dirty="0">
                <a:solidFill>
                  <a:srgbClr val="FF0000"/>
                </a:solidFill>
              </a:rPr>
              <a:t>simulation</a:t>
            </a:r>
            <a:r>
              <a:rPr lang="en-GB" sz="2400" dirty="0"/>
              <a:t> with population density: what is its origin?</a:t>
            </a:r>
          </a:p>
        </p:txBody>
      </p:sp>
      <p:sp>
        <p:nvSpPr>
          <p:cNvPr id="4" name="Date Placeholder 3">
            <a:extLst>
              <a:ext uri="{FF2B5EF4-FFF2-40B4-BE49-F238E27FC236}">
                <a16:creationId xmlns:a16="http://schemas.microsoft.com/office/drawing/2014/main" id="{9DBF0A8D-52BB-5D41-8109-D4EC9D46444C}"/>
              </a:ext>
            </a:extLst>
          </p:cNvPr>
          <p:cNvSpPr>
            <a:spLocks noGrp="1"/>
          </p:cNvSpPr>
          <p:nvPr>
            <p:ph type="dt" sz="half" idx="10"/>
          </p:nvPr>
        </p:nvSpPr>
        <p:spPr>
          <a:xfrm>
            <a:off x="838200" y="6145797"/>
            <a:ext cx="2743200" cy="365125"/>
          </a:xfrm>
        </p:spPr>
        <p:txBody>
          <a:bodyPr/>
          <a:lstStyle/>
          <a:p>
            <a:fld id="{DA17EB17-6199-CC43-898E-33BEA4383FD3}" type="datetime1">
              <a:rPr lang="es-ES_tradnl" smtClean="0"/>
              <a:t>21/1/21</a:t>
            </a:fld>
            <a:endParaRPr lang="en-GB"/>
          </a:p>
        </p:txBody>
      </p:sp>
      <p:sp>
        <p:nvSpPr>
          <p:cNvPr id="5" name="Slide Number Placeholder 4">
            <a:extLst>
              <a:ext uri="{FF2B5EF4-FFF2-40B4-BE49-F238E27FC236}">
                <a16:creationId xmlns:a16="http://schemas.microsoft.com/office/drawing/2014/main" id="{E7094315-3A97-794A-BF9F-F809B06F0A09}"/>
              </a:ext>
            </a:extLst>
          </p:cNvPr>
          <p:cNvSpPr>
            <a:spLocks noGrp="1"/>
          </p:cNvSpPr>
          <p:nvPr>
            <p:ph type="sldNum" sz="quarter" idx="12"/>
          </p:nvPr>
        </p:nvSpPr>
        <p:spPr>
          <a:xfrm>
            <a:off x="8610600" y="6145797"/>
            <a:ext cx="2743200" cy="365125"/>
          </a:xfrm>
        </p:spPr>
        <p:txBody>
          <a:bodyPr/>
          <a:lstStyle/>
          <a:p>
            <a:fld id="{0C22590F-F6AF-D74B-B13A-178593BD78DD}" type="slidenum">
              <a:rPr lang="en-GB" smtClean="0"/>
              <a:t>18</a:t>
            </a:fld>
            <a:endParaRPr lang="en-GB"/>
          </a:p>
        </p:txBody>
      </p:sp>
      <p:sp>
        <p:nvSpPr>
          <p:cNvPr id="29" name="TextBox 28">
            <a:extLst>
              <a:ext uri="{FF2B5EF4-FFF2-40B4-BE49-F238E27FC236}">
                <a16:creationId xmlns:a16="http://schemas.microsoft.com/office/drawing/2014/main" id="{ADF56095-0534-154C-955C-6C0B62C369A1}"/>
              </a:ext>
            </a:extLst>
          </p:cNvPr>
          <p:cNvSpPr txBox="1"/>
          <p:nvPr/>
        </p:nvSpPr>
        <p:spPr>
          <a:xfrm>
            <a:off x="13186810" y="1598739"/>
            <a:ext cx="828675" cy="246221"/>
          </a:xfrm>
          <a:prstGeom prst="rect">
            <a:avLst/>
          </a:prstGeom>
          <a:solidFill>
            <a:schemeClr val="bg1"/>
          </a:solidFill>
        </p:spPr>
        <p:txBody>
          <a:bodyPr wrap="square" rtlCol="0">
            <a:spAutoFit/>
          </a:bodyPr>
          <a:lstStyle/>
          <a:p>
            <a:r>
              <a:rPr lang="en-GB" sz="1000" dirty="0"/>
              <a:t>diagnosed</a:t>
            </a:r>
          </a:p>
        </p:txBody>
      </p:sp>
      <p:grpSp>
        <p:nvGrpSpPr>
          <p:cNvPr id="12" name="Group 11">
            <a:extLst>
              <a:ext uri="{FF2B5EF4-FFF2-40B4-BE49-F238E27FC236}">
                <a16:creationId xmlns:a16="http://schemas.microsoft.com/office/drawing/2014/main" id="{2A1AC847-1973-B642-B47F-B6FDDA698027}"/>
              </a:ext>
            </a:extLst>
          </p:cNvPr>
          <p:cNvGrpSpPr/>
          <p:nvPr/>
        </p:nvGrpSpPr>
        <p:grpSpPr>
          <a:xfrm>
            <a:off x="1398143" y="871897"/>
            <a:ext cx="3809654" cy="2886473"/>
            <a:chOff x="1398143" y="871897"/>
            <a:chExt cx="3809654" cy="2886473"/>
          </a:xfrm>
        </p:grpSpPr>
        <p:grpSp>
          <p:nvGrpSpPr>
            <p:cNvPr id="9" name="Group 8">
              <a:extLst>
                <a:ext uri="{FF2B5EF4-FFF2-40B4-BE49-F238E27FC236}">
                  <a16:creationId xmlns:a16="http://schemas.microsoft.com/office/drawing/2014/main" id="{238E1E0F-FAD9-F043-BDAC-8E746EA9B7B7}"/>
                </a:ext>
              </a:extLst>
            </p:cNvPr>
            <p:cNvGrpSpPr/>
            <p:nvPr/>
          </p:nvGrpSpPr>
          <p:grpSpPr>
            <a:xfrm>
              <a:off x="1398143" y="871897"/>
              <a:ext cx="3475934" cy="2886473"/>
              <a:chOff x="7299463" y="933002"/>
              <a:chExt cx="3475934" cy="2886473"/>
            </a:xfrm>
          </p:grpSpPr>
          <p:pic>
            <p:nvPicPr>
              <p:cNvPr id="10" name="Picture 9">
                <a:extLst>
                  <a:ext uri="{FF2B5EF4-FFF2-40B4-BE49-F238E27FC236}">
                    <a16:creationId xmlns:a16="http://schemas.microsoft.com/office/drawing/2014/main" id="{08C44D5E-3773-634B-9D09-169271F6642F}"/>
                  </a:ext>
                </a:extLst>
              </p:cNvPr>
              <p:cNvPicPr>
                <a:picLocks noChangeAspect="1"/>
              </p:cNvPicPr>
              <p:nvPr/>
            </p:nvPicPr>
            <p:blipFill>
              <a:blip r:embed="rId2"/>
              <a:stretch>
                <a:fillRect/>
              </a:stretch>
            </p:blipFill>
            <p:spPr>
              <a:xfrm>
                <a:off x="7299463" y="1598739"/>
                <a:ext cx="3475934" cy="2220736"/>
              </a:xfrm>
              <a:prstGeom prst="rect">
                <a:avLst/>
              </a:prstGeom>
            </p:spPr>
          </p:pic>
          <p:grpSp>
            <p:nvGrpSpPr>
              <p:cNvPr id="8" name="Group 7">
                <a:extLst>
                  <a:ext uri="{FF2B5EF4-FFF2-40B4-BE49-F238E27FC236}">
                    <a16:creationId xmlns:a16="http://schemas.microsoft.com/office/drawing/2014/main" id="{704CC2B5-B964-884B-AD02-005EC08EBC83}"/>
                  </a:ext>
                </a:extLst>
              </p:cNvPr>
              <p:cNvGrpSpPr/>
              <p:nvPr/>
            </p:nvGrpSpPr>
            <p:grpSpPr>
              <a:xfrm>
                <a:off x="7794417" y="933002"/>
                <a:ext cx="2486025" cy="601326"/>
                <a:chOff x="7886700" y="866185"/>
                <a:chExt cx="2486025" cy="601326"/>
              </a:xfrm>
            </p:grpSpPr>
            <p:sp>
              <p:nvSpPr>
                <p:cNvPr id="19" name="TextBox 18">
                  <a:extLst>
                    <a:ext uri="{FF2B5EF4-FFF2-40B4-BE49-F238E27FC236}">
                      <a16:creationId xmlns:a16="http://schemas.microsoft.com/office/drawing/2014/main" id="{2C9E83A8-4457-464F-B82B-9C16C00CA306}"/>
                    </a:ext>
                  </a:extLst>
                </p:cNvPr>
                <p:cNvSpPr txBox="1"/>
                <p:nvPr/>
              </p:nvSpPr>
              <p:spPr>
                <a:xfrm>
                  <a:off x="7886700" y="866185"/>
                  <a:ext cx="2486025" cy="369332"/>
                </a:xfrm>
                <a:prstGeom prst="rect">
                  <a:avLst/>
                </a:prstGeom>
                <a:noFill/>
                <a:ln>
                  <a:solidFill>
                    <a:schemeClr val="tx1"/>
                  </a:solidFill>
                </a:ln>
              </p:spPr>
              <p:txBody>
                <a:bodyPr wrap="square" rtlCol="0">
                  <a:spAutoFit/>
                </a:bodyPr>
                <a:lstStyle/>
                <a:p>
                  <a:pPr algn="ctr"/>
                  <a:r>
                    <a:rPr lang="en-GB" dirty="0"/>
                    <a:t>Diagnosed vs density</a:t>
                  </a:r>
                </a:p>
              </p:txBody>
            </p:sp>
            <p:sp>
              <p:nvSpPr>
                <p:cNvPr id="23" name="Down Arrow 22">
                  <a:extLst>
                    <a:ext uri="{FF2B5EF4-FFF2-40B4-BE49-F238E27FC236}">
                      <a16:creationId xmlns:a16="http://schemas.microsoft.com/office/drawing/2014/main" id="{EA3A8915-ECFE-8C4D-BC46-41D4A99E11A3}"/>
                    </a:ext>
                  </a:extLst>
                </p:cNvPr>
                <p:cNvSpPr/>
                <p:nvPr/>
              </p:nvSpPr>
              <p:spPr>
                <a:xfrm>
                  <a:off x="9037430" y="1235517"/>
                  <a:ext cx="211585" cy="23199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sp>
          <p:nvSpPr>
            <p:cNvPr id="30" name="TextBox 29">
              <a:extLst>
                <a:ext uri="{FF2B5EF4-FFF2-40B4-BE49-F238E27FC236}">
                  <a16:creationId xmlns:a16="http://schemas.microsoft.com/office/drawing/2014/main" id="{3FB9C256-70EA-AC41-AC6C-9852B07ABC78}"/>
                </a:ext>
              </a:extLst>
            </p:cNvPr>
            <p:cNvSpPr txBox="1"/>
            <p:nvPr/>
          </p:nvSpPr>
          <p:spPr>
            <a:xfrm>
              <a:off x="4379122" y="1714155"/>
              <a:ext cx="828675" cy="261610"/>
            </a:xfrm>
            <a:prstGeom prst="rect">
              <a:avLst/>
            </a:prstGeom>
            <a:solidFill>
              <a:schemeClr val="bg1"/>
            </a:solidFill>
            <a:ln>
              <a:solidFill>
                <a:schemeClr val="tx1"/>
              </a:solidFill>
            </a:ln>
          </p:spPr>
          <p:txBody>
            <a:bodyPr wrap="square" rtlCol="0">
              <a:spAutoFit/>
            </a:bodyPr>
            <a:lstStyle/>
            <a:p>
              <a:r>
                <a:rPr lang="en-GB" sz="1100" dirty="0"/>
                <a:t>diagnosed</a:t>
              </a:r>
            </a:p>
          </p:txBody>
        </p:sp>
      </p:grpSp>
      <p:sp>
        <p:nvSpPr>
          <p:cNvPr id="37" name="TextBox 36">
            <a:extLst>
              <a:ext uri="{FF2B5EF4-FFF2-40B4-BE49-F238E27FC236}">
                <a16:creationId xmlns:a16="http://schemas.microsoft.com/office/drawing/2014/main" id="{AF0C9CA9-C034-584F-A51B-DF4F3AB9B311}"/>
              </a:ext>
            </a:extLst>
          </p:cNvPr>
          <p:cNvSpPr txBox="1"/>
          <p:nvPr/>
        </p:nvSpPr>
        <p:spPr>
          <a:xfrm>
            <a:off x="1221383" y="4064561"/>
            <a:ext cx="9749235" cy="2308324"/>
          </a:xfrm>
          <a:prstGeom prst="rect">
            <a:avLst/>
          </a:prstGeom>
          <a:noFill/>
        </p:spPr>
        <p:txBody>
          <a:bodyPr wrap="square" rtlCol="0">
            <a:spAutoFit/>
          </a:bodyPr>
          <a:lstStyle/>
          <a:p>
            <a:pPr marL="285750" indent="-285750">
              <a:buFont typeface="Arial" panose="020B0604020202020204" pitchFamily="34" charset="0"/>
              <a:buChar char="•"/>
            </a:pPr>
            <a:r>
              <a:rPr lang="en-GB" dirty="0"/>
              <a:t>The correlation between rate of diagnosed with density of “</a:t>
            </a:r>
            <a:r>
              <a:rPr lang="en-GB" dirty="0" err="1"/>
              <a:t>barri</a:t>
            </a:r>
            <a:r>
              <a:rPr lang="en-GB" dirty="0"/>
              <a:t>” that we observe in simulation (left plot) is the result of the correlation between the fraction of “old” and the density of the “</a:t>
            </a:r>
            <a:r>
              <a:rPr lang="en-GB" dirty="0" err="1"/>
              <a:t>barri</a:t>
            </a:r>
            <a:r>
              <a:rPr lang="en-GB" dirty="0"/>
              <a:t>” (right plot).</a:t>
            </a:r>
          </a:p>
          <a:p>
            <a:pPr marL="285750" indent="-285750">
              <a:buFont typeface="Arial" panose="020B0604020202020204" pitchFamily="34" charset="0"/>
              <a:buChar char="•"/>
            </a:pPr>
            <a:r>
              <a:rPr lang="en-GB" dirty="0"/>
              <a:t>It is good to remember that correlation does not mean causality. Here the relevant underlying causal effect in the model is that the probability for a person to be diagnosed by PCR is much higher for “old” than “adult”, </a:t>
            </a:r>
          </a:p>
          <a:p>
            <a:pPr marL="285750" indent="-285750">
              <a:buFont typeface="Arial" panose="020B0604020202020204" pitchFamily="34" charset="0"/>
              <a:buChar char="•"/>
            </a:pPr>
            <a:r>
              <a:rPr lang="en-GB" dirty="0"/>
              <a:t>We see some anticorrelation in infectious, because they are dominated by adult, and the higher the fraction of old in a “</a:t>
            </a:r>
            <a:r>
              <a:rPr lang="en-GB" dirty="0" err="1"/>
              <a:t>barri</a:t>
            </a:r>
            <a:r>
              <a:rPr lang="en-GB" dirty="0"/>
              <a:t>”, the lower the fraction of adult.</a:t>
            </a:r>
          </a:p>
        </p:txBody>
      </p:sp>
      <p:grpSp>
        <p:nvGrpSpPr>
          <p:cNvPr id="11" name="Group 10">
            <a:extLst>
              <a:ext uri="{FF2B5EF4-FFF2-40B4-BE49-F238E27FC236}">
                <a16:creationId xmlns:a16="http://schemas.microsoft.com/office/drawing/2014/main" id="{4A8C098C-9643-0C4F-A7F3-5D163FE44112}"/>
              </a:ext>
            </a:extLst>
          </p:cNvPr>
          <p:cNvGrpSpPr/>
          <p:nvPr/>
        </p:nvGrpSpPr>
        <p:grpSpPr>
          <a:xfrm>
            <a:off x="6875151" y="884598"/>
            <a:ext cx="3688351" cy="2873772"/>
            <a:chOff x="776287" y="910535"/>
            <a:chExt cx="3688351" cy="2873772"/>
          </a:xfrm>
        </p:grpSpPr>
        <p:grpSp>
          <p:nvGrpSpPr>
            <p:cNvPr id="7" name="Group 6">
              <a:extLst>
                <a:ext uri="{FF2B5EF4-FFF2-40B4-BE49-F238E27FC236}">
                  <a16:creationId xmlns:a16="http://schemas.microsoft.com/office/drawing/2014/main" id="{CA7848C1-50CD-9746-A85B-DDB67585043E}"/>
                </a:ext>
              </a:extLst>
            </p:cNvPr>
            <p:cNvGrpSpPr/>
            <p:nvPr/>
          </p:nvGrpSpPr>
          <p:grpSpPr>
            <a:xfrm>
              <a:off x="1218837" y="910535"/>
              <a:ext cx="3245801" cy="596420"/>
              <a:chOff x="1026162" y="796064"/>
              <a:chExt cx="3245801" cy="596420"/>
            </a:xfrm>
          </p:grpSpPr>
          <p:sp>
            <p:nvSpPr>
              <p:cNvPr id="22" name="TextBox 21">
                <a:extLst>
                  <a:ext uri="{FF2B5EF4-FFF2-40B4-BE49-F238E27FC236}">
                    <a16:creationId xmlns:a16="http://schemas.microsoft.com/office/drawing/2014/main" id="{468D06A1-4EDE-D940-94D7-145DE4037238}"/>
                  </a:ext>
                </a:extLst>
              </p:cNvPr>
              <p:cNvSpPr txBox="1"/>
              <p:nvPr/>
            </p:nvSpPr>
            <p:spPr>
              <a:xfrm>
                <a:off x="1026162" y="796064"/>
                <a:ext cx="3245801" cy="369332"/>
              </a:xfrm>
              <a:prstGeom prst="rect">
                <a:avLst/>
              </a:prstGeom>
              <a:noFill/>
              <a:ln>
                <a:solidFill>
                  <a:schemeClr val="tx1"/>
                </a:solidFill>
              </a:ln>
            </p:spPr>
            <p:txBody>
              <a:bodyPr wrap="square" rtlCol="0">
                <a:spAutoFit/>
              </a:bodyPr>
              <a:lstStyle/>
              <a:p>
                <a:pPr algn="ctr"/>
                <a:r>
                  <a:rPr lang="en-GB" dirty="0"/>
                  <a:t>Fraction of old vs density</a:t>
                </a:r>
              </a:p>
            </p:txBody>
          </p:sp>
          <p:sp>
            <p:nvSpPr>
              <p:cNvPr id="24" name="Down Arrow 23">
                <a:extLst>
                  <a:ext uri="{FF2B5EF4-FFF2-40B4-BE49-F238E27FC236}">
                    <a16:creationId xmlns:a16="http://schemas.microsoft.com/office/drawing/2014/main" id="{C77DDFEB-B966-6640-B239-D748CB3FF101}"/>
                  </a:ext>
                </a:extLst>
              </p:cNvPr>
              <p:cNvSpPr/>
              <p:nvPr/>
            </p:nvSpPr>
            <p:spPr>
              <a:xfrm>
                <a:off x="2437477" y="1160490"/>
                <a:ext cx="211585" cy="23199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6" name="Picture 5">
              <a:extLst>
                <a:ext uri="{FF2B5EF4-FFF2-40B4-BE49-F238E27FC236}">
                  <a16:creationId xmlns:a16="http://schemas.microsoft.com/office/drawing/2014/main" id="{222F317B-A97E-DB46-8F4A-7CED2B2C301D}"/>
                </a:ext>
              </a:extLst>
            </p:cNvPr>
            <p:cNvPicPr>
              <a:picLocks noChangeAspect="1"/>
            </p:cNvPicPr>
            <p:nvPr/>
          </p:nvPicPr>
          <p:blipFill>
            <a:blip r:embed="rId3"/>
            <a:stretch>
              <a:fillRect/>
            </a:stretch>
          </p:blipFill>
          <p:spPr>
            <a:xfrm>
              <a:off x="776287" y="1534328"/>
              <a:ext cx="3621676" cy="2249979"/>
            </a:xfrm>
            <a:prstGeom prst="rect">
              <a:avLst/>
            </a:prstGeom>
          </p:spPr>
        </p:pic>
      </p:grpSp>
    </p:spTree>
    <p:extLst>
      <p:ext uri="{BB962C8B-B14F-4D97-AF65-F5344CB8AC3E}">
        <p14:creationId xmlns:p14="http://schemas.microsoft.com/office/powerpoint/2010/main" val="37466702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F754950F-5FBB-B840-9FD6-C1647336B263}"/>
              </a:ext>
            </a:extLst>
          </p:cNvPr>
          <p:cNvPicPr>
            <a:picLocks noChangeAspect="1"/>
          </p:cNvPicPr>
          <p:nvPr/>
        </p:nvPicPr>
        <p:blipFill>
          <a:blip r:embed="rId2"/>
          <a:stretch>
            <a:fillRect/>
          </a:stretch>
        </p:blipFill>
        <p:spPr>
          <a:xfrm>
            <a:off x="5700713" y="692603"/>
            <a:ext cx="4165600" cy="2612130"/>
          </a:xfrm>
          <a:prstGeom prst="rect">
            <a:avLst/>
          </a:prstGeom>
        </p:spPr>
      </p:pic>
      <p:pic>
        <p:nvPicPr>
          <p:cNvPr id="13" name="Picture 12">
            <a:extLst>
              <a:ext uri="{FF2B5EF4-FFF2-40B4-BE49-F238E27FC236}">
                <a16:creationId xmlns:a16="http://schemas.microsoft.com/office/drawing/2014/main" id="{383DFE9C-77C2-9742-AE68-95E86B2D7B93}"/>
              </a:ext>
            </a:extLst>
          </p:cNvPr>
          <p:cNvPicPr>
            <a:picLocks noChangeAspect="1"/>
          </p:cNvPicPr>
          <p:nvPr/>
        </p:nvPicPr>
        <p:blipFill>
          <a:blip r:embed="rId3"/>
          <a:stretch>
            <a:fillRect/>
          </a:stretch>
        </p:blipFill>
        <p:spPr>
          <a:xfrm>
            <a:off x="166757" y="628788"/>
            <a:ext cx="4248081" cy="2647855"/>
          </a:xfrm>
          <a:prstGeom prst="rect">
            <a:avLst/>
          </a:prstGeom>
        </p:spPr>
      </p:pic>
      <p:sp>
        <p:nvSpPr>
          <p:cNvPr id="2" name="Title 1">
            <a:extLst>
              <a:ext uri="{FF2B5EF4-FFF2-40B4-BE49-F238E27FC236}">
                <a16:creationId xmlns:a16="http://schemas.microsoft.com/office/drawing/2014/main" id="{2B8D6BC4-4FBA-3B48-9A8C-3866175F7304}"/>
              </a:ext>
            </a:extLst>
          </p:cNvPr>
          <p:cNvSpPr>
            <a:spLocks noGrp="1"/>
          </p:cNvSpPr>
          <p:nvPr>
            <p:ph type="title"/>
          </p:nvPr>
        </p:nvSpPr>
        <p:spPr>
          <a:xfrm>
            <a:off x="166757" y="0"/>
            <a:ext cx="11728173" cy="628788"/>
          </a:xfrm>
          <a:ln>
            <a:solidFill>
              <a:schemeClr val="accent1">
                <a:lumMod val="60000"/>
                <a:lumOff val="40000"/>
              </a:schemeClr>
            </a:solidFill>
          </a:ln>
        </p:spPr>
        <p:txBody>
          <a:bodyPr>
            <a:noAutofit/>
          </a:bodyPr>
          <a:lstStyle/>
          <a:p>
            <a:r>
              <a:rPr lang="en-GB" sz="2400" dirty="0"/>
              <a:t>Correlations of </a:t>
            </a:r>
            <a:r>
              <a:rPr lang="en-GB" sz="2400" b="1" dirty="0">
                <a:solidFill>
                  <a:srgbClr val="FF0000"/>
                </a:solidFill>
              </a:rPr>
              <a:t>data</a:t>
            </a:r>
            <a:r>
              <a:rPr lang="en-GB" sz="2400" dirty="0"/>
              <a:t> with census characteristics</a:t>
            </a:r>
          </a:p>
        </p:txBody>
      </p:sp>
      <p:sp>
        <p:nvSpPr>
          <p:cNvPr id="4" name="Date Placeholder 3">
            <a:extLst>
              <a:ext uri="{FF2B5EF4-FFF2-40B4-BE49-F238E27FC236}">
                <a16:creationId xmlns:a16="http://schemas.microsoft.com/office/drawing/2014/main" id="{9DBF0A8D-52BB-5D41-8109-D4EC9D46444C}"/>
              </a:ext>
            </a:extLst>
          </p:cNvPr>
          <p:cNvSpPr>
            <a:spLocks noGrp="1"/>
          </p:cNvSpPr>
          <p:nvPr>
            <p:ph type="dt" sz="half" idx="10"/>
          </p:nvPr>
        </p:nvSpPr>
        <p:spPr>
          <a:xfrm>
            <a:off x="838200" y="6145797"/>
            <a:ext cx="2743200" cy="365125"/>
          </a:xfrm>
        </p:spPr>
        <p:txBody>
          <a:bodyPr/>
          <a:lstStyle/>
          <a:p>
            <a:fld id="{DA17EB17-6199-CC43-898E-33BEA4383FD3}" type="datetime1">
              <a:rPr lang="es-ES_tradnl" smtClean="0"/>
              <a:t>22/1/21</a:t>
            </a:fld>
            <a:endParaRPr lang="en-GB"/>
          </a:p>
        </p:txBody>
      </p:sp>
      <p:sp>
        <p:nvSpPr>
          <p:cNvPr id="5" name="Slide Number Placeholder 4">
            <a:extLst>
              <a:ext uri="{FF2B5EF4-FFF2-40B4-BE49-F238E27FC236}">
                <a16:creationId xmlns:a16="http://schemas.microsoft.com/office/drawing/2014/main" id="{E7094315-3A97-794A-BF9F-F809B06F0A09}"/>
              </a:ext>
            </a:extLst>
          </p:cNvPr>
          <p:cNvSpPr>
            <a:spLocks noGrp="1"/>
          </p:cNvSpPr>
          <p:nvPr>
            <p:ph type="sldNum" sz="quarter" idx="12"/>
          </p:nvPr>
        </p:nvSpPr>
        <p:spPr>
          <a:xfrm>
            <a:off x="8610600" y="6145797"/>
            <a:ext cx="2743200" cy="365125"/>
          </a:xfrm>
        </p:spPr>
        <p:txBody>
          <a:bodyPr/>
          <a:lstStyle/>
          <a:p>
            <a:fld id="{0C22590F-F6AF-D74B-B13A-178593BD78DD}" type="slidenum">
              <a:rPr lang="en-GB" smtClean="0"/>
              <a:t>19</a:t>
            </a:fld>
            <a:endParaRPr lang="en-GB" dirty="0"/>
          </a:p>
        </p:txBody>
      </p:sp>
      <p:sp>
        <p:nvSpPr>
          <p:cNvPr id="29" name="TextBox 28">
            <a:extLst>
              <a:ext uri="{FF2B5EF4-FFF2-40B4-BE49-F238E27FC236}">
                <a16:creationId xmlns:a16="http://schemas.microsoft.com/office/drawing/2014/main" id="{ADF56095-0534-154C-955C-6C0B62C369A1}"/>
              </a:ext>
            </a:extLst>
          </p:cNvPr>
          <p:cNvSpPr txBox="1"/>
          <p:nvPr/>
        </p:nvSpPr>
        <p:spPr>
          <a:xfrm>
            <a:off x="13186810" y="1598739"/>
            <a:ext cx="828675" cy="246221"/>
          </a:xfrm>
          <a:prstGeom prst="rect">
            <a:avLst/>
          </a:prstGeom>
          <a:solidFill>
            <a:schemeClr val="bg1"/>
          </a:solidFill>
        </p:spPr>
        <p:txBody>
          <a:bodyPr wrap="square" rtlCol="0">
            <a:spAutoFit/>
          </a:bodyPr>
          <a:lstStyle/>
          <a:p>
            <a:r>
              <a:rPr lang="en-GB" sz="1000" dirty="0"/>
              <a:t>diagnosed</a:t>
            </a:r>
          </a:p>
        </p:txBody>
      </p:sp>
      <p:pic>
        <p:nvPicPr>
          <p:cNvPr id="20" name="Picture 19">
            <a:extLst>
              <a:ext uri="{FF2B5EF4-FFF2-40B4-BE49-F238E27FC236}">
                <a16:creationId xmlns:a16="http://schemas.microsoft.com/office/drawing/2014/main" id="{1218C303-0A3A-DC4B-AB9D-5E6A9220F8E5}"/>
              </a:ext>
            </a:extLst>
          </p:cNvPr>
          <p:cNvPicPr>
            <a:picLocks noChangeAspect="1"/>
          </p:cNvPicPr>
          <p:nvPr/>
        </p:nvPicPr>
        <p:blipFill>
          <a:blip r:embed="rId4"/>
          <a:stretch>
            <a:fillRect/>
          </a:stretch>
        </p:blipFill>
        <p:spPr>
          <a:xfrm>
            <a:off x="217557" y="3229372"/>
            <a:ext cx="4197281" cy="2534646"/>
          </a:xfrm>
          <a:prstGeom prst="rect">
            <a:avLst/>
          </a:prstGeom>
        </p:spPr>
      </p:pic>
      <p:pic>
        <p:nvPicPr>
          <p:cNvPr id="25" name="Picture 24">
            <a:extLst>
              <a:ext uri="{FF2B5EF4-FFF2-40B4-BE49-F238E27FC236}">
                <a16:creationId xmlns:a16="http://schemas.microsoft.com/office/drawing/2014/main" id="{27DA954C-B17F-FB4D-A06C-069C41442525}"/>
              </a:ext>
            </a:extLst>
          </p:cNvPr>
          <p:cNvPicPr>
            <a:picLocks noChangeAspect="1"/>
          </p:cNvPicPr>
          <p:nvPr/>
        </p:nvPicPr>
        <p:blipFill>
          <a:blip r:embed="rId5"/>
          <a:stretch>
            <a:fillRect/>
          </a:stretch>
        </p:blipFill>
        <p:spPr>
          <a:xfrm>
            <a:off x="5783194" y="3304733"/>
            <a:ext cx="4165600" cy="2688601"/>
          </a:xfrm>
          <a:prstGeom prst="rect">
            <a:avLst/>
          </a:prstGeom>
        </p:spPr>
      </p:pic>
      <p:sp>
        <p:nvSpPr>
          <p:cNvPr id="26" name="TextBox 25">
            <a:extLst>
              <a:ext uri="{FF2B5EF4-FFF2-40B4-BE49-F238E27FC236}">
                <a16:creationId xmlns:a16="http://schemas.microsoft.com/office/drawing/2014/main" id="{D1B030DC-B0FB-1741-847E-8D0A90B16A53}"/>
              </a:ext>
            </a:extLst>
          </p:cNvPr>
          <p:cNvSpPr txBox="1"/>
          <p:nvPr/>
        </p:nvSpPr>
        <p:spPr>
          <a:xfrm>
            <a:off x="2743200" y="2360980"/>
            <a:ext cx="1014413" cy="369332"/>
          </a:xfrm>
          <a:prstGeom prst="rect">
            <a:avLst/>
          </a:prstGeom>
          <a:noFill/>
          <a:ln>
            <a:solidFill>
              <a:schemeClr val="tx1"/>
            </a:solidFill>
          </a:ln>
        </p:spPr>
        <p:txBody>
          <a:bodyPr wrap="square" rtlCol="0">
            <a:spAutoFit/>
          </a:bodyPr>
          <a:lstStyle/>
          <a:p>
            <a:pPr algn="ctr"/>
            <a:r>
              <a:rPr lang="en-GB" dirty="0"/>
              <a:t>Density</a:t>
            </a:r>
          </a:p>
        </p:txBody>
      </p:sp>
      <p:sp>
        <p:nvSpPr>
          <p:cNvPr id="31" name="TextBox 30">
            <a:extLst>
              <a:ext uri="{FF2B5EF4-FFF2-40B4-BE49-F238E27FC236}">
                <a16:creationId xmlns:a16="http://schemas.microsoft.com/office/drawing/2014/main" id="{59456198-38B1-284F-BB44-88A4500FF865}"/>
              </a:ext>
            </a:extLst>
          </p:cNvPr>
          <p:cNvSpPr txBox="1"/>
          <p:nvPr/>
        </p:nvSpPr>
        <p:spPr>
          <a:xfrm>
            <a:off x="8010386" y="2424333"/>
            <a:ext cx="1014413" cy="369332"/>
          </a:xfrm>
          <a:prstGeom prst="rect">
            <a:avLst/>
          </a:prstGeom>
          <a:noFill/>
          <a:ln>
            <a:solidFill>
              <a:schemeClr val="tx1"/>
            </a:solidFill>
          </a:ln>
        </p:spPr>
        <p:txBody>
          <a:bodyPr wrap="square" rtlCol="0">
            <a:spAutoFit/>
          </a:bodyPr>
          <a:lstStyle/>
          <a:p>
            <a:pPr algn="ctr"/>
            <a:r>
              <a:rPr lang="en-GB" dirty="0"/>
              <a:t>&gt; 65y</a:t>
            </a:r>
          </a:p>
        </p:txBody>
      </p:sp>
      <p:sp>
        <p:nvSpPr>
          <p:cNvPr id="32" name="TextBox 31">
            <a:extLst>
              <a:ext uri="{FF2B5EF4-FFF2-40B4-BE49-F238E27FC236}">
                <a16:creationId xmlns:a16="http://schemas.microsoft.com/office/drawing/2014/main" id="{A463B23B-E0E4-9742-B775-8DFED0E78E0C}"/>
              </a:ext>
            </a:extLst>
          </p:cNvPr>
          <p:cNvSpPr txBox="1"/>
          <p:nvPr/>
        </p:nvSpPr>
        <p:spPr>
          <a:xfrm>
            <a:off x="2886075" y="4824169"/>
            <a:ext cx="1202531" cy="369332"/>
          </a:xfrm>
          <a:prstGeom prst="rect">
            <a:avLst/>
          </a:prstGeom>
          <a:noFill/>
          <a:ln>
            <a:solidFill>
              <a:schemeClr val="tx1"/>
            </a:solidFill>
          </a:ln>
        </p:spPr>
        <p:txBody>
          <a:bodyPr wrap="square" rtlCol="0">
            <a:spAutoFit/>
          </a:bodyPr>
          <a:lstStyle/>
          <a:p>
            <a:r>
              <a:rPr lang="en-GB" dirty="0"/>
              <a:t>mobility</a:t>
            </a:r>
          </a:p>
        </p:txBody>
      </p:sp>
      <p:sp>
        <p:nvSpPr>
          <p:cNvPr id="33" name="TextBox 32">
            <a:extLst>
              <a:ext uri="{FF2B5EF4-FFF2-40B4-BE49-F238E27FC236}">
                <a16:creationId xmlns:a16="http://schemas.microsoft.com/office/drawing/2014/main" id="{3FEED895-B6D5-C641-BF9C-54ED96E0DBF5}"/>
              </a:ext>
            </a:extLst>
          </p:cNvPr>
          <p:cNvSpPr txBox="1"/>
          <p:nvPr/>
        </p:nvSpPr>
        <p:spPr>
          <a:xfrm>
            <a:off x="8114437" y="4887522"/>
            <a:ext cx="1158151" cy="369332"/>
          </a:xfrm>
          <a:prstGeom prst="rect">
            <a:avLst/>
          </a:prstGeom>
          <a:noFill/>
          <a:ln>
            <a:solidFill>
              <a:schemeClr val="tx1"/>
            </a:solidFill>
          </a:ln>
        </p:spPr>
        <p:txBody>
          <a:bodyPr wrap="square" rtlCol="0">
            <a:spAutoFit/>
          </a:bodyPr>
          <a:lstStyle/>
          <a:p>
            <a:r>
              <a:rPr lang="en-GB" dirty="0"/>
              <a:t>Home size</a:t>
            </a:r>
          </a:p>
        </p:txBody>
      </p:sp>
    </p:spTree>
    <p:extLst>
      <p:ext uri="{BB962C8B-B14F-4D97-AF65-F5344CB8AC3E}">
        <p14:creationId xmlns:p14="http://schemas.microsoft.com/office/powerpoint/2010/main" val="25286803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F583BA-E296-4548-8407-E372151B5401}"/>
              </a:ext>
            </a:extLst>
          </p:cNvPr>
          <p:cNvSpPr>
            <a:spLocks noGrp="1"/>
          </p:cNvSpPr>
          <p:nvPr>
            <p:ph type="title"/>
          </p:nvPr>
        </p:nvSpPr>
        <p:spPr>
          <a:xfrm>
            <a:off x="838200" y="192847"/>
            <a:ext cx="10515600" cy="708302"/>
          </a:xfrm>
        </p:spPr>
        <p:txBody>
          <a:bodyPr/>
          <a:lstStyle/>
          <a:p>
            <a:pPr algn="ctr"/>
            <a:r>
              <a:rPr lang="en-GB" err="1"/>
              <a:t>Datos</a:t>
            </a:r>
            <a:r>
              <a:rPr lang="en-GB"/>
              <a:t> Ola 2 </a:t>
            </a:r>
            <a:r>
              <a:rPr lang="en-GB" err="1"/>
              <a:t>por</a:t>
            </a:r>
            <a:r>
              <a:rPr lang="en-GB"/>
              <a:t> </a:t>
            </a:r>
            <a:r>
              <a:rPr lang="en-GB" err="1"/>
              <a:t>los</a:t>
            </a:r>
            <a:r>
              <a:rPr lang="en-GB"/>
              <a:t> 51 Barrios </a:t>
            </a:r>
          </a:p>
        </p:txBody>
      </p:sp>
      <p:pic>
        <p:nvPicPr>
          <p:cNvPr id="6" name="Picture 5">
            <a:extLst>
              <a:ext uri="{FF2B5EF4-FFF2-40B4-BE49-F238E27FC236}">
                <a16:creationId xmlns:a16="http://schemas.microsoft.com/office/drawing/2014/main" id="{0E96781E-7821-FC4C-8D2E-589F2E5E5AC8}"/>
              </a:ext>
            </a:extLst>
          </p:cNvPr>
          <p:cNvPicPr>
            <a:picLocks noChangeAspect="1"/>
          </p:cNvPicPr>
          <p:nvPr/>
        </p:nvPicPr>
        <p:blipFill>
          <a:blip r:embed="rId2"/>
          <a:stretch>
            <a:fillRect/>
          </a:stretch>
        </p:blipFill>
        <p:spPr>
          <a:xfrm>
            <a:off x="4579731" y="1127263"/>
            <a:ext cx="6451600" cy="5372100"/>
          </a:xfrm>
          <a:prstGeom prst="rect">
            <a:avLst/>
          </a:prstGeom>
        </p:spPr>
      </p:pic>
      <p:sp>
        <p:nvSpPr>
          <p:cNvPr id="8" name="TextBox 7">
            <a:extLst>
              <a:ext uri="{FF2B5EF4-FFF2-40B4-BE49-F238E27FC236}">
                <a16:creationId xmlns:a16="http://schemas.microsoft.com/office/drawing/2014/main" id="{7491C259-3D55-1D4C-9B37-32C561C94812}"/>
              </a:ext>
            </a:extLst>
          </p:cNvPr>
          <p:cNvSpPr txBox="1"/>
          <p:nvPr/>
        </p:nvSpPr>
        <p:spPr>
          <a:xfrm>
            <a:off x="649357" y="1378226"/>
            <a:ext cx="4174434" cy="1754326"/>
          </a:xfrm>
          <a:prstGeom prst="rect">
            <a:avLst/>
          </a:prstGeom>
          <a:noFill/>
          <a:ln>
            <a:solidFill>
              <a:schemeClr val="tx1"/>
            </a:solidFill>
          </a:ln>
        </p:spPr>
        <p:txBody>
          <a:bodyPr wrap="square" rtlCol="0">
            <a:spAutoFit/>
          </a:bodyPr>
          <a:lstStyle/>
          <a:p>
            <a:pPr marL="285750" indent="-285750">
              <a:buFont typeface="Arial" panose="020B0604020202020204" pitchFamily="34" charset="0"/>
              <a:buChar char="•"/>
            </a:pPr>
            <a:r>
              <a:rPr lang="en-GB" err="1"/>
              <a:t>Incidencia</a:t>
            </a:r>
            <a:r>
              <a:rPr lang="en-GB"/>
              <a:t> de PCRs </a:t>
            </a:r>
            <a:r>
              <a:rPr lang="en-GB" err="1"/>
              <a:t>integrada</a:t>
            </a:r>
            <a:r>
              <a:rPr lang="en-GB"/>
              <a:t> de 21 </a:t>
            </a:r>
            <a:r>
              <a:rPr lang="en-GB" err="1"/>
              <a:t>Junio</a:t>
            </a:r>
            <a:r>
              <a:rPr lang="en-GB"/>
              <a:t> a 15 </a:t>
            </a:r>
            <a:r>
              <a:rPr lang="en-GB" err="1"/>
              <a:t>Diciembre</a:t>
            </a:r>
            <a:r>
              <a:rPr lang="en-GB"/>
              <a:t> 2020</a:t>
            </a:r>
          </a:p>
          <a:p>
            <a:pPr marL="285750" indent="-285750">
              <a:buFont typeface="Arial" panose="020B0604020202020204" pitchFamily="34" charset="0"/>
              <a:buChar char="•"/>
            </a:pPr>
            <a:r>
              <a:rPr lang="en-GB" err="1"/>
              <a:t>Incidencia</a:t>
            </a:r>
            <a:r>
              <a:rPr lang="en-GB"/>
              <a:t> </a:t>
            </a:r>
            <a:r>
              <a:rPr lang="en-GB" err="1"/>
              <a:t>por</a:t>
            </a:r>
            <a:r>
              <a:rPr lang="en-GB"/>
              <a:t> 100k habitants</a:t>
            </a:r>
          </a:p>
          <a:p>
            <a:pPr marL="285750" indent="-285750">
              <a:buFont typeface="Arial" panose="020B0604020202020204" pitchFamily="34" charset="0"/>
              <a:buChar char="•"/>
            </a:pPr>
            <a:r>
              <a:rPr lang="en-GB" err="1"/>
              <a:t>Población</a:t>
            </a:r>
            <a:r>
              <a:rPr lang="en-GB"/>
              <a:t> </a:t>
            </a:r>
            <a:r>
              <a:rPr lang="en-GB" err="1"/>
              <a:t>por</a:t>
            </a:r>
            <a:r>
              <a:rPr lang="en-GB"/>
              <a:t> barrio </a:t>
            </a:r>
            <a:r>
              <a:rPr lang="en-GB" err="1"/>
              <a:t>típica</a:t>
            </a:r>
            <a:r>
              <a:rPr lang="en-GB"/>
              <a:t> </a:t>
            </a:r>
            <a:r>
              <a:rPr lang="en-GB" err="1"/>
              <a:t>es</a:t>
            </a:r>
            <a:r>
              <a:rPr lang="en-GB"/>
              <a:t> de 20k habitants. El </a:t>
            </a:r>
            <a:r>
              <a:rPr lang="en-GB" err="1"/>
              <a:t>número</a:t>
            </a:r>
            <a:r>
              <a:rPr lang="en-GB"/>
              <a:t> de personas </a:t>
            </a:r>
            <a:r>
              <a:rPr lang="en-GB" err="1"/>
              <a:t>es</a:t>
            </a:r>
            <a:r>
              <a:rPr lang="en-GB"/>
              <a:t> del </a:t>
            </a:r>
            <a:r>
              <a:rPr lang="en-GB" err="1"/>
              <a:t>orden</a:t>
            </a:r>
            <a:r>
              <a:rPr lang="en-GB"/>
              <a:t> de la </a:t>
            </a:r>
            <a:r>
              <a:rPr lang="en-GB" err="1"/>
              <a:t>incidencia</a:t>
            </a:r>
            <a:r>
              <a:rPr lang="en-GB"/>
              <a:t> </a:t>
            </a:r>
            <a:r>
              <a:rPr lang="en-GB" err="1"/>
              <a:t>por</a:t>
            </a:r>
            <a:r>
              <a:rPr lang="en-GB"/>
              <a:t> 100k / 5</a:t>
            </a:r>
          </a:p>
        </p:txBody>
      </p:sp>
      <p:sp>
        <p:nvSpPr>
          <p:cNvPr id="9" name="Date Placeholder 8">
            <a:extLst>
              <a:ext uri="{FF2B5EF4-FFF2-40B4-BE49-F238E27FC236}">
                <a16:creationId xmlns:a16="http://schemas.microsoft.com/office/drawing/2014/main" id="{93465B48-B35D-CF49-8916-73203294FD2C}"/>
              </a:ext>
            </a:extLst>
          </p:cNvPr>
          <p:cNvSpPr>
            <a:spLocks noGrp="1"/>
          </p:cNvSpPr>
          <p:nvPr>
            <p:ph type="dt" sz="half" idx="10"/>
          </p:nvPr>
        </p:nvSpPr>
        <p:spPr/>
        <p:txBody>
          <a:bodyPr/>
          <a:lstStyle/>
          <a:p>
            <a:fld id="{2C14B601-541F-BF41-AF1B-EB678F7F506A}" type="datetime1">
              <a:rPr lang="es-ES_tradnl" smtClean="0"/>
              <a:t>19/1/21</a:t>
            </a:fld>
            <a:endParaRPr lang="en-GB"/>
          </a:p>
        </p:txBody>
      </p:sp>
      <p:sp>
        <p:nvSpPr>
          <p:cNvPr id="10" name="Slide Number Placeholder 9">
            <a:extLst>
              <a:ext uri="{FF2B5EF4-FFF2-40B4-BE49-F238E27FC236}">
                <a16:creationId xmlns:a16="http://schemas.microsoft.com/office/drawing/2014/main" id="{CCCF1F99-DBBD-2741-A737-20D87AC1881D}"/>
              </a:ext>
            </a:extLst>
          </p:cNvPr>
          <p:cNvSpPr>
            <a:spLocks noGrp="1"/>
          </p:cNvSpPr>
          <p:nvPr>
            <p:ph type="sldNum" sz="quarter" idx="12"/>
          </p:nvPr>
        </p:nvSpPr>
        <p:spPr/>
        <p:txBody>
          <a:bodyPr/>
          <a:lstStyle/>
          <a:p>
            <a:fld id="{0C22590F-F6AF-D74B-B13A-178593BD78DD}" type="slidenum">
              <a:rPr lang="en-GB" smtClean="0"/>
              <a:t>2</a:t>
            </a:fld>
            <a:endParaRPr lang="en-GB"/>
          </a:p>
        </p:txBody>
      </p:sp>
    </p:spTree>
    <p:extLst>
      <p:ext uri="{BB962C8B-B14F-4D97-AF65-F5344CB8AC3E}">
        <p14:creationId xmlns:p14="http://schemas.microsoft.com/office/powerpoint/2010/main" val="33597921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70D51080-38E8-884A-9DBC-1E00628F6E0C}"/>
              </a:ext>
            </a:extLst>
          </p:cNvPr>
          <p:cNvPicPr>
            <a:picLocks noChangeAspect="1"/>
          </p:cNvPicPr>
          <p:nvPr/>
        </p:nvPicPr>
        <p:blipFill>
          <a:blip r:embed="rId2"/>
          <a:stretch>
            <a:fillRect/>
          </a:stretch>
        </p:blipFill>
        <p:spPr>
          <a:xfrm>
            <a:off x="6299200" y="3533599"/>
            <a:ext cx="4275861" cy="2666540"/>
          </a:xfrm>
          <a:prstGeom prst="rect">
            <a:avLst/>
          </a:prstGeom>
        </p:spPr>
      </p:pic>
      <p:pic>
        <p:nvPicPr>
          <p:cNvPr id="21" name="Picture 20">
            <a:extLst>
              <a:ext uri="{FF2B5EF4-FFF2-40B4-BE49-F238E27FC236}">
                <a16:creationId xmlns:a16="http://schemas.microsoft.com/office/drawing/2014/main" id="{F3B2A839-C8D6-224B-B27F-ECD46610C18B}"/>
              </a:ext>
            </a:extLst>
          </p:cNvPr>
          <p:cNvPicPr>
            <a:picLocks noChangeAspect="1"/>
          </p:cNvPicPr>
          <p:nvPr/>
        </p:nvPicPr>
        <p:blipFill>
          <a:blip r:embed="rId3"/>
          <a:stretch>
            <a:fillRect/>
          </a:stretch>
        </p:blipFill>
        <p:spPr>
          <a:xfrm>
            <a:off x="0" y="3521771"/>
            <a:ext cx="4286250" cy="2606503"/>
          </a:xfrm>
          <a:prstGeom prst="rect">
            <a:avLst/>
          </a:prstGeom>
        </p:spPr>
      </p:pic>
      <p:pic>
        <p:nvPicPr>
          <p:cNvPr id="18" name="Picture 17">
            <a:extLst>
              <a:ext uri="{FF2B5EF4-FFF2-40B4-BE49-F238E27FC236}">
                <a16:creationId xmlns:a16="http://schemas.microsoft.com/office/drawing/2014/main" id="{EDD3298B-2626-BA4D-8D61-653DA9FC4C5C}"/>
              </a:ext>
            </a:extLst>
          </p:cNvPr>
          <p:cNvPicPr>
            <a:picLocks noChangeAspect="1"/>
          </p:cNvPicPr>
          <p:nvPr/>
        </p:nvPicPr>
        <p:blipFill>
          <a:blip r:embed="rId4"/>
          <a:stretch>
            <a:fillRect/>
          </a:stretch>
        </p:blipFill>
        <p:spPr>
          <a:xfrm>
            <a:off x="6257924" y="756483"/>
            <a:ext cx="4317137" cy="2649421"/>
          </a:xfrm>
          <a:prstGeom prst="rect">
            <a:avLst/>
          </a:prstGeom>
        </p:spPr>
      </p:pic>
      <p:pic>
        <p:nvPicPr>
          <p:cNvPr id="15" name="Picture 14">
            <a:extLst>
              <a:ext uri="{FF2B5EF4-FFF2-40B4-BE49-F238E27FC236}">
                <a16:creationId xmlns:a16="http://schemas.microsoft.com/office/drawing/2014/main" id="{72D3047B-1BB7-6A4B-B525-F6CA1A3B2336}"/>
              </a:ext>
            </a:extLst>
          </p:cNvPr>
          <p:cNvPicPr>
            <a:picLocks noChangeAspect="1"/>
          </p:cNvPicPr>
          <p:nvPr/>
        </p:nvPicPr>
        <p:blipFill>
          <a:blip r:embed="rId5"/>
          <a:stretch>
            <a:fillRect/>
          </a:stretch>
        </p:blipFill>
        <p:spPr>
          <a:xfrm>
            <a:off x="0" y="716225"/>
            <a:ext cx="4286250" cy="2718109"/>
          </a:xfrm>
          <a:prstGeom prst="rect">
            <a:avLst/>
          </a:prstGeom>
        </p:spPr>
      </p:pic>
      <p:sp>
        <p:nvSpPr>
          <p:cNvPr id="2" name="Title 1">
            <a:extLst>
              <a:ext uri="{FF2B5EF4-FFF2-40B4-BE49-F238E27FC236}">
                <a16:creationId xmlns:a16="http://schemas.microsoft.com/office/drawing/2014/main" id="{2B8D6BC4-4FBA-3B48-9A8C-3866175F7304}"/>
              </a:ext>
            </a:extLst>
          </p:cNvPr>
          <p:cNvSpPr>
            <a:spLocks noGrp="1"/>
          </p:cNvSpPr>
          <p:nvPr>
            <p:ph type="title"/>
          </p:nvPr>
        </p:nvSpPr>
        <p:spPr>
          <a:xfrm>
            <a:off x="166757" y="0"/>
            <a:ext cx="11728173" cy="628788"/>
          </a:xfrm>
          <a:ln>
            <a:solidFill>
              <a:schemeClr val="accent1">
                <a:lumMod val="60000"/>
                <a:lumOff val="40000"/>
              </a:schemeClr>
            </a:solidFill>
          </a:ln>
        </p:spPr>
        <p:txBody>
          <a:bodyPr>
            <a:noAutofit/>
          </a:bodyPr>
          <a:lstStyle/>
          <a:p>
            <a:r>
              <a:rPr lang="en-GB" sz="2400" dirty="0"/>
              <a:t>Correlations of </a:t>
            </a:r>
            <a:r>
              <a:rPr lang="en-GB" sz="2400" b="1" dirty="0">
                <a:solidFill>
                  <a:srgbClr val="FF0000"/>
                </a:solidFill>
              </a:rPr>
              <a:t>simulation diagnosed</a:t>
            </a:r>
            <a:r>
              <a:rPr lang="en-GB" sz="2400" dirty="0"/>
              <a:t> with census characteristics</a:t>
            </a:r>
          </a:p>
        </p:txBody>
      </p:sp>
      <p:sp>
        <p:nvSpPr>
          <p:cNvPr id="4" name="Date Placeholder 3">
            <a:extLst>
              <a:ext uri="{FF2B5EF4-FFF2-40B4-BE49-F238E27FC236}">
                <a16:creationId xmlns:a16="http://schemas.microsoft.com/office/drawing/2014/main" id="{9DBF0A8D-52BB-5D41-8109-D4EC9D46444C}"/>
              </a:ext>
            </a:extLst>
          </p:cNvPr>
          <p:cNvSpPr>
            <a:spLocks noGrp="1"/>
          </p:cNvSpPr>
          <p:nvPr>
            <p:ph type="dt" sz="half" idx="10"/>
          </p:nvPr>
        </p:nvSpPr>
        <p:spPr>
          <a:xfrm>
            <a:off x="838200" y="6145797"/>
            <a:ext cx="2743200" cy="365125"/>
          </a:xfrm>
        </p:spPr>
        <p:txBody>
          <a:bodyPr/>
          <a:lstStyle/>
          <a:p>
            <a:fld id="{DA17EB17-6199-CC43-898E-33BEA4383FD3}" type="datetime1">
              <a:rPr lang="es-ES_tradnl" smtClean="0"/>
              <a:t>22/1/21</a:t>
            </a:fld>
            <a:endParaRPr lang="en-GB"/>
          </a:p>
        </p:txBody>
      </p:sp>
      <p:sp>
        <p:nvSpPr>
          <p:cNvPr id="5" name="Slide Number Placeholder 4">
            <a:extLst>
              <a:ext uri="{FF2B5EF4-FFF2-40B4-BE49-F238E27FC236}">
                <a16:creationId xmlns:a16="http://schemas.microsoft.com/office/drawing/2014/main" id="{E7094315-3A97-794A-BF9F-F809B06F0A09}"/>
              </a:ext>
            </a:extLst>
          </p:cNvPr>
          <p:cNvSpPr>
            <a:spLocks noGrp="1"/>
          </p:cNvSpPr>
          <p:nvPr>
            <p:ph type="sldNum" sz="quarter" idx="12"/>
          </p:nvPr>
        </p:nvSpPr>
        <p:spPr>
          <a:xfrm>
            <a:off x="8610600" y="6145797"/>
            <a:ext cx="2743200" cy="365125"/>
          </a:xfrm>
        </p:spPr>
        <p:txBody>
          <a:bodyPr/>
          <a:lstStyle/>
          <a:p>
            <a:fld id="{0C22590F-F6AF-D74B-B13A-178593BD78DD}" type="slidenum">
              <a:rPr lang="en-GB" smtClean="0"/>
              <a:t>20</a:t>
            </a:fld>
            <a:endParaRPr lang="en-GB" dirty="0"/>
          </a:p>
        </p:txBody>
      </p:sp>
      <p:sp>
        <p:nvSpPr>
          <p:cNvPr id="29" name="TextBox 28">
            <a:extLst>
              <a:ext uri="{FF2B5EF4-FFF2-40B4-BE49-F238E27FC236}">
                <a16:creationId xmlns:a16="http://schemas.microsoft.com/office/drawing/2014/main" id="{ADF56095-0534-154C-955C-6C0B62C369A1}"/>
              </a:ext>
            </a:extLst>
          </p:cNvPr>
          <p:cNvSpPr txBox="1"/>
          <p:nvPr/>
        </p:nvSpPr>
        <p:spPr>
          <a:xfrm>
            <a:off x="13186810" y="1598739"/>
            <a:ext cx="828675" cy="246221"/>
          </a:xfrm>
          <a:prstGeom prst="rect">
            <a:avLst/>
          </a:prstGeom>
          <a:solidFill>
            <a:schemeClr val="bg1"/>
          </a:solidFill>
        </p:spPr>
        <p:txBody>
          <a:bodyPr wrap="square" rtlCol="0">
            <a:spAutoFit/>
          </a:bodyPr>
          <a:lstStyle/>
          <a:p>
            <a:r>
              <a:rPr lang="en-GB" sz="1000" dirty="0"/>
              <a:t>diagnosed</a:t>
            </a:r>
          </a:p>
        </p:txBody>
      </p:sp>
      <p:sp>
        <p:nvSpPr>
          <p:cNvPr id="26" name="TextBox 25">
            <a:extLst>
              <a:ext uri="{FF2B5EF4-FFF2-40B4-BE49-F238E27FC236}">
                <a16:creationId xmlns:a16="http://schemas.microsoft.com/office/drawing/2014/main" id="{D1B030DC-B0FB-1741-847E-8D0A90B16A53}"/>
              </a:ext>
            </a:extLst>
          </p:cNvPr>
          <p:cNvSpPr txBox="1"/>
          <p:nvPr/>
        </p:nvSpPr>
        <p:spPr>
          <a:xfrm>
            <a:off x="2939824" y="2435483"/>
            <a:ext cx="1014413" cy="369332"/>
          </a:xfrm>
          <a:prstGeom prst="rect">
            <a:avLst/>
          </a:prstGeom>
          <a:noFill/>
          <a:ln>
            <a:solidFill>
              <a:schemeClr val="tx1"/>
            </a:solidFill>
          </a:ln>
        </p:spPr>
        <p:txBody>
          <a:bodyPr wrap="square" rtlCol="0">
            <a:spAutoFit/>
          </a:bodyPr>
          <a:lstStyle/>
          <a:p>
            <a:pPr algn="ctr"/>
            <a:r>
              <a:rPr lang="en-GB" dirty="0"/>
              <a:t>Density</a:t>
            </a:r>
          </a:p>
        </p:txBody>
      </p:sp>
      <p:sp>
        <p:nvSpPr>
          <p:cNvPr id="31" name="TextBox 30">
            <a:extLst>
              <a:ext uri="{FF2B5EF4-FFF2-40B4-BE49-F238E27FC236}">
                <a16:creationId xmlns:a16="http://schemas.microsoft.com/office/drawing/2014/main" id="{59456198-38B1-284F-BB44-88A4500FF865}"/>
              </a:ext>
            </a:extLst>
          </p:cNvPr>
          <p:cNvSpPr txBox="1"/>
          <p:nvPr/>
        </p:nvSpPr>
        <p:spPr>
          <a:xfrm>
            <a:off x="8967787" y="2424738"/>
            <a:ext cx="1014413" cy="369332"/>
          </a:xfrm>
          <a:prstGeom prst="rect">
            <a:avLst/>
          </a:prstGeom>
          <a:noFill/>
          <a:ln>
            <a:solidFill>
              <a:schemeClr val="tx1"/>
            </a:solidFill>
          </a:ln>
        </p:spPr>
        <p:txBody>
          <a:bodyPr wrap="square" rtlCol="0">
            <a:spAutoFit/>
          </a:bodyPr>
          <a:lstStyle/>
          <a:p>
            <a:pPr algn="ctr"/>
            <a:r>
              <a:rPr lang="en-GB" dirty="0"/>
              <a:t>&gt; 65y</a:t>
            </a:r>
          </a:p>
        </p:txBody>
      </p:sp>
      <p:sp>
        <p:nvSpPr>
          <p:cNvPr id="32" name="TextBox 31">
            <a:extLst>
              <a:ext uri="{FF2B5EF4-FFF2-40B4-BE49-F238E27FC236}">
                <a16:creationId xmlns:a16="http://schemas.microsoft.com/office/drawing/2014/main" id="{A463B23B-E0E4-9742-B775-8DFED0E78E0C}"/>
              </a:ext>
            </a:extLst>
          </p:cNvPr>
          <p:cNvSpPr txBox="1"/>
          <p:nvPr/>
        </p:nvSpPr>
        <p:spPr>
          <a:xfrm>
            <a:off x="2751706" y="5241029"/>
            <a:ext cx="1202531" cy="369332"/>
          </a:xfrm>
          <a:prstGeom prst="rect">
            <a:avLst/>
          </a:prstGeom>
          <a:noFill/>
          <a:ln>
            <a:solidFill>
              <a:schemeClr val="tx1"/>
            </a:solidFill>
          </a:ln>
        </p:spPr>
        <p:txBody>
          <a:bodyPr wrap="square" rtlCol="0">
            <a:spAutoFit/>
          </a:bodyPr>
          <a:lstStyle/>
          <a:p>
            <a:pPr algn="ctr"/>
            <a:r>
              <a:rPr lang="en-GB" dirty="0"/>
              <a:t>mobility</a:t>
            </a:r>
          </a:p>
        </p:txBody>
      </p:sp>
      <p:sp>
        <p:nvSpPr>
          <p:cNvPr id="33" name="TextBox 32">
            <a:extLst>
              <a:ext uri="{FF2B5EF4-FFF2-40B4-BE49-F238E27FC236}">
                <a16:creationId xmlns:a16="http://schemas.microsoft.com/office/drawing/2014/main" id="{3FEED895-B6D5-C641-BF9C-54ED96E0DBF5}"/>
              </a:ext>
            </a:extLst>
          </p:cNvPr>
          <p:cNvSpPr txBox="1"/>
          <p:nvPr/>
        </p:nvSpPr>
        <p:spPr>
          <a:xfrm>
            <a:off x="8967787" y="5272127"/>
            <a:ext cx="1158151" cy="369332"/>
          </a:xfrm>
          <a:prstGeom prst="rect">
            <a:avLst/>
          </a:prstGeom>
          <a:noFill/>
          <a:ln>
            <a:solidFill>
              <a:schemeClr val="tx1"/>
            </a:solidFill>
          </a:ln>
        </p:spPr>
        <p:txBody>
          <a:bodyPr wrap="square" rtlCol="0">
            <a:spAutoFit/>
          </a:bodyPr>
          <a:lstStyle/>
          <a:p>
            <a:r>
              <a:rPr lang="en-GB" dirty="0"/>
              <a:t>Home size</a:t>
            </a:r>
          </a:p>
        </p:txBody>
      </p:sp>
    </p:spTree>
    <p:extLst>
      <p:ext uri="{BB962C8B-B14F-4D97-AF65-F5344CB8AC3E}">
        <p14:creationId xmlns:p14="http://schemas.microsoft.com/office/powerpoint/2010/main" val="38859198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A58FA4E1-483D-574E-831D-A84B9DDD1630}"/>
              </a:ext>
            </a:extLst>
          </p:cNvPr>
          <p:cNvPicPr>
            <a:picLocks noChangeAspect="1"/>
          </p:cNvPicPr>
          <p:nvPr/>
        </p:nvPicPr>
        <p:blipFill>
          <a:blip r:embed="rId2"/>
          <a:stretch>
            <a:fillRect/>
          </a:stretch>
        </p:blipFill>
        <p:spPr>
          <a:xfrm>
            <a:off x="5682004" y="3825975"/>
            <a:ext cx="4113839" cy="2540240"/>
          </a:xfrm>
          <a:prstGeom prst="rect">
            <a:avLst/>
          </a:prstGeom>
        </p:spPr>
      </p:pic>
      <p:pic>
        <p:nvPicPr>
          <p:cNvPr id="10" name="Picture 9">
            <a:extLst>
              <a:ext uri="{FF2B5EF4-FFF2-40B4-BE49-F238E27FC236}">
                <a16:creationId xmlns:a16="http://schemas.microsoft.com/office/drawing/2014/main" id="{053205D3-D95E-224E-8430-CBFC23955DD0}"/>
              </a:ext>
            </a:extLst>
          </p:cNvPr>
          <p:cNvPicPr>
            <a:picLocks noChangeAspect="1"/>
          </p:cNvPicPr>
          <p:nvPr/>
        </p:nvPicPr>
        <p:blipFill>
          <a:blip r:embed="rId3"/>
          <a:stretch>
            <a:fillRect/>
          </a:stretch>
        </p:blipFill>
        <p:spPr>
          <a:xfrm>
            <a:off x="342810" y="3825975"/>
            <a:ext cx="3874896" cy="2436569"/>
          </a:xfrm>
          <a:prstGeom prst="rect">
            <a:avLst/>
          </a:prstGeom>
        </p:spPr>
      </p:pic>
      <p:pic>
        <p:nvPicPr>
          <p:cNvPr id="8" name="Picture 7">
            <a:extLst>
              <a:ext uri="{FF2B5EF4-FFF2-40B4-BE49-F238E27FC236}">
                <a16:creationId xmlns:a16="http://schemas.microsoft.com/office/drawing/2014/main" id="{8D3F8EAD-FAD0-8C46-9033-E0B1BFF15FC0}"/>
              </a:ext>
            </a:extLst>
          </p:cNvPr>
          <p:cNvPicPr>
            <a:picLocks noChangeAspect="1"/>
          </p:cNvPicPr>
          <p:nvPr/>
        </p:nvPicPr>
        <p:blipFill>
          <a:blip r:embed="rId4"/>
          <a:stretch>
            <a:fillRect/>
          </a:stretch>
        </p:blipFill>
        <p:spPr>
          <a:xfrm>
            <a:off x="5765063" y="813957"/>
            <a:ext cx="3947722" cy="2515169"/>
          </a:xfrm>
          <a:prstGeom prst="rect">
            <a:avLst/>
          </a:prstGeom>
        </p:spPr>
      </p:pic>
      <p:pic>
        <p:nvPicPr>
          <p:cNvPr id="6" name="Picture 5">
            <a:extLst>
              <a:ext uri="{FF2B5EF4-FFF2-40B4-BE49-F238E27FC236}">
                <a16:creationId xmlns:a16="http://schemas.microsoft.com/office/drawing/2014/main" id="{488A6512-9C51-974D-83DF-3791F4ED5551}"/>
              </a:ext>
            </a:extLst>
          </p:cNvPr>
          <p:cNvPicPr>
            <a:picLocks noChangeAspect="1"/>
          </p:cNvPicPr>
          <p:nvPr/>
        </p:nvPicPr>
        <p:blipFill>
          <a:blip r:embed="rId5"/>
          <a:stretch>
            <a:fillRect/>
          </a:stretch>
        </p:blipFill>
        <p:spPr>
          <a:xfrm>
            <a:off x="419818" y="835742"/>
            <a:ext cx="3883313" cy="2493384"/>
          </a:xfrm>
          <a:prstGeom prst="rect">
            <a:avLst/>
          </a:prstGeom>
        </p:spPr>
      </p:pic>
      <p:sp>
        <p:nvSpPr>
          <p:cNvPr id="2" name="Title 1">
            <a:extLst>
              <a:ext uri="{FF2B5EF4-FFF2-40B4-BE49-F238E27FC236}">
                <a16:creationId xmlns:a16="http://schemas.microsoft.com/office/drawing/2014/main" id="{2B8D6BC4-4FBA-3B48-9A8C-3866175F7304}"/>
              </a:ext>
            </a:extLst>
          </p:cNvPr>
          <p:cNvSpPr>
            <a:spLocks noGrp="1"/>
          </p:cNvSpPr>
          <p:nvPr>
            <p:ph type="title"/>
          </p:nvPr>
        </p:nvSpPr>
        <p:spPr>
          <a:xfrm>
            <a:off x="166757" y="0"/>
            <a:ext cx="11728173" cy="628788"/>
          </a:xfrm>
          <a:ln>
            <a:solidFill>
              <a:schemeClr val="accent1">
                <a:lumMod val="60000"/>
                <a:lumOff val="40000"/>
              </a:schemeClr>
            </a:solidFill>
          </a:ln>
        </p:spPr>
        <p:txBody>
          <a:bodyPr>
            <a:noAutofit/>
          </a:bodyPr>
          <a:lstStyle/>
          <a:p>
            <a:r>
              <a:rPr lang="en-GB" sz="2400" dirty="0"/>
              <a:t>Correlations of </a:t>
            </a:r>
            <a:r>
              <a:rPr lang="en-GB" sz="2400" b="1" dirty="0">
                <a:solidFill>
                  <a:srgbClr val="FF0000"/>
                </a:solidFill>
              </a:rPr>
              <a:t>simulation infectious</a:t>
            </a:r>
            <a:r>
              <a:rPr lang="en-GB" sz="2400" dirty="0"/>
              <a:t> with census characteristics</a:t>
            </a:r>
          </a:p>
        </p:txBody>
      </p:sp>
      <p:sp>
        <p:nvSpPr>
          <p:cNvPr id="4" name="Date Placeholder 3">
            <a:extLst>
              <a:ext uri="{FF2B5EF4-FFF2-40B4-BE49-F238E27FC236}">
                <a16:creationId xmlns:a16="http://schemas.microsoft.com/office/drawing/2014/main" id="{9DBF0A8D-52BB-5D41-8109-D4EC9D46444C}"/>
              </a:ext>
            </a:extLst>
          </p:cNvPr>
          <p:cNvSpPr>
            <a:spLocks noGrp="1"/>
          </p:cNvSpPr>
          <p:nvPr>
            <p:ph type="dt" sz="half" idx="10"/>
          </p:nvPr>
        </p:nvSpPr>
        <p:spPr>
          <a:xfrm>
            <a:off x="838200" y="6145797"/>
            <a:ext cx="2743200" cy="365125"/>
          </a:xfrm>
        </p:spPr>
        <p:txBody>
          <a:bodyPr/>
          <a:lstStyle/>
          <a:p>
            <a:fld id="{DA17EB17-6199-CC43-898E-33BEA4383FD3}" type="datetime1">
              <a:rPr lang="es-ES_tradnl" smtClean="0"/>
              <a:t>22/1/21</a:t>
            </a:fld>
            <a:endParaRPr lang="en-GB"/>
          </a:p>
        </p:txBody>
      </p:sp>
      <p:sp>
        <p:nvSpPr>
          <p:cNvPr id="5" name="Slide Number Placeholder 4">
            <a:extLst>
              <a:ext uri="{FF2B5EF4-FFF2-40B4-BE49-F238E27FC236}">
                <a16:creationId xmlns:a16="http://schemas.microsoft.com/office/drawing/2014/main" id="{E7094315-3A97-794A-BF9F-F809B06F0A09}"/>
              </a:ext>
            </a:extLst>
          </p:cNvPr>
          <p:cNvSpPr>
            <a:spLocks noGrp="1"/>
          </p:cNvSpPr>
          <p:nvPr>
            <p:ph type="sldNum" sz="quarter" idx="12"/>
          </p:nvPr>
        </p:nvSpPr>
        <p:spPr>
          <a:xfrm>
            <a:off x="8610600" y="6145797"/>
            <a:ext cx="2743200" cy="365125"/>
          </a:xfrm>
        </p:spPr>
        <p:txBody>
          <a:bodyPr/>
          <a:lstStyle/>
          <a:p>
            <a:fld id="{0C22590F-F6AF-D74B-B13A-178593BD78DD}" type="slidenum">
              <a:rPr lang="en-GB" smtClean="0"/>
              <a:t>21</a:t>
            </a:fld>
            <a:endParaRPr lang="en-GB" dirty="0"/>
          </a:p>
        </p:txBody>
      </p:sp>
      <p:sp>
        <p:nvSpPr>
          <p:cNvPr id="29" name="TextBox 28">
            <a:extLst>
              <a:ext uri="{FF2B5EF4-FFF2-40B4-BE49-F238E27FC236}">
                <a16:creationId xmlns:a16="http://schemas.microsoft.com/office/drawing/2014/main" id="{ADF56095-0534-154C-955C-6C0B62C369A1}"/>
              </a:ext>
            </a:extLst>
          </p:cNvPr>
          <p:cNvSpPr txBox="1"/>
          <p:nvPr/>
        </p:nvSpPr>
        <p:spPr>
          <a:xfrm>
            <a:off x="13186810" y="1598739"/>
            <a:ext cx="828675" cy="246221"/>
          </a:xfrm>
          <a:prstGeom prst="rect">
            <a:avLst/>
          </a:prstGeom>
          <a:solidFill>
            <a:schemeClr val="bg1"/>
          </a:solidFill>
        </p:spPr>
        <p:txBody>
          <a:bodyPr wrap="square" rtlCol="0">
            <a:spAutoFit/>
          </a:bodyPr>
          <a:lstStyle/>
          <a:p>
            <a:r>
              <a:rPr lang="en-GB" sz="1000" dirty="0"/>
              <a:t>diagnosed</a:t>
            </a:r>
          </a:p>
        </p:txBody>
      </p:sp>
      <p:sp>
        <p:nvSpPr>
          <p:cNvPr id="26" name="TextBox 25">
            <a:extLst>
              <a:ext uri="{FF2B5EF4-FFF2-40B4-BE49-F238E27FC236}">
                <a16:creationId xmlns:a16="http://schemas.microsoft.com/office/drawing/2014/main" id="{D1B030DC-B0FB-1741-847E-8D0A90B16A53}"/>
              </a:ext>
            </a:extLst>
          </p:cNvPr>
          <p:cNvSpPr txBox="1"/>
          <p:nvPr/>
        </p:nvSpPr>
        <p:spPr>
          <a:xfrm>
            <a:off x="1042988" y="2350235"/>
            <a:ext cx="1014413" cy="369332"/>
          </a:xfrm>
          <a:prstGeom prst="rect">
            <a:avLst/>
          </a:prstGeom>
          <a:noFill/>
          <a:ln>
            <a:solidFill>
              <a:schemeClr val="tx1"/>
            </a:solidFill>
          </a:ln>
        </p:spPr>
        <p:txBody>
          <a:bodyPr wrap="square" rtlCol="0">
            <a:spAutoFit/>
          </a:bodyPr>
          <a:lstStyle/>
          <a:p>
            <a:pPr algn="ctr"/>
            <a:r>
              <a:rPr lang="en-GB" dirty="0"/>
              <a:t>Density</a:t>
            </a:r>
          </a:p>
        </p:txBody>
      </p:sp>
      <p:sp>
        <p:nvSpPr>
          <p:cNvPr id="31" name="TextBox 30">
            <a:extLst>
              <a:ext uri="{FF2B5EF4-FFF2-40B4-BE49-F238E27FC236}">
                <a16:creationId xmlns:a16="http://schemas.microsoft.com/office/drawing/2014/main" id="{59456198-38B1-284F-BB44-88A4500FF865}"/>
              </a:ext>
            </a:extLst>
          </p:cNvPr>
          <p:cNvSpPr txBox="1"/>
          <p:nvPr/>
        </p:nvSpPr>
        <p:spPr>
          <a:xfrm>
            <a:off x="6724511" y="2360980"/>
            <a:ext cx="1014413" cy="369332"/>
          </a:xfrm>
          <a:prstGeom prst="rect">
            <a:avLst/>
          </a:prstGeom>
          <a:noFill/>
          <a:ln>
            <a:solidFill>
              <a:schemeClr val="tx1"/>
            </a:solidFill>
          </a:ln>
        </p:spPr>
        <p:txBody>
          <a:bodyPr wrap="square" rtlCol="0">
            <a:spAutoFit/>
          </a:bodyPr>
          <a:lstStyle/>
          <a:p>
            <a:pPr algn="ctr"/>
            <a:r>
              <a:rPr lang="en-GB" dirty="0"/>
              <a:t>&gt; 65y</a:t>
            </a:r>
          </a:p>
        </p:txBody>
      </p:sp>
      <p:sp>
        <p:nvSpPr>
          <p:cNvPr id="32" name="TextBox 31">
            <a:extLst>
              <a:ext uri="{FF2B5EF4-FFF2-40B4-BE49-F238E27FC236}">
                <a16:creationId xmlns:a16="http://schemas.microsoft.com/office/drawing/2014/main" id="{A463B23B-E0E4-9742-B775-8DFED0E78E0C}"/>
              </a:ext>
            </a:extLst>
          </p:cNvPr>
          <p:cNvSpPr txBox="1"/>
          <p:nvPr/>
        </p:nvSpPr>
        <p:spPr>
          <a:xfrm>
            <a:off x="2751706" y="5241029"/>
            <a:ext cx="1202531" cy="369332"/>
          </a:xfrm>
          <a:prstGeom prst="rect">
            <a:avLst/>
          </a:prstGeom>
          <a:noFill/>
          <a:ln>
            <a:solidFill>
              <a:schemeClr val="tx1"/>
            </a:solidFill>
          </a:ln>
        </p:spPr>
        <p:txBody>
          <a:bodyPr wrap="square" rtlCol="0">
            <a:spAutoFit/>
          </a:bodyPr>
          <a:lstStyle/>
          <a:p>
            <a:pPr algn="ctr"/>
            <a:r>
              <a:rPr lang="en-GB" dirty="0"/>
              <a:t>mobility</a:t>
            </a:r>
          </a:p>
        </p:txBody>
      </p:sp>
      <p:sp>
        <p:nvSpPr>
          <p:cNvPr id="33" name="TextBox 32">
            <a:extLst>
              <a:ext uri="{FF2B5EF4-FFF2-40B4-BE49-F238E27FC236}">
                <a16:creationId xmlns:a16="http://schemas.microsoft.com/office/drawing/2014/main" id="{3FEED895-B6D5-C641-BF9C-54ED96E0DBF5}"/>
              </a:ext>
            </a:extLst>
          </p:cNvPr>
          <p:cNvSpPr txBox="1"/>
          <p:nvPr/>
        </p:nvSpPr>
        <p:spPr>
          <a:xfrm>
            <a:off x="8257312" y="5274610"/>
            <a:ext cx="1158151" cy="369332"/>
          </a:xfrm>
          <a:prstGeom prst="rect">
            <a:avLst/>
          </a:prstGeom>
          <a:noFill/>
          <a:ln>
            <a:solidFill>
              <a:schemeClr val="tx1"/>
            </a:solidFill>
          </a:ln>
        </p:spPr>
        <p:txBody>
          <a:bodyPr wrap="square" rtlCol="0">
            <a:spAutoFit/>
          </a:bodyPr>
          <a:lstStyle/>
          <a:p>
            <a:r>
              <a:rPr lang="en-GB" dirty="0"/>
              <a:t>Home size</a:t>
            </a:r>
          </a:p>
        </p:txBody>
      </p:sp>
    </p:spTree>
    <p:extLst>
      <p:ext uri="{BB962C8B-B14F-4D97-AF65-F5344CB8AC3E}">
        <p14:creationId xmlns:p14="http://schemas.microsoft.com/office/powerpoint/2010/main" val="13059917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2A10A1B-88C4-4B4F-A34C-5469C577F071}"/>
              </a:ext>
            </a:extLst>
          </p:cNvPr>
          <p:cNvPicPr>
            <a:picLocks noChangeAspect="1"/>
          </p:cNvPicPr>
          <p:nvPr/>
        </p:nvPicPr>
        <p:blipFill>
          <a:blip r:embed="rId2"/>
          <a:stretch>
            <a:fillRect/>
          </a:stretch>
        </p:blipFill>
        <p:spPr>
          <a:xfrm>
            <a:off x="166757" y="628788"/>
            <a:ext cx="5702300" cy="3568700"/>
          </a:xfrm>
          <a:prstGeom prst="rect">
            <a:avLst/>
          </a:prstGeom>
        </p:spPr>
      </p:pic>
      <p:sp>
        <p:nvSpPr>
          <p:cNvPr id="2" name="Title 1">
            <a:extLst>
              <a:ext uri="{FF2B5EF4-FFF2-40B4-BE49-F238E27FC236}">
                <a16:creationId xmlns:a16="http://schemas.microsoft.com/office/drawing/2014/main" id="{2B8D6BC4-4FBA-3B48-9A8C-3866175F7304}"/>
              </a:ext>
            </a:extLst>
          </p:cNvPr>
          <p:cNvSpPr>
            <a:spLocks noGrp="1"/>
          </p:cNvSpPr>
          <p:nvPr>
            <p:ph type="title"/>
          </p:nvPr>
        </p:nvSpPr>
        <p:spPr>
          <a:xfrm>
            <a:off x="166757" y="0"/>
            <a:ext cx="11728173" cy="628788"/>
          </a:xfrm>
          <a:ln>
            <a:solidFill>
              <a:schemeClr val="accent1">
                <a:lumMod val="60000"/>
                <a:lumOff val="40000"/>
              </a:schemeClr>
            </a:solidFill>
          </a:ln>
        </p:spPr>
        <p:txBody>
          <a:bodyPr>
            <a:noAutofit/>
          </a:bodyPr>
          <a:lstStyle/>
          <a:p>
            <a:r>
              <a:rPr lang="en-GB" sz="2400" dirty="0"/>
              <a:t>Sanity check info </a:t>
            </a:r>
            <a:r>
              <a:rPr lang="en-GB" sz="2400" dirty="0" err="1"/>
              <a:t>censo</a:t>
            </a:r>
            <a:r>
              <a:rPr lang="en-GB" sz="2400" dirty="0"/>
              <a:t> 2011 and more recent (2019)</a:t>
            </a:r>
          </a:p>
        </p:txBody>
      </p:sp>
      <p:sp>
        <p:nvSpPr>
          <p:cNvPr id="4" name="Date Placeholder 3">
            <a:extLst>
              <a:ext uri="{FF2B5EF4-FFF2-40B4-BE49-F238E27FC236}">
                <a16:creationId xmlns:a16="http://schemas.microsoft.com/office/drawing/2014/main" id="{9DBF0A8D-52BB-5D41-8109-D4EC9D46444C}"/>
              </a:ext>
            </a:extLst>
          </p:cNvPr>
          <p:cNvSpPr>
            <a:spLocks noGrp="1"/>
          </p:cNvSpPr>
          <p:nvPr>
            <p:ph type="dt" sz="half" idx="10"/>
          </p:nvPr>
        </p:nvSpPr>
        <p:spPr>
          <a:xfrm>
            <a:off x="838200" y="6145797"/>
            <a:ext cx="2743200" cy="365125"/>
          </a:xfrm>
        </p:spPr>
        <p:txBody>
          <a:bodyPr/>
          <a:lstStyle/>
          <a:p>
            <a:fld id="{DA17EB17-6199-CC43-898E-33BEA4383FD3}" type="datetime1">
              <a:rPr lang="es-ES_tradnl" smtClean="0"/>
              <a:t>22/1/21</a:t>
            </a:fld>
            <a:endParaRPr lang="en-GB"/>
          </a:p>
        </p:txBody>
      </p:sp>
      <p:sp>
        <p:nvSpPr>
          <p:cNvPr id="5" name="Slide Number Placeholder 4">
            <a:extLst>
              <a:ext uri="{FF2B5EF4-FFF2-40B4-BE49-F238E27FC236}">
                <a16:creationId xmlns:a16="http://schemas.microsoft.com/office/drawing/2014/main" id="{E7094315-3A97-794A-BF9F-F809B06F0A09}"/>
              </a:ext>
            </a:extLst>
          </p:cNvPr>
          <p:cNvSpPr>
            <a:spLocks noGrp="1"/>
          </p:cNvSpPr>
          <p:nvPr>
            <p:ph type="sldNum" sz="quarter" idx="12"/>
          </p:nvPr>
        </p:nvSpPr>
        <p:spPr>
          <a:xfrm>
            <a:off x="8610600" y="6145797"/>
            <a:ext cx="2743200" cy="365125"/>
          </a:xfrm>
        </p:spPr>
        <p:txBody>
          <a:bodyPr/>
          <a:lstStyle/>
          <a:p>
            <a:fld id="{0C22590F-F6AF-D74B-B13A-178593BD78DD}" type="slidenum">
              <a:rPr lang="en-GB" smtClean="0"/>
              <a:t>22</a:t>
            </a:fld>
            <a:endParaRPr lang="en-GB"/>
          </a:p>
        </p:txBody>
      </p:sp>
      <p:sp>
        <p:nvSpPr>
          <p:cNvPr id="29" name="TextBox 28">
            <a:extLst>
              <a:ext uri="{FF2B5EF4-FFF2-40B4-BE49-F238E27FC236}">
                <a16:creationId xmlns:a16="http://schemas.microsoft.com/office/drawing/2014/main" id="{ADF56095-0534-154C-955C-6C0B62C369A1}"/>
              </a:ext>
            </a:extLst>
          </p:cNvPr>
          <p:cNvSpPr txBox="1"/>
          <p:nvPr/>
        </p:nvSpPr>
        <p:spPr>
          <a:xfrm>
            <a:off x="13186810" y="1598739"/>
            <a:ext cx="828675" cy="246221"/>
          </a:xfrm>
          <a:prstGeom prst="rect">
            <a:avLst/>
          </a:prstGeom>
          <a:solidFill>
            <a:schemeClr val="bg1"/>
          </a:solidFill>
        </p:spPr>
        <p:txBody>
          <a:bodyPr wrap="square" rtlCol="0">
            <a:spAutoFit/>
          </a:bodyPr>
          <a:lstStyle/>
          <a:p>
            <a:r>
              <a:rPr lang="en-GB" sz="1000" dirty="0"/>
              <a:t>diagnosed</a:t>
            </a:r>
          </a:p>
        </p:txBody>
      </p:sp>
      <p:pic>
        <p:nvPicPr>
          <p:cNvPr id="6" name="Picture 5">
            <a:extLst>
              <a:ext uri="{FF2B5EF4-FFF2-40B4-BE49-F238E27FC236}">
                <a16:creationId xmlns:a16="http://schemas.microsoft.com/office/drawing/2014/main" id="{BC526507-7B9D-ED40-B501-13B464338E83}"/>
              </a:ext>
            </a:extLst>
          </p:cNvPr>
          <p:cNvPicPr>
            <a:picLocks noChangeAspect="1"/>
          </p:cNvPicPr>
          <p:nvPr/>
        </p:nvPicPr>
        <p:blipFill>
          <a:blip r:embed="rId3"/>
          <a:stretch>
            <a:fillRect/>
          </a:stretch>
        </p:blipFill>
        <p:spPr>
          <a:xfrm>
            <a:off x="6357730" y="664712"/>
            <a:ext cx="5537200" cy="3517900"/>
          </a:xfrm>
          <a:prstGeom prst="rect">
            <a:avLst/>
          </a:prstGeom>
        </p:spPr>
      </p:pic>
      <p:pic>
        <p:nvPicPr>
          <p:cNvPr id="10" name="Picture 9">
            <a:extLst>
              <a:ext uri="{FF2B5EF4-FFF2-40B4-BE49-F238E27FC236}">
                <a16:creationId xmlns:a16="http://schemas.microsoft.com/office/drawing/2014/main" id="{700F972B-14F9-4D4C-B28D-720BBA7A3BD3}"/>
              </a:ext>
            </a:extLst>
          </p:cNvPr>
          <p:cNvPicPr>
            <a:picLocks noChangeAspect="1"/>
          </p:cNvPicPr>
          <p:nvPr/>
        </p:nvPicPr>
        <p:blipFill>
          <a:blip r:embed="rId4"/>
          <a:stretch>
            <a:fillRect/>
          </a:stretch>
        </p:blipFill>
        <p:spPr>
          <a:xfrm>
            <a:off x="685592" y="4441392"/>
            <a:ext cx="5029200" cy="1460500"/>
          </a:xfrm>
          <a:prstGeom prst="rect">
            <a:avLst/>
          </a:prstGeom>
          <a:ln>
            <a:solidFill>
              <a:schemeClr val="tx1"/>
            </a:solidFill>
          </a:ln>
        </p:spPr>
      </p:pic>
      <p:sp>
        <p:nvSpPr>
          <p:cNvPr id="11" name="TextBox 10">
            <a:extLst>
              <a:ext uri="{FF2B5EF4-FFF2-40B4-BE49-F238E27FC236}">
                <a16:creationId xmlns:a16="http://schemas.microsoft.com/office/drawing/2014/main" id="{FF56B8CE-280E-4148-996B-3342707ACBCC}"/>
              </a:ext>
            </a:extLst>
          </p:cNvPr>
          <p:cNvSpPr txBox="1"/>
          <p:nvPr/>
        </p:nvSpPr>
        <p:spPr>
          <a:xfrm>
            <a:off x="7143750" y="4441392"/>
            <a:ext cx="4457700" cy="923330"/>
          </a:xfrm>
          <a:prstGeom prst="rect">
            <a:avLst/>
          </a:prstGeom>
          <a:noFill/>
          <a:ln>
            <a:solidFill>
              <a:schemeClr val="tx1"/>
            </a:solidFill>
          </a:ln>
        </p:spPr>
        <p:txBody>
          <a:bodyPr wrap="square" rtlCol="0">
            <a:spAutoFit/>
          </a:bodyPr>
          <a:lstStyle/>
          <a:p>
            <a:pPr marL="285750" indent="-285750">
              <a:buFont typeface="Arial" panose="020B0604020202020204" pitchFamily="34" charset="0"/>
              <a:buChar char="•"/>
            </a:pPr>
            <a:r>
              <a:rPr lang="en-GB" dirty="0"/>
              <a:t>Good correlation is observed</a:t>
            </a:r>
          </a:p>
          <a:p>
            <a:pPr marL="285750" indent="-285750">
              <a:buFont typeface="Arial" panose="020B0604020202020204" pitchFamily="34" charset="0"/>
              <a:buChar char="•"/>
            </a:pPr>
            <a:r>
              <a:rPr lang="en-GB" dirty="0"/>
              <a:t>NB: percentage is defined as &gt;=65 (2011) and &gt;65 (2019)</a:t>
            </a:r>
          </a:p>
        </p:txBody>
      </p:sp>
    </p:spTree>
    <p:extLst>
      <p:ext uri="{BB962C8B-B14F-4D97-AF65-F5344CB8AC3E}">
        <p14:creationId xmlns:p14="http://schemas.microsoft.com/office/powerpoint/2010/main" val="20128127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A4F928-9F3D-9C4E-B02A-D480F4AC3AF0}"/>
              </a:ext>
            </a:extLst>
          </p:cNvPr>
          <p:cNvSpPr>
            <a:spLocks noGrp="1"/>
          </p:cNvSpPr>
          <p:nvPr>
            <p:ph type="title"/>
          </p:nvPr>
        </p:nvSpPr>
        <p:spPr>
          <a:xfrm>
            <a:off x="838200" y="207962"/>
            <a:ext cx="10515600" cy="920751"/>
          </a:xfrm>
        </p:spPr>
        <p:txBody>
          <a:bodyPr/>
          <a:lstStyle/>
          <a:p>
            <a:r>
              <a:rPr lang="en-GB" dirty="0"/>
              <a:t>To-do list</a:t>
            </a:r>
          </a:p>
        </p:txBody>
      </p:sp>
      <p:sp>
        <p:nvSpPr>
          <p:cNvPr id="3" name="Content Placeholder 2">
            <a:extLst>
              <a:ext uri="{FF2B5EF4-FFF2-40B4-BE49-F238E27FC236}">
                <a16:creationId xmlns:a16="http://schemas.microsoft.com/office/drawing/2014/main" id="{8E823FC9-9F5C-644D-80E2-AD5DBE964EE2}"/>
              </a:ext>
            </a:extLst>
          </p:cNvPr>
          <p:cNvSpPr>
            <a:spLocks noGrp="1"/>
          </p:cNvSpPr>
          <p:nvPr>
            <p:ph idx="1"/>
          </p:nvPr>
        </p:nvSpPr>
        <p:spPr>
          <a:xfrm>
            <a:off x="838200" y="1257300"/>
            <a:ext cx="10515600" cy="4919663"/>
          </a:xfrm>
        </p:spPr>
        <p:txBody>
          <a:bodyPr/>
          <a:lstStyle/>
          <a:p>
            <a:r>
              <a:rPr lang="en-GB" dirty="0"/>
              <a:t>Provide data Ola 1</a:t>
            </a:r>
          </a:p>
          <a:p>
            <a:r>
              <a:rPr lang="en-GB" dirty="0"/>
              <a:t>Provide data Ola 1 &amp; Ola 2 including “residencies”</a:t>
            </a:r>
          </a:p>
          <a:p>
            <a:r>
              <a:rPr lang="en-GB" dirty="0"/>
              <a:t>Provide age dependent probability of being diagnosed more suited for Ola 2</a:t>
            </a:r>
          </a:p>
          <a:p>
            <a:r>
              <a:rPr lang="en-GB" dirty="0"/>
              <a:t>Release the analysis code</a:t>
            </a:r>
          </a:p>
          <a:p>
            <a:r>
              <a:rPr lang="en-GB" dirty="0"/>
              <a:t>Implement mobility data</a:t>
            </a:r>
          </a:p>
          <a:p>
            <a:r>
              <a:rPr lang="en-GB"/>
              <a:t>Etc.</a:t>
            </a:r>
            <a:endParaRPr lang="en-GB" dirty="0"/>
          </a:p>
        </p:txBody>
      </p:sp>
      <p:sp>
        <p:nvSpPr>
          <p:cNvPr id="4" name="Date Placeholder 3">
            <a:extLst>
              <a:ext uri="{FF2B5EF4-FFF2-40B4-BE49-F238E27FC236}">
                <a16:creationId xmlns:a16="http://schemas.microsoft.com/office/drawing/2014/main" id="{25A57DEB-AC4A-1F44-82B0-3FB57F9F55D4}"/>
              </a:ext>
            </a:extLst>
          </p:cNvPr>
          <p:cNvSpPr>
            <a:spLocks noGrp="1"/>
          </p:cNvSpPr>
          <p:nvPr>
            <p:ph type="dt" sz="half" idx="10"/>
          </p:nvPr>
        </p:nvSpPr>
        <p:spPr/>
        <p:txBody>
          <a:bodyPr/>
          <a:lstStyle/>
          <a:p>
            <a:fld id="{DA17EB17-6199-CC43-898E-33BEA4383FD3}" type="datetime1">
              <a:rPr lang="es-ES_tradnl" smtClean="0"/>
              <a:t>22/1/21</a:t>
            </a:fld>
            <a:endParaRPr lang="en-GB"/>
          </a:p>
        </p:txBody>
      </p:sp>
      <p:sp>
        <p:nvSpPr>
          <p:cNvPr id="5" name="Slide Number Placeholder 4">
            <a:extLst>
              <a:ext uri="{FF2B5EF4-FFF2-40B4-BE49-F238E27FC236}">
                <a16:creationId xmlns:a16="http://schemas.microsoft.com/office/drawing/2014/main" id="{3DB58735-A04D-2D4D-8117-63A61BCC0D90}"/>
              </a:ext>
            </a:extLst>
          </p:cNvPr>
          <p:cNvSpPr>
            <a:spLocks noGrp="1"/>
          </p:cNvSpPr>
          <p:nvPr>
            <p:ph type="sldNum" sz="quarter" idx="12"/>
          </p:nvPr>
        </p:nvSpPr>
        <p:spPr/>
        <p:txBody>
          <a:bodyPr/>
          <a:lstStyle/>
          <a:p>
            <a:fld id="{0C22590F-F6AF-D74B-B13A-178593BD78DD}" type="slidenum">
              <a:rPr lang="en-GB" smtClean="0"/>
              <a:t>23</a:t>
            </a:fld>
            <a:endParaRPr lang="en-GB"/>
          </a:p>
        </p:txBody>
      </p:sp>
    </p:spTree>
    <p:extLst>
      <p:ext uri="{BB962C8B-B14F-4D97-AF65-F5344CB8AC3E}">
        <p14:creationId xmlns:p14="http://schemas.microsoft.com/office/powerpoint/2010/main" val="5790899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F583BA-E296-4548-8407-E372151B5401}"/>
              </a:ext>
            </a:extLst>
          </p:cNvPr>
          <p:cNvSpPr>
            <a:spLocks noGrp="1"/>
          </p:cNvSpPr>
          <p:nvPr>
            <p:ph type="title"/>
          </p:nvPr>
        </p:nvSpPr>
        <p:spPr>
          <a:xfrm>
            <a:off x="838200" y="192847"/>
            <a:ext cx="10515600" cy="708302"/>
          </a:xfrm>
        </p:spPr>
        <p:txBody>
          <a:bodyPr/>
          <a:lstStyle/>
          <a:p>
            <a:pPr algn="ctr"/>
            <a:r>
              <a:rPr lang="en-GB" err="1"/>
              <a:t>Datos</a:t>
            </a:r>
            <a:r>
              <a:rPr lang="en-GB"/>
              <a:t> </a:t>
            </a:r>
            <a:r>
              <a:rPr lang="en-GB" err="1"/>
              <a:t>censo</a:t>
            </a:r>
            <a:r>
              <a:rPr lang="en-GB"/>
              <a:t> </a:t>
            </a:r>
            <a:r>
              <a:rPr lang="en-GB" err="1"/>
              <a:t>por</a:t>
            </a:r>
            <a:r>
              <a:rPr lang="en-GB"/>
              <a:t> </a:t>
            </a:r>
            <a:r>
              <a:rPr lang="en-GB" err="1"/>
              <a:t>los</a:t>
            </a:r>
            <a:r>
              <a:rPr lang="en-GB"/>
              <a:t> 51 Barrios </a:t>
            </a:r>
          </a:p>
        </p:txBody>
      </p:sp>
      <p:sp>
        <p:nvSpPr>
          <p:cNvPr id="8" name="TextBox 7">
            <a:extLst>
              <a:ext uri="{FF2B5EF4-FFF2-40B4-BE49-F238E27FC236}">
                <a16:creationId xmlns:a16="http://schemas.microsoft.com/office/drawing/2014/main" id="{7491C259-3D55-1D4C-9B37-32C561C94812}"/>
              </a:ext>
            </a:extLst>
          </p:cNvPr>
          <p:cNvSpPr txBox="1"/>
          <p:nvPr/>
        </p:nvSpPr>
        <p:spPr>
          <a:xfrm>
            <a:off x="649357" y="1378226"/>
            <a:ext cx="4174434" cy="369332"/>
          </a:xfrm>
          <a:prstGeom prst="rect">
            <a:avLst/>
          </a:prstGeom>
          <a:noFill/>
        </p:spPr>
        <p:txBody>
          <a:bodyPr wrap="square" rtlCol="0">
            <a:spAutoFit/>
          </a:bodyPr>
          <a:lstStyle/>
          <a:p>
            <a:pPr marL="285750" indent="-285750">
              <a:buFont typeface="Arial" panose="020B0604020202020204" pitchFamily="34" charset="0"/>
              <a:buChar char="•"/>
            </a:pPr>
            <a:r>
              <a:rPr lang="en-GB" err="1"/>
              <a:t>Densidad</a:t>
            </a:r>
            <a:r>
              <a:rPr lang="en-GB"/>
              <a:t>: habitants </a:t>
            </a:r>
            <a:r>
              <a:rPr lang="en-GB" err="1"/>
              <a:t>por</a:t>
            </a:r>
            <a:r>
              <a:rPr lang="en-GB"/>
              <a:t> </a:t>
            </a:r>
            <a:r>
              <a:rPr lang="en-GB" err="1"/>
              <a:t>hectaria</a:t>
            </a:r>
            <a:endParaRPr lang="en-GB"/>
          </a:p>
        </p:txBody>
      </p:sp>
      <p:sp>
        <p:nvSpPr>
          <p:cNvPr id="9" name="Date Placeholder 8">
            <a:extLst>
              <a:ext uri="{FF2B5EF4-FFF2-40B4-BE49-F238E27FC236}">
                <a16:creationId xmlns:a16="http://schemas.microsoft.com/office/drawing/2014/main" id="{93465B48-B35D-CF49-8916-73203294FD2C}"/>
              </a:ext>
            </a:extLst>
          </p:cNvPr>
          <p:cNvSpPr>
            <a:spLocks noGrp="1"/>
          </p:cNvSpPr>
          <p:nvPr>
            <p:ph type="dt" sz="half" idx="10"/>
          </p:nvPr>
        </p:nvSpPr>
        <p:spPr/>
        <p:txBody>
          <a:bodyPr/>
          <a:lstStyle/>
          <a:p>
            <a:fld id="{2C14B601-541F-BF41-AF1B-EB678F7F506A}" type="datetime1">
              <a:rPr lang="es-ES_tradnl" smtClean="0"/>
              <a:t>19/1/21</a:t>
            </a:fld>
            <a:endParaRPr lang="en-GB"/>
          </a:p>
        </p:txBody>
      </p:sp>
      <p:sp>
        <p:nvSpPr>
          <p:cNvPr id="10" name="Slide Number Placeholder 9">
            <a:extLst>
              <a:ext uri="{FF2B5EF4-FFF2-40B4-BE49-F238E27FC236}">
                <a16:creationId xmlns:a16="http://schemas.microsoft.com/office/drawing/2014/main" id="{CCCF1F99-DBBD-2741-A737-20D87AC1881D}"/>
              </a:ext>
            </a:extLst>
          </p:cNvPr>
          <p:cNvSpPr>
            <a:spLocks noGrp="1"/>
          </p:cNvSpPr>
          <p:nvPr>
            <p:ph type="sldNum" sz="quarter" idx="12"/>
          </p:nvPr>
        </p:nvSpPr>
        <p:spPr/>
        <p:txBody>
          <a:bodyPr/>
          <a:lstStyle/>
          <a:p>
            <a:fld id="{0C22590F-F6AF-D74B-B13A-178593BD78DD}" type="slidenum">
              <a:rPr lang="en-GB" smtClean="0"/>
              <a:t>3</a:t>
            </a:fld>
            <a:endParaRPr lang="en-GB"/>
          </a:p>
        </p:txBody>
      </p:sp>
      <p:grpSp>
        <p:nvGrpSpPr>
          <p:cNvPr id="4" name="Group 3">
            <a:extLst>
              <a:ext uri="{FF2B5EF4-FFF2-40B4-BE49-F238E27FC236}">
                <a16:creationId xmlns:a16="http://schemas.microsoft.com/office/drawing/2014/main" id="{6D463997-4B28-7644-8AB7-6F25DD3BBD40}"/>
              </a:ext>
            </a:extLst>
          </p:cNvPr>
          <p:cNvGrpSpPr/>
          <p:nvPr/>
        </p:nvGrpSpPr>
        <p:grpSpPr>
          <a:xfrm>
            <a:off x="4660900" y="1009650"/>
            <a:ext cx="6692900" cy="5346700"/>
            <a:chOff x="4660900" y="1009650"/>
            <a:chExt cx="6692900" cy="5346700"/>
          </a:xfrm>
        </p:grpSpPr>
        <p:pic>
          <p:nvPicPr>
            <p:cNvPr id="7" name="Picture 6">
              <a:extLst>
                <a:ext uri="{FF2B5EF4-FFF2-40B4-BE49-F238E27FC236}">
                  <a16:creationId xmlns:a16="http://schemas.microsoft.com/office/drawing/2014/main" id="{7D973702-0942-0848-BBC9-1FF40958E1B7}"/>
                </a:ext>
              </a:extLst>
            </p:cNvPr>
            <p:cNvPicPr>
              <a:picLocks noChangeAspect="1"/>
            </p:cNvPicPr>
            <p:nvPr/>
          </p:nvPicPr>
          <p:blipFill>
            <a:blip r:embed="rId2"/>
            <a:stretch>
              <a:fillRect/>
            </a:stretch>
          </p:blipFill>
          <p:spPr>
            <a:xfrm>
              <a:off x="4660900" y="1009650"/>
              <a:ext cx="6692900" cy="5346700"/>
            </a:xfrm>
            <a:prstGeom prst="rect">
              <a:avLst/>
            </a:prstGeom>
          </p:spPr>
        </p:pic>
        <p:sp>
          <p:nvSpPr>
            <p:cNvPr id="3" name="TextBox 2">
              <a:extLst>
                <a:ext uri="{FF2B5EF4-FFF2-40B4-BE49-F238E27FC236}">
                  <a16:creationId xmlns:a16="http://schemas.microsoft.com/office/drawing/2014/main" id="{515C4729-103B-DA4A-84D9-64279571C929}"/>
                </a:ext>
              </a:extLst>
            </p:cNvPr>
            <p:cNvSpPr txBox="1"/>
            <p:nvPr/>
          </p:nvSpPr>
          <p:spPr>
            <a:xfrm>
              <a:off x="8839200" y="1113692"/>
              <a:ext cx="2004646" cy="369332"/>
            </a:xfrm>
            <a:prstGeom prst="rect">
              <a:avLst/>
            </a:prstGeom>
            <a:solidFill>
              <a:schemeClr val="bg1"/>
            </a:solidFill>
          </p:spPr>
          <p:txBody>
            <a:bodyPr wrap="square" rtlCol="0">
              <a:spAutoFit/>
            </a:bodyPr>
            <a:lstStyle/>
            <a:p>
              <a:endParaRPr lang="en-GB"/>
            </a:p>
          </p:txBody>
        </p:sp>
      </p:grpSp>
    </p:spTree>
    <p:extLst>
      <p:ext uri="{BB962C8B-B14F-4D97-AF65-F5344CB8AC3E}">
        <p14:creationId xmlns:p14="http://schemas.microsoft.com/office/powerpoint/2010/main" val="25034702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F583BA-E296-4548-8407-E372151B5401}"/>
              </a:ext>
            </a:extLst>
          </p:cNvPr>
          <p:cNvSpPr>
            <a:spLocks noGrp="1"/>
          </p:cNvSpPr>
          <p:nvPr>
            <p:ph type="title"/>
          </p:nvPr>
        </p:nvSpPr>
        <p:spPr>
          <a:xfrm>
            <a:off x="838200" y="192847"/>
            <a:ext cx="10515600" cy="708302"/>
          </a:xfrm>
        </p:spPr>
        <p:txBody>
          <a:bodyPr/>
          <a:lstStyle/>
          <a:p>
            <a:pPr algn="ctr"/>
            <a:r>
              <a:rPr lang="en-GB" err="1"/>
              <a:t>Datos</a:t>
            </a:r>
            <a:r>
              <a:rPr lang="en-GB"/>
              <a:t> Ola 2 </a:t>
            </a:r>
            <a:r>
              <a:rPr lang="en-GB" err="1"/>
              <a:t>por</a:t>
            </a:r>
            <a:r>
              <a:rPr lang="en-GB"/>
              <a:t> </a:t>
            </a:r>
            <a:r>
              <a:rPr lang="en-GB" err="1"/>
              <a:t>los</a:t>
            </a:r>
            <a:r>
              <a:rPr lang="en-GB"/>
              <a:t> 51 Barrios </a:t>
            </a:r>
          </a:p>
        </p:txBody>
      </p:sp>
      <p:sp>
        <p:nvSpPr>
          <p:cNvPr id="8" name="TextBox 7">
            <a:extLst>
              <a:ext uri="{FF2B5EF4-FFF2-40B4-BE49-F238E27FC236}">
                <a16:creationId xmlns:a16="http://schemas.microsoft.com/office/drawing/2014/main" id="{7491C259-3D55-1D4C-9B37-32C561C94812}"/>
              </a:ext>
            </a:extLst>
          </p:cNvPr>
          <p:cNvSpPr txBox="1"/>
          <p:nvPr/>
        </p:nvSpPr>
        <p:spPr>
          <a:xfrm>
            <a:off x="295734" y="1412757"/>
            <a:ext cx="3776869" cy="1477328"/>
          </a:xfrm>
          <a:prstGeom prst="rect">
            <a:avLst/>
          </a:prstGeom>
          <a:noFill/>
          <a:ln>
            <a:solidFill>
              <a:schemeClr val="tx1"/>
            </a:solidFill>
          </a:ln>
        </p:spPr>
        <p:txBody>
          <a:bodyPr wrap="square" rtlCol="0">
            <a:spAutoFit/>
          </a:bodyPr>
          <a:lstStyle/>
          <a:p>
            <a:pPr marL="285750" indent="-285750">
              <a:buFont typeface="Arial" panose="020B0604020202020204" pitchFamily="34" charset="0"/>
              <a:buChar char="•"/>
            </a:pPr>
            <a:r>
              <a:rPr lang="en-GB" err="1"/>
              <a:t>Incidencia</a:t>
            </a:r>
            <a:r>
              <a:rPr lang="en-GB"/>
              <a:t> PCR </a:t>
            </a:r>
            <a:r>
              <a:rPr lang="en-GB" err="1"/>
              <a:t>por</a:t>
            </a:r>
            <a:r>
              <a:rPr lang="en-GB"/>
              <a:t> </a:t>
            </a:r>
            <a:r>
              <a:rPr lang="en-GB" err="1"/>
              <a:t>habitantes</a:t>
            </a:r>
            <a:r>
              <a:rPr lang="en-GB"/>
              <a:t> vs </a:t>
            </a:r>
            <a:r>
              <a:rPr lang="en-GB" err="1"/>
              <a:t>densidad</a:t>
            </a:r>
            <a:r>
              <a:rPr lang="en-GB"/>
              <a:t> de </a:t>
            </a:r>
            <a:r>
              <a:rPr lang="en-GB" err="1"/>
              <a:t>població</a:t>
            </a:r>
            <a:endParaRPr lang="en-GB"/>
          </a:p>
          <a:p>
            <a:pPr marL="285750" indent="-285750">
              <a:buFont typeface="Arial" panose="020B0604020202020204" pitchFamily="34" charset="0"/>
              <a:buChar char="•"/>
            </a:pPr>
            <a:r>
              <a:rPr lang="en-GB" err="1"/>
              <a:t>Normalizadas</a:t>
            </a:r>
            <a:r>
              <a:rPr lang="en-GB"/>
              <a:t> a </a:t>
            </a:r>
            <a:r>
              <a:rPr lang="en-GB" err="1"/>
              <a:t>los</a:t>
            </a:r>
            <a:r>
              <a:rPr lang="en-GB"/>
              <a:t> </a:t>
            </a:r>
            <a:r>
              <a:rPr lang="en-GB" err="1"/>
              <a:t>promedios</a:t>
            </a:r>
            <a:r>
              <a:rPr lang="en-GB"/>
              <a:t>:</a:t>
            </a:r>
          </a:p>
          <a:p>
            <a:r>
              <a:rPr lang="es-ES"/>
              <a:t>     mean </a:t>
            </a:r>
            <a:r>
              <a:rPr lang="es-ES" err="1"/>
              <a:t>density</a:t>
            </a:r>
            <a:r>
              <a:rPr lang="es-ES"/>
              <a:t> = 309 </a:t>
            </a:r>
          </a:p>
          <a:p>
            <a:r>
              <a:rPr lang="es-ES"/>
              <a:t>     incidencia media 100k = 818</a:t>
            </a:r>
            <a:endParaRPr lang="en-GB"/>
          </a:p>
        </p:txBody>
      </p:sp>
      <p:sp>
        <p:nvSpPr>
          <p:cNvPr id="9" name="Date Placeholder 8">
            <a:extLst>
              <a:ext uri="{FF2B5EF4-FFF2-40B4-BE49-F238E27FC236}">
                <a16:creationId xmlns:a16="http://schemas.microsoft.com/office/drawing/2014/main" id="{93465B48-B35D-CF49-8916-73203294FD2C}"/>
              </a:ext>
            </a:extLst>
          </p:cNvPr>
          <p:cNvSpPr>
            <a:spLocks noGrp="1"/>
          </p:cNvSpPr>
          <p:nvPr>
            <p:ph type="dt" sz="half" idx="10"/>
          </p:nvPr>
        </p:nvSpPr>
        <p:spPr/>
        <p:txBody>
          <a:bodyPr/>
          <a:lstStyle/>
          <a:p>
            <a:fld id="{2C14B601-541F-BF41-AF1B-EB678F7F506A}" type="datetime1">
              <a:rPr lang="es-ES_tradnl" smtClean="0"/>
              <a:t>19/1/21</a:t>
            </a:fld>
            <a:endParaRPr lang="en-GB"/>
          </a:p>
        </p:txBody>
      </p:sp>
      <p:sp>
        <p:nvSpPr>
          <p:cNvPr id="10" name="Slide Number Placeholder 9">
            <a:extLst>
              <a:ext uri="{FF2B5EF4-FFF2-40B4-BE49-F238E27FC236}">
                <a16:creationId xmlns:a16="http://schemas.microsoft.com/office/drawing/2014/main" id="{CCCF1F99-DBBD-2741-A737-20D87AC1881D}"/>
              </a:ext>
            </a:extLst>
          </p:cNvPr>
          <p:cNvSpPr>
            <a:spLocks noGrp="1"/>
          </p:cNvSpPr>
          <p:nvPr>
            <p:ph type="sldNum" sz="quarter" idx="12"/>
          </p:nvPr>
        </p:nvSpPr>
        <p:spPr/>
        <p:txBody>
          <a:bodyPr/>
          <a:lstStyle/>
          <a:p>
            <a:fld id="{0C22590F-F6AF-D74B-B13A-178593BD78DD}" type="slidenum">
              <a:rPr lang="en-GB" smtClean="0"/>
              <a:t>4</a:t>
            </a:fld>
            <a:endParaRPr lang="en-GB"/>
          </a:p>
        </p:txBody>
      </p:sp>
      <p:pic>
        <p:nvPicPr>
          <p:cNvPr id="16" name="Picture 15">
            <a:extLst>
              <a:ext uri="{FF2B5EF4-FFF2-40B4-BE49-F238E27FC236}">
                <a16:creationId xmlns:a16="http://schemas.microsoft.com/office/drawing/2014/main" id="{AF7F8BF4-0A97-3D46-94CD-43D43EB4FC4D}"/>
              </a:ext>
            </a:extLst>
          </p:cNvPr>
          <p:cNvPicPr>
            <a:picLocks noChangeAspect="1"/>
          </p:cNvPicPr>
          <p:nvPr/>
        </p:nvPicPr>
        <p:blipFill>
          <a:blip r:embed="rId2"/>
          <a:stretch>
            <a:fillRect/>
          </a:stretch>
        </p:blipFill>
        <p:spPr>
          <a:xfrm>
            <a:off x="4239314" y="1603513"/>
            <a:ext cx="6409867" cy="4119493"/>
          </a:xfrm>
          <a:prstGeom prst="rect">
            <a:avLst/>
          </a:prstGeom>
        </p:spPr>
      </p:pic>
      <p:sp>
        <p:nvSpPr>
          <p:cNvPr id="17" name="TextBox 16">
            <a:extLst>
              <a:ext uri="{FF2B5EF4-FFF2-40B4-BE49-F238E27FC236}">
                <a16:creationId xmlns:a16="http://schemas.microsoft.com/office/drawing/2014/main" id="{366E90E9-85DE-E94F-B72F-7CBD77A34FA2}"/>
              </a:ext>
            </a:extLst>
          </p:cNvPr>
          <p:cNvSpPr txBox="1"/>
          <p:nvPr/>
        </p:nvSpPr>
        <p:spPr>
          <a:xfrm>
            <a:off x="10717695" y="3763617"/>
            <a:ext cx="1272209" cy="369332"/>
          </a:xfrm>
          <a:prstGeom prst="rect">
            <a:avLst/>
          </a:prstGeom>
          <a:noFill/>
        </p:spPr>
        <p:txBody>
          <a:bodyPr wrap="square" rtlCol="0">
            <a:spAutoFit/>
          </a:bodyPr>
          <a:lstStyle/>
          <a:p>
            <a:r>
              <a:rPr lang="en-GB" err="1"/>
              <a:t>Sants</a:t>
            </a:r>
            <a:r>
              <a:rPr lang="en-GB"/>
              <a:t> Badal</a:t>
            </a:r>
          </a:p>
        </p:txBody>
      </p:sp>
      <p:cxnSp>
        <p:nvCxnSpPr>
          <p:cNvPr id="19" name="Straight Arrow Connector 18">
            <a:extLst>
              <a:ext uri="{FF2B5EF4-FFF2-40B4-BE49-F238E27FC236}">
                <a16:creationId xmlns:a16="http://schemas.microsoft.com/office/drawing/2014/main" id="{95D4D1B3-21EB-9447-B672-1A5CD1C31340}"/>
              </a:ext>
            </a:extLst>
          </p:cNvPr>
          <p:cNvCxnSpPr>
            <a:cxnSpLocks/>
            <a:stCxn id="17" idx="0"/>
          </p:cNvCxnSpPr>
          <p:nvPr/>
        </p:nvCxnSpPr>
        <p:spPr>
          <a:xfrm flipH="1" flipV="1">
            <a:off x="10482470" y="3663259"/>
            <a:ext cx="871330" cy="10035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8ACD339-1C66-824A-A1CF-87C765DC7A54}"/>
              </a:ext>
            </a:extLst>
          </p:cNvPr>
          <p:cNvCxnSpPr/>
          <p:nvPr/>
        </p:nvCxnSpPr>
        <p:spPr>
          <a:xfrm flipV="1">
            <a:off x="5141843" y="1828800"/>
            <a:ext cx="5340627" cy="3114261"/>
          </a:xfrm>
          <a:prstGeom prst="line">
            <a:avLst/>
          </a:prstGeom>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342729E7-C723-A64F-8547-A20F0FECEADB}"/>
              </a:ext>
            </a:extLst>
          </p:cNvPr>
          <p:cNvSpPr txBox="1"/>
          <p:nvPr/>
        </p:nvSpPr>
        <p:spPr>
          <a:xfrm>
            <a:off x="295734" y="3563815"/>
            <a:ext cx="3776869" cy="646331"/>
          </a:xfrm>
          <a:prstGeom prst="rect">
            <a:avLst/>
          </a:prstGeom>
          <a:noFill/>
          <a:ln>
            <a:solidFill>
              <a:schemeClr val="tx1"/>
            </a:solidFill>
          </a:ln>
        </p:spPr>
        <p:txBody>
          <a:bodyPr wrap="square" rtlCol="0">
            <a:spAutoFit/>
          </a:bodyPr>
          <a:lstStyle/>
          <a:p>
            <a:pPr algn="ctr"/>
            <a:r>
              <a:rPr lang="en-GB"/>
              <a:t>Se </a:t>
            </a:r>
            <a:r>
              <a:rPr lang="en-GB" err="1"/>
              <a:t>observa</a:t>
            </a:r>
            <a:r>
              <a:rPr lang="en-GB"/>
              <a:t> </a:t>
            </a:r>
            <a:r>
              <a:rPr lang="en-GB" err="1"/>
              <a:t>alguna</a:t>
            </a:r>
            <a:r>
              <a:rPr lang="en-GB"/>
              <a:t> </a:t>
            </a:r>
            <a:r>
              <a:rPr lang="en-GB" err="1"/>
              <a:t>correlación</a:t>
            </a:r>
            <a:r>
              <a:rPr lang="en-GB"/>
              <a:t>. Ver studio </a:t>
            </a:r>
            <a:r>
              <a:rPr lang="en-GB" err="1"/>
              <a:t>correspondiente</a:t>
            </a:r>
            <a:r>
              <a:rPr lang="en-GB"/>
              <a:t> mas </a:t>
            </a:r>
            <a:r>
              <a:rPr lang="en-GB" err="1"/>
              <a:t>abajo</a:t>
            </a:r>
            <a:endParaRPr lang="en-GB"/>
          </a:p>
        </p:txBody>
      </p:sp>
    </p:spTree>
    <p:extLst>
      <p:ext uri="{BB962C8B-B14F-4D97-AF65-F5344CB8AC3E}">
        <p14:creationId xmlns:p14="http://schemas.microsoft.com/office/powerpoint/2010/main" val="36688541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7491C259-3D55-1D4C-9B37-32C561C94812}"/>
              </a:ext>
            </a:extLst>
          </p:cNvPr>
          <p:cNvSpPr txBox="1"/>
          <p:nvPr/>
        </p:nvSpPr>
        <p:spPr>
          <a:xfrm>
            <a:off x="649357" y="1378226"/>
            <a:ext cx="4174434" cy="369332"/>
          </a:xfrm>
          <a:prstGeom prst="rect">
            <a:avLst/>
          </a:prstGeom>
          <a:noFill/>
        </p:spPr>
        <p:txBody>
          <a:bodyPr wrap="square" rtlCol="0">
            <a:spAutoFit/>
          </a:bodyPr>
          <a:lstStyle/>
          <a:p>
            <a:pPr marL="285750" indent="-285750">
              <a:buFont typeface="Arial" panose="020B0604020202020204" pitchFamily="34" charset="0"/>
              <a:buChar char="•"/>
            </a:pPr>
            <a:r>
              <a:rPr lang="en-GB" err="1"/>
              <a:t>Número</a:t>
            </a:r>
            <a:r>
              <a:rPr lang="en-GB"/>
              <a:t> de personas </a:t>
            </a:r>
            <a:r>
              <a:rPr lang="en-GB" err="1"/>
              <a:t>por</a:t>
            </a:r>
            <a:r>
              <a:rPr lang="en-GB"/>
              <a:t> </a:t>
            </a:r>
            <a:r>
              <a:rPr lang="en-GB" err="1"/>
              <a:t>hogar</a:t>
            </a:r>
            <a:endParaRPr lang="en-GB"/>
          </a:p>
        </p:txBody>
      </p:sp>
      <p:sp>
        <p:nvSpPr>
          <p:cNvPr id="9" name="Date Placeholder 8">
            <a:extLst>
              <a:ext uri="{FF2B5EF4-FFF2-40B4-BE49-F238E27FC236}">
                <a16:creationId xmlns:a16="http://schemas.microsoft.com/office/drawing/2014/main" id="{93465B48-B35D-CF49-8916-73203294FD2C}"/>
              </a:ext>
            </a:extLst>
          </p:cNvPr>
          <p:cNvSpPr>
            <a:spLocks noGrp="1"/>
          </p:cNvSpPr>
          <p:nvPr>
            <p:ph type="dt" sz="half" idx="10"/>
          </p:nvPr>
        </p:nvSpPr>
        <p:spPr/>
        <p:txBody>
          <a:bodyPr/>
          <a:lstStyle/>
          <a:p>
            <a:fld id="{2C14B601-541F-BF41-AF1B-EB678F7F506A}" type="datetime1">
              <a:rPr lang="es-ES_tradnl" smtClean="0"/>
              <a:t>21/1/21</a:t>
            </a:fld>
            <a:endParaRPr lang="en-GB"/>
          </a:p>
        </p:txBody>
      </p:sp>
      <p:sp>
        <p:nvSpPr>
          <p:cNvPr id="10" name="Slide Number Placeholder 9">
            <a:extLst>
              <a:ext uri="{FF2B5EF4-FFF2-40B4-BE49-F238E27FC236}">
                <a16:creationId xmlns:a16="http://schemas.microsoft.com/office/drawing/2014/main" id="{CCCF1F99-DBBD-2741-A737-20D87AC1881D}"/>
              </a:ext>
            </a:extLst>
          </p:cNvPr>
          <p:cNvSpPr>
            <a:spLocks noGrp="1"/>
          </p:cNvSpPr>
          <p:nvPr>
            <p:ph type="sldNum" sz="quarter" idx="12"/>
          </p:nvPr>
        </p:nvSpPr>
        <p:spPr/>
        <p:txBody>
          <a:bodyPr/>
          <a:lstStyle/>
          <a:p>
            <a:fld id="{0C22590F-F6AF-D74B-B13A-178593BD78DD}" type="slidenum">
              <a:rPr lang="en-GB" smtClean="0"/>
              <a:t>5</a:t>
            </a:fld>
            <a:endParaRPr lang="en-GB"/>
          </a:p>
        </p:txBody>
      </p:sp>
      <p:sp>
        <p:nvSpPr>
          <p:cNvPr id="11" name="Title 1">
            <a:extLst>
              <a:ext uri="{FF2B5EF4-FFF2-40B4-BE49-F238E27FC236}">
                <a16:creationId xmlns:a16="http://schemas.microsoft.com/office/drawing/2014/main" id="{A21D4137-5FC0-AE46-A69F-17FF27774202}"/>
              </a:ext>
            </a:extLst>
          </p:cNvPr>
          <p:cNvSpPr txBox="1">
            <a:spLocks/>
          </p:cNvSpPr>
          <p:nvPr/>
        </p:nvSpPr>
        <p:spPr>
          <a:xfrm>
            <a:off x="1049216" y="257553"/>
            <a:ext cx="10515600" cy="70830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err="1"/>
              <a:t>Datos</a:t>
            </a:r>
            <a:r>
              <a:rPr lang="en-GB"/>
              <a:t> </a:t>
            </a:r>
            <a:r>
              <a:rPr lang="en-GB" err="1"/>
              <a:t>censo</a:t>
            </a:r>
            <a:r>
              <a:rPr lang="en-GB"/>
              <a:t> </a:t>
            </a:r>
            <a:r>
              <a:rPr lang="en-GB" err="1"/>
              <a:t>por</a:t>
            </a:r>
            <a:r>
              <a:rPr lang="en-GB"/>
              <a:t> </a:t>
            </a:r>
            <a:r>
              <a:rPr lang="en-GB" err="1"/>
              <a:t>los</a:t>
            </a:r>
            <a:r>
              <a:rPr lang="en-GB"/>
              <a:t> 51 Barrios </a:t>
            </a:r>
          </a:p>
        </p:txBody>
      </p:sp>
      <p:grpSp>
        <p:nvGrpSpPr>
          <p:cNvPr id="12" name="Group 11">
            <a:extLst>
              <a:ext uri="{FF2B5EF4-FFF2-40B4-BE49-F238E27FC236}">
                <a16:creationId xmlns:a16="http://schemas.microsoft.com/office/drawing/2014/main" id="{B07434C9-227D-7043-A6B3-4D63F377B40B}"/>
              </a:ext>
            </a:extLst>
          </p:cNvPr>
          <p:cNvGrpSpPr/>
          <p:nvPr/>
        </p:nvGrpSpPr>
        <p:grpSpPr>
          <a:xfrm>
            <a:off x="4596295" y="1103312"/>
            <a:ext cx="6604000" cy="5435600"/>
            <a:chOff x="4596295" y="1103312"/>
            <a:chExt cx="6604000" cy="5435600"/>
          </a:xfrm>
        </p:grpSpPr>
        <p:pic>
          <p:nvPicPr>
            <p:cNvPr id="4" name="Picture 3">
              <a:extLst>
                <a:ext uri="{FF2B5EF4-FFF2-40B4-BE49-F238E27FC236}">
                  <a16:creationId xmlns:a16="http://schemas.microsoft.com/office/drawing/2014/main" id="{87E90DB2-BB97-F740-996B-7D84A7CDBD65}"/>
                </a:ext>
              </a:extLst>
            </p:cNvPr>
            <p:cNvPicPr>
              <a:picLocks noChangeAspect="1"/>
            </p:cNvPicPr>
            <p:nvPr/>
          </p:nvPicPr>
          <p:blipFill>
            <a:blip r:embed="rId2"/>
            <a:stretch>
              <a:fillRect/>
            </a:stretch>
          </p:blipFill>
          <p:spPr>
            <a:xfrm>
              <a:off x="4596295" y="1103312"/>
              <a:ext cx="6604000" cy="5435600"/>
            </a:xfrm>
            <a:prstGeom prst="rect">
              <a:avLst/>
            </a:prstGeom>
          </p:spPr>
        </p:pic>
        <p:sp>
          <p:nvSpPr>
            <p:cNvPr id="6" name="TextBox 5">
              <a:extLst>
                <a:ext uri="{FF2B5EF4-FFF2-40B4-BE49-F238E27FC236}">
                  <a16:creationId xmlns:a16="http://schemas.microsoft.com/office/drawing/2014/main" id="{F92A7680-B9E0-0A49-931F-8A7609774C67}"/>
                </a:ext>
              </a:extLst>
            </p:cNvPr>
            <p:cNvSpPr txBox="1"/>
            <p:nvPr/>
          </p:nvSpPr>
          <p:spPr>
            <a:xfrm>
              <a:off x="6787662" y="1219200"/>
              <a:ext cx="2039815" cy="369332"/>
            </a:xfrm>
            <a:prstGeom prst="rect">
              <a:avLst/>
            </a:prstGeom>
            <a:solidFill>
              <a:schemeClr val="bg1"/>
            </a:solidFill>
          </p:spPr>
          <p:txBody>
            <a:bodyPr wrap="square" rtlCol="0">
              <a:spAutoFit/>
            </a:bodyPr>
            <a:lstStyle/>
            <a:p>
              <a:endParaRPr lang="en-GB"/>
            </a:p>
          </p:txBody>
        </p:sp>
      </p:grpSp>
    </p:spTree>
    <p:extLst>
      <p:ext uri="{BB962C8B-B14F-4D97-AF65-F5344CB8AC3E}">
        <p14:creationId xmlns:p14="http://schemas.microsoft.com/office/powerpoint/2010/main" val="12619674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F583BA-E296-4548-8407-E372151B5401}"/>
              </a:ext>
            </a:extLst>
          </p:cNvPr>
          <p:cNvSpPr>
            <a:spLocks noGrp="1"/>
          </p:cNvSpPr>
          <p:nvPr>
            <p:ph type="title"/>
          </p:nvPr>
        </p:nvSpPr>
        <p:spPr>
          <a:xfrm>
            <a:off x="838200" y="192847"/>
            <a:ext cx="10515600" cy="708302"/>
          </a:xfrm>
        </p:spPr>
        <p:txBody>
          <a:bodyPr/>
          <a:lstStyle/>
          <a:p>
            <a:pPr algn="ctr"/>
            <a:r>
              <a:rPr lang="en-GB" err="1"/>
              <a:t>Datos</a:t>
            </a:r>
            <a:r>
              <a:rPr lang="en-GB"/>
              <a:t> Ola 2 </a:t>
            </a:r>
            <a:r>
              <a:rPr lang="en-GB" err="1"/>
              <a:t>por</a:t>
            </a:r>
            <a:r>
              <a:rPr lang="en-GB"/>
              <a:t> </a:t>
            </a:r>
            <a:r>
              <a:rPr lang="en-GB" err="1"/>
              <a:t>los</a:t>
            </a:r>
            <a:r>
              <a:rPr lang="en-GB"/>
              <a:t> 51 Barrios </a:t>
            </a:r>
          </a:p>
        </p:txBody>
      </p:sp>
      <p:sp>
        <p:nvSpPr>
          <p:cNvPr id="8" name="TextBox 7">
            <a:extLst>
              <a:ext uri="{FF2B5EF4-FFF2-40B4-BE49-F238E27FC236}">
                <a16:creationId xmlns:a16="http://schemas.microsoft.com/office/drawing/2014/main" id="{7491C259-3D55-1D4C-9B37-32C561C94812}"/>
              </a:ext>
            </a:extLst>
          </p:cNvPr>
          <p:cNvSpPr txBox="1"/>
          <p:nvPr/>
        </p:nvSpPr>
        <p:spPr>
          <a:xfrm>
            <a:off x="556592" y="1412757"/>
            <a:ext cx="3776869" cy="1477328"/>
          </a:xfrm>
          <a:prstGeom prst="rect">
            <a:avLst/>
          </a:prstGeom>
          <a:noFill/>
          <a:ln>
            <a:solidFill>
              <a:schemeClr val="tx1"/>
            </a:solidFill>
          </a:ln>
        </p:spPr>
        <p:txBody>
          <a:bodyPr wrap="square" rtlCol="0">
            <a:spAutoFit/>
          </a:bodyPr>
          <a:lstStyle/>
          <a:p>
            <a:pPr marL="285750" indent="-285750">
              <a:buFont typeface="Arial" panose="020B0604020202020204" pitchFamily="34" charset="0"/>
              <a:buChar char="•"/>
            </a:pPr>
            <a:r>
              <a:rPr lang="en-GB" err="1"/>
              <a:t>Numero</a:t>
            </a:r>
            <a:r>
              <a:rPr lang="en-GB"/>
              <a:t> de personas </a:t>
            </a:r>
            <a:r>
              <a:rPr lang="en-GB" err="1"/>
              <a:t>por</a:t>
            </a:r>
            <a:r>
              <a:rPr lang="en-GB"/>
              <a:t> </a:t>
            </a:r>
            <a:r>
              <a:rPr lang="en-GB" err="1"/>
              <a:t>hogar</a:t>
            </a:r>
            <a:r>
              <a:rPr lang="en-GB"/>
              <a:t> vs </a:t>
            </a:r>
            <a:r>
              <a:rPr lang="en-GB" err="1"/>
              <a:t>densidad</a:t>
            </a:r>
            <a:r>
              <a:rPr lang="en-GB"/>
              <a:t> de </a:t>
            </a:r>
            <a:r>
              <a:rPr lang="en-GB" err="1"/>
              <a:t>població</a:t>
            </a:r>
            <a:endParaRPr lang="en-GB"/>
          </a:p>
          <a:p>
            <a:pPr marL="285750" indent="-285750">
              <a:buFont typeface="Arial" panose="020B0604020202020204" pitchFamily="34" charset="0"/>
              <a:buChar char="•"/>
            </a:pPr>
            <a:r>
              <a:rPr lang="en-GB" err="1"/>
              <a:t>Normalizadas</a:t>
            </a:r>
            <a:r>
              <a:rPr lang="en-GB"/>
              <a:t> a </a:t>
            </a:r>
            <a:r>
              <a:rPr lang="en-GB" err="1"/>
              <a:t>los</a:t>
            </a:r>
            <a:r>
              <a:rPr lang="en-GB"/>
              <a:t> </a:t>
            </a:r>
            <a:r>
              <a:rPr lang="en-GB" err="1"/>
              <a:t>promedios</a:t>
            </a:r>
            <a:r>
              <a:rPr lang="en-GB"/>
              <a:t> de </a:t>
            </a:r>
            <a:r>
              <a:rPr lang="es-ES"/>
              <a:t>persones </a:t>
            </a:r>
            <a:r>
              <a:rPr lang="es-ES" err="1"/>
              <a:t>habitatge</a:t>
            </a:r>
            <a:r>
              <a:rPr lang="es-ES"/>
              <a:t> = 2.5 </a:t>
            </a:r>
          </a:p>
          <a:p>
            <a:r>
              <a:rPr lang="es-ES"/>
              <a:t>     incidencia media 100k = 818</a:t>
            </a:r>
            <a:endParaRPr lang="en-GB"/>
          </a:p>
        </p:txBody>
      </p:sp>
      <p:sp>
        <p:nvSpPr>
          <p:cNvPr id="9" name="Date Placeholder 8">
            <a:extLst>
              <a:ext uri="{FF2B5EF4-FFF2-40B4-BE49-F238E27FC236}">
                <a16:creationId xmlns:a16="http://schemas.microsoft.com/office/drawing/2014/main" id="{93465B48-B35D-CF49-8916-73203294FD2C}"/>
              </a:ext>
            </a:extLst>
          </p:cNvPr>
          <p:cNvSpPr>
            <a:spLocks noGrp="1"/>
          </p:cNvSpPr>
          <p:nvPr>
            <p:ph type="dt" sz="half" idx="10"/>
          </p:nvPr>
        </p:nvSpPr>
        <p:spPr/>
        <p:txBody>
          <a:bodyPr/>
          <a:lstStyle/>
          <a:p>
            <a:fld id="{2C14B601-541F-BF41-AF1B-EB678F7F506A}" type="datetime1">
              <a:rPr lang="es-ES_tradnl" smtClean="0"/>
              <a:t>19/1/21</a:t>
            </a:fld>
            <a:endParaRPr lang="en-GB"/>
          </a:p>
        </p:txBody>
      </p:sp>
      <p:sp>
        <p:nvSpPr>
          <p:cNvPr id="10" name="Slide Number Placeholder 9">
            <a:extLst>
              <a:ext uri="{FF2B5EF4-FFF2-40B4-BE49-F238E27FC236}">
                <a16:creationId xmlns:a16="http://schemas.microsoft.com/office/drawing/2014/main" id="{CCCF1F99-DBBD-2741-A737-20D87AC1881D}"/>
              </a:ext>
            </a:extLst>
          </p:cNvPr>
          <p:cNvSpPr>
            <a:spLocks noGrp="1"/>
          </p:cNvSpPr>
          <p:nvPr>
            <p:ph type="sldNum" sz="quarter" idx="12"/>
          </p:nvPr>
        </p:nvSpPr>
        <p:spPr/>
        <p:txBody>
          <a:bodyPr/>
          <a:lstStyle/>
          <a:p>
            <a:fld id="{0C22590F-F6AF-D74B-B13A-178593BD78DD}" type="slidenum">
              <a:rPr lang="en-GB" smtClean="0"/>
              <a:t>6</a:t>
            </a:fld>
            <a:endParaRPr lang="en-GB"/>
          </a:p>
        </p:txBody>
      </p:sp>
      <p:pic>
        <p:nvPicPr>
          <p:cNvPr id="4" name="Picture 3">
            <a:extLst>
              <a:ext uri="{FF2B5EF4-FFF2-40B4-BE49-F238E27FC236}">
                <a16:creationId xmlns:a16="http://schemas.microsoft.com/office/drawing/2014/main" id="{9C109592-DC9D-C647-8436-86864359C926}"/>
              </a:ext>
            </a:extLst>
          </p:cNvPr>
          <p:cNvPicPr>
            <a:picLocks noChangeAspect="1"/>
          </p:cNvPicPr>
          <p:nvPr/>
        </p:nvPicPr>
        <p:blipFill>
          <a:blip r:embed="rId2"/>
          <a:stretch>
            <a:fillRect/>
          </a:stretch>
        </p:blipFill>
        <p:spPr>
          <a:xfrm>
            <a:off x="5221357" y="1552160"/>
            <a:ext cx="6367117" cy="4006625"/>
          </a:xfrm>
          <a:prstGeom prst="rect">
            <a:avLst/>
          </a:prstGeom>
        </p:spPr>
      </p:pic>
      <p:sp>
        <p:nvSpPr>
          <p:cNvPr id="5" name="TextBox 4">
            <a:extLst>
              <a:ext uri="{FF2B5EF4-FFF2-40B4-BE49-F238E27FC236}">
                <a16:creationId xmlns:a16="http://schemas.microsoft.com/office/drawing/2014/main" id="{86953300-AC4E-0240-A369-AD0B8C6A4F70}"/>
              </a:ext>
            </a:extLst>
          </p:cNvPr>
          <p:cNvSpPr txBox="1"/>
          <p:nvPr/>
        </p:nvSpPr>
        <p:spPr>
          <a:xfrm>
            <a:off x="1113183" y="3869634"/>
            <a:ext cx="2468217" cy="369332"/>
          </a:xfrm>
          <a:prstGeom prst="rect">
            <a:avLst/>
          </a:prstGeom>
          <a:noFill/>
          <a:ln>
            <a:solidFill>
              <a:schemeClr val="tx1"/>
            </a:solidFill>
          </a:ln>
        </p:spPr>
        <p:txBody>
          <a:bodyPr wrap="square" rtlCol="0">
            <a:spAutoFit/>
          </a:bodyPr>
          <a:lstStyle/>
          <a:p>
            <a:r>
              <a:rPr lang="en-GB"/>
              <a:t>No correlation observed</a:t>
            </a:r>
          </a:p>
        </p:txBody>
      </p:sp>
    </p:spTree>
    <p:extLst>
      <p:ext uri="{BB962C8B-B14F-4D97-AF65-F5344CB8AC3E}">
        <p14:creationId xmlns:p14="http://schemas.microsoft.com/office/powerpoint/2010/main" val="825364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F583BA-E296-4548-8407-E372151B5401}"/>
              </a:ext>
            </a:extLst>
          </p:cNvPr>
          <p:cNvSpPr>
            <a:spLocks noGrp="1"/>
          </p:cNvSpPr>
          <p:nvPr>
            <p:ph type="title"/>
          </p:nvPr>
        </p:nvSpPr>
        <p:spPr>
          <a:xfrm>
            <a:off x="838200" y="192847"/>
            <a:ext cx="10515600" cy="708302"/>
          </a:xfrm>
        </p:spPr>
        <p:txBody>
          <a:bodyPr/>
          <a:lstStyle/>
          <a:p>
            <a:pPr algn="ctr"/>
            <a:r>
              <a:rPr lang="en-GB" err="1"/>
              <a:t>Datos</a:t>
            </a:r>
            <a:r>
              <a:rPr lang="en-GB"/>
              <a:t> Ola 2 </a:t>
            </a:r>
            <a:r>
              <a:rPr lang="en-GB" err="1"/>
              <a:t>por</a:t>
            </a:r>
            <a:r>
              <a:rPr lang="en-GB"/>
              <a:t> </a:t>
            </a:r>
            <a:r>
              <a:rPr lang="en-GB" err="1"/>
              <a:t>los</a:t>
            </a:r>
            <a:r>
              <a:rPr lang="en-GB"/>
              <a:t> 51 Barrios </a:t>
            </a:r>
          </a:p>
        </p:txBody>
      </p:sp>
      <p:sp>
        <p:nvSpPr>
          <p:cNvPr id="8" name="TextBox 7">
            <a:extLst>
              <a:ext uri="{FF2B5EF4-FFF2-40B4-BE49-F238E27FC236}">
                <a16:creationId xmlns:a16="http://schemas.microsoft.com/office/drawing/2014/main" id="{7491C259-3D55-1D4C-9B37-32C561C94812}"/>
              </a:ext>
            </a:extLst>
          </p:cNvPr>
          <p:cNvSpPr txBox="1"/>
          <p:nvPr/>
        </p:nvSpPr>
        <p:spPr>
          <a:xfrm>
            <a:off x="649357" y="1378226"/>
            <a:ext cx="3525078" cy="646331"/>
          </a:xfrm>
          <a:prstGeom prst="rect">
            <a:avLst/>
          </a:prstGeom>
          <a:noFill/>
          <a:ln>
            <a:solidFill>
              <a:schemeClr val="tx1"/>
            </a:solidFill>
          </a:ln>
        </p:spPr>
        <p:txBody>
          <a:bodyPr wrap="square" rtlCol="0">
            <a:spAutoFit/>
          </a:bodyPr>
          <a:lstStyle/>
          <a:p>
            <a:pPr marL="285750" indent="-285750">
              <a:buFont typeface="Arial" panose="020B0604020202020204" pitchFamily="34" charset="0"/>
              <a:buChar char="•"/>
            </a:pPr>
            <a:r>
              <a:rPr lang="en-GB"/>
              <a:t>Percentage de personas que </a:t>
            </a:r>
            <a:r>
              <a:rPr lang="en-GB" err="1"/>
              <a:t>salen</a:t>
            </a:r>
            <a:r>
              <a:rPr lang="en-GB"/>
              <a:t> del barrio</a:t>
            </a:r>
          </a:p>
        </p:txBody>
      </p:sp>
      <p:sp>
        <p:nvSpPr>
          <p:cNvPr id="9" name="Date Placeholder 8">
            <a:extLst>
              <a:ext uri="{FF2B5EF4-FFF2-40B4-BE49-F238E27FC236}">
                <a16:creationId xmlns:a16="http://schemas.microsoft.com/office/drawing/2014/main" id="{93465B48-B35D-CF49-8916-73203294FD2C}"/>
              </a:ext>
            </a:extLst>
          </p:cNvPr>
          <p:cNvSpPr>
            <a:spLocks noGrp="1"/>
          </p:cNvSpPr>
          <p:nvPr>
            <p:ph type="dt" sz="half" idx="10"/>
          </p:nvPr>
        </p:nvSpPr>
        <p:spPr/>
        <p:txBody>
          <a:bodyPr/>
          <a:lstStyle/>
          <a:p>
            <a:fld id="{2C14B601-541F-BF41-AF1B-EB678F7F506A}" type="datetime1">
              <a:rPr lang="es-ES_tradnl" smtClean="0"/>
              <a:t>21/1/21</a:t>
            </a:fld>
            <a:endParaRPr lang="en-GB"/>
          </a:p>
        </p:txBody>
      </p:sp>
      <p:sp>
        <p:nvSpPr>
          <p:cNvPr id="10" name="Slide Number Placeholder 9">
            <a:extLst>
              <a:ext uri="{FF2B5EF4-FFF2-40B4-BE49-F238E27FC236}">
                <a16:creationId xmlns:a16="http://schemas.microsoft.com/office/drawing/2014/main" id="{CCCF1F99-DBBD-2741-A737-20D87AC1881D}"/>
              </a:ext>
            </a:extLst>
          </p:cNvPr>
          <p:cNvSpPr>
            <a:spLocks noGrp="1"/>
          </p:cNvSpPr>
          <p:nvPr>
            <p:ph type="sldNum" sz="quarter" idx="12"/>
          </p:nvPr>
        </p:nvSpPr>
        <p:spPr/>
        <p:txBody>
          <a:bodyPr/>
          <a:lstStyle/>
          <a:p>
            <a:fld id="{0C22590F-F6AF-D74B-B13A-178593BD78DD}" type="slidenum">
              <a:rPr lang="en-GB" smtClean="0"/>
              <a:t>7</a:t>
            </a:fld>
            <a:endParaRPr lang="en-GB"/>
          </a:p>
        </p:txBody>
      </p:sp>
      <p:pic>
        <p:nvPicPr>
          <p:cNvPr id="5" name="Picture 4">
            <a:extLst>
              <a:ext uri="{FF2B5EF4-FFF2-40B4-BE49-F238E27FC236}">
                <a16:creationId xmlns:a16="http://schemas.microsoft.com/office/drawing/2014/main" id="{C7789881-0DBA-784C-98DF-42D08C354A8E}"/>
              </a:ext>
            </a:extLst>
          </p:cNvPr>
          <p:cNvPicPr>
            <a:picLocks noChangeAspect="1"/>
          </p:cNvPicPr>
          <p:nvPr/>
        </p:nvPicPr>
        <p:blipFill>
          <a:blip r:embed="rId2"/>
          <a:stretch>
            <a:fillRect/>
          </a:stretch>
        </p:blipFill>
        <p:spPr>
          <a:xfrm>
            <a:off x="4402759" y="1065212"/>
            <a:ext cx="6540500" cy="5473700"/>
          </a:xfrm>
          <a:prstGeom prst="rect">
            <a:avLst/>
          </a:prstGeom>
        </p:spPr>
      </p:pic>
      <p:sp>
        <p:nvSpPr>
          <p:cNvPr id="7" name="TextBox 6">
            <a:extLst>
              <a:ext uri="{FF2B5EF4-FFF2-40B4-BE49-F238E27FC236}">
                <a16:creationId xmlns:a16="http://schemas.microsoft.com/office/drawing/2014/main" id="{5948EBAE-F22B-5641-8F13-69A011DD037F}"/>
              </a:ext>
            </a:extLst>
          </p:cNvPr>
          <p:cNvSpPr txBox="1"/>
          <p:nvPr/>
        </p:nvSpPr>
        <p:spPr>
          <a:xfrm>
            <a:off x="1113183" y="3869634"/>
            <a:ext cx="2468217" cy="369332"/>
          </a:xfrm>
          <a:prstGeom prst="rect">
            <a:avLst/>
          </a:prstGeom>
          <a:noFill/>
          <a:ln>
            <a:solidFill>
              <a:schemeClr val="tx1"/>
            </a:solidFill>
          </a:ln>
        </p:spPr>
        <p:txBody>
          <a:bodyPr wrap="square" rtlCol="0">
            <a:spAutoFit/>
          </a:bodyPr>
          <a:lstStyle/>
          <a:p>
            <a:r>
              <a:rPr lang="en-GB"/>
              <a:t>No correlation observed</a:t>
            </a:r>
          </a:p>
        </p:txBody>
      </p:sp>
    </p:spTree>
    <p:extLst>
      <p:ext uri="{BB962C8B-B14F-4D97-AF65-F5344CB8AC3E}">
        <p14:creationId xmlns:p14="http://schemas.microsoft.com/office/powerpoint/2010/main" val="3270116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F583BA-E296-4548-8407-E372151B5401}"/>
              </a:ext>
            </a:extLst>
          </p:cNvPr>
          <p:cNvSpPr>
            <a:spLocks noGrp="1"/>
          </p:cNvSpPr>
          <p:nvPr>
            <p:ph type="title"/>
          </p:nvPr>
        </p:nvSpPr>
        <p:spPr>
          <a:xfrm>
            <a:off x="838200" y="192847"/>
            <a:ext cx="10515600" cy="708302"/>
          </a:xfrm>
        </p:spPr>
        <p:txBody>
          <a:bodyPr/>
          <a:lstStyle/>
          <a:p>
            <a:pPr algn="ctr"/>
            <a:r>
              <a:rPr lang="en-GB" err="1"/>
              <a:t>Datos</a:t>
            </a:r>
            <a:r>
              <a:rPr lang="en-GB"/>
              <a:t> Ola 2 </a:t>
            </a:r>
            <a:r>
              <a:rPr lang="en-GB" err="1"/>
              <a:t>por</a:t>
            </a:r>
            <a:r>
              <a:rPr lang="en-GB"/>
              <a:t> </a:t>
            </a:r>
            <a:r>
              <a:rPr lang="en-GB" err="1"/>
              <a:t>los</a:t>
            </a:r>
            <a:r>
              <a:rPr lang="en-GB"/>
              <a:t> 51 Barrios </a:t>
            </a:r>
          </a:p>
        </p:txBody>
      </p:sp>
      <p:sp>
        <p:nvSpPr>
          <p:cNvPr id="8" name="TextBox 7">
            <a:extLst>
              <a:ext uri="{FF2B5EF4-FFF2-40B4-BE49-F238E27FC236}">
                <a16:creationId xmlns:a16="http://schemas.microsoft.com/office/drawing/2014/main" id="{7491C259-3D55-1D4C-9B37-32C561C94812}"/>
              </a:ext>
            </a:extLst>
          </p:cNvPr>
          <p:cNvSpPr txBox="1"/>
          <p:nvPr/>
        </p:nvSpPr>
        <p:spPr>
          <a:xfrm>
            <a:off x="556592" y="1412757"/>
            <a:ext cx="3776869" cy="1477328"/>
          </a:xfrm>
          <a:prstGeom prst="rect">
            <a:avLst/>
          </a:prstGeom>
          <a:noFill/>
          <a:ln>
            <a:solidFill>
              <a:schemeClr val="tx1"/>
            </a:solidFill>
          </a:ln>
        </p:spPr>
        <p:txBody>
          <a:bodyPr wrap="square" rtlCol="0">
            <a:spAutoFit/>
          </a:bodyPr>
          <a:lstStyle/>
          <a:p>
            <a:pPr marL="285750" indent="-285750">
              <a:buFont typeface="Arial" panose="020B0604020202020204" pitchFamily="34" charset="0"/>
              <a:buChar char="•"/>
            </a:pPr>
            <a:r>
              <a:rPr lang="en-GB"/>
              <a:t>Percentage de personas que </a:t>
            </a:r>
            <a:r>
              <a:rPr lang="en-GB" err="1"/>
              <a:t>salen</a:t>
            </a:r>
            <a:r>
              <a:rPr lang="en-GB"/>
              <a:t> del barrio vs </a:t>
            </a:r>
            <a:r>
              <a:rPr lang="en-GB" err="1"/>
              <a:t>densidad</a:t>
            </a:r>
            <a:r>
              <a:rPr lang="en-GB"/>
              <a:t> de </a:t>
            </a:r>
            <a:r>
              <a:rPr lang="en-GB" err="1"/>
              <a:t>població</a:t>
            </a:r>
            <a:endParaRPr lang="en-GB"/>
          </a:p>
          <a:p>
            <a:pPr marL="285750" indent="-285750">
              <a:buFont typeface="Arial" panose="020B0604020202020204" pitchFamily="34" charset="0"/>
              <a:buChar char="•"/>
            </a:pPr>
            <a:r>
              <a:rPr lang="en-GB" err="1"/>
              <a:t>Normalizadas</a:t>
            </a:r>
            <a:r>
              <a:rPr lang="en-GB"/>
              <a:t> a </a:t>
            </a:r>
            <a:r>
              <a:rPr lang="en-GB" err="1"/>
              <a:t>los</a:t>
            </a:r>
            <a:r>
              <a:rPr lang="en-GB"/>
              <a:t> </a:t>
            </a:r>
            <a:r>
              <a:rPr lang="en-GB" err="1"/>
              <a:t>promedios</a:t>
            </a:r>
            <a:r>
              <a:rPr lang="en-GB"/>
              <a:t>:</a:t>
            </a:r>
          </a:p>
          <a:p>
            <a:r>
              <a:rPr lang="es-ES"/>
              <a:t>     mean </a:t>
            </a:r>
            <a:r>
              <a:rPr lang="es-ES" err="1"/>
              <a:t>percentage</a:t>
            </a:r>
            <a:r>
              <a:rPr lang="es-ES"/>
              <a:t> = 10.3%</a:t>
            </a:r>
          </a:p>
          <a:p>
            <a:r>
              <a:rPr lang="es-ES"/>
              <a:t>     incidencia media 100k = 818</a:t>
            </a:r>
            <a:endParaRPr lang="en-GB"/>
          </a:p>
        </p:txBody>
      </p:sp>
      <p:sp>
        <p:nvSpPr>
          <p:cNvPr id="9" name="Date Placeholder 8">
            <a:extLst>
              <a:ext uri="{FF2B5EF4-FFF2-40B4-BE49-F238E27FC236}">
                <a16:creationId xmlns:a16="http://schemas.microsoft.com/office/drawing/2014/main" id="{93465B48-B35D-CF49-8916-73203294FD2C}"/>
              </a:ext>
            </a:extLst>
          </p:cNvPr>
          <p:cNvSpPr>
            <a:spLocks noGrp="1"/>
          </p:cNvSpPr>
          <p:nvPr>
            <p:ph type="dt" sz="half" idx="10"/>
          </p:nvPr>
        </p:nvSpPr>
        <p:spPr/>
        <p:txBody>
          <a:bodyPr/>
          <a:lstStyle/>
          <a:p>
            <a:fld id="{2C14B601-541F-BF41-AF1B-EB678F7F506A}" type="datetime1">
              <a:rPr lang="es-ES_tradnl" smtClean="0"/>
              <a:t>19/1/21</a:t>
            </a:fld>
            <a:endParaRPr lang="en-GB"/>
          </a:p>
        </p:txBody>
      </p:sp>
      <p:sp>
        <p:nvSpPr>
          <p:cNvPr id="10" name="Slide Number Placeholder 9">
            <a:extLst>
              <a:ext uri="{FF2B5EF4-FFF2-40B4-BE49-F238E27FC236}">
                <a16:creationId xmlns:a16="http://schemas.microsoft.com/office/drawing/2014/main" id="{CCCF1F99-DBBD-2741-A737-20D87AC1881D}"/>
              </a:ext>
            </a:extLst>
          </p:cNvPr>
          <p:cNvSpPr>
            <a:spLocks noGrp="1"/>
          </p:cNvSpPr>
          <p:nvPr>
            <p:ph type="sldNum" sz="quarter" idx="12"/>
          </p:nvPr>
        </p:nvSpPr>
        <p:spPr/>
        <p:txBody>
          <a:bodyPr/>
          <a:lstStyle/>
          <a:p>
            <a:fld id="{0C22590F-F6AF-D74B-B13A-178593BD78DD}" type="slidenum">
              <a:rPr lang="en-GB" smtClean="0"/>
              <a:t>8</a:t>
            </a:fld>
            <a:endParaRPr lang="en-GB"/>
          </a:p>
        </p:txBody>
      </p:sp>
      <p:sp>
        <p:nvSpPr>
          <p:cNvPr id="5" name="TextBox 4">
            <a:extLst>
              <a:ext uri="{FF2B5EF4-FFF2-40B4-BE49-F238E27FC236}">
                <a16:creationId xmlns:a16="http://schemas.microsoft.com/office/drawing/2014/main" id="{86953300-AC4E-0240-A369-AD0B8C6A4F70}"/>
              </a:ext>
            </a:extLst>
          </p:cNvPr>
          <p:cNvSpPr txBox="1"/>
          <p:nvPr/>
        </p:nvSpPr>
        <p:spPr>
          <a:xfrm>
            <a:off x="1113183" y="3869634"/>
            <a:ext cx="2468217" cy="369332"/>
          </a:xfrm>
          <a:prstGeom prst="rect">
            <a:avLst/>
          </a:prstGeom>
          <a:noFill/>
          <a:ln>
            <a:solidFill>
              <a:schemeClr val="tx1"/>
            </a:solidFill>
          </a:ln>
        </p:spPr>
        <p:txBody>
          <a:bodyPr wrap="square" rtlCol="0">
            <a:spAutoFit/>
          </a:bodyPr>
          <a:lstStyle/>
          <a:p>
            <a:r>
              <a:rPr lang="en-GB"/>
              <a:t>No correlation observed</a:t>
            </a:r>
          </a:p>
        </p:txBody>
      </p:sp>
      <p:pic>
        <p:nvPicPr>
          <p:cNvPr id="6" name="Picture 5">
            <a:extLst>
              <a:ext uri="{FF2B5EF4-FFF2-40B4-BE49-F238E27FC236}">
                <a16:creationId xmlns:a16="http://schemas.microsoft.com/office/drawing/2014/main" id="{CC25EA8A-E3C6-9246-BAA0-05DB8791479E}"/>
              </a:ext>
            </a:extLst>
          </p:cNvPr>
          <p:cNvPicPr>
            <a:picLocks noChangeAspect="1"/>
          </p:cNvPicPr>
          <p:nvPr/>
        </p:nvPicPr>
        <p:blipFill>
          <a:blip r:embed="rId2"/>
          <a:stretch>
            <a:fillRect/>
          </a:stretch>
        </p:blipFill>
        <p:spPr>
          <a:xfrm>
            <a:off x="5474798" y="1912591"/>
            <a:ext cx="6271603" cy="3914085"/>
          </a:xfrm>
          <a:prstGeom prst="rect">
            <a:avLst/>
          </a:prstGeom>
        </p:spPr>
      </p:pic>
    </p:spTree>
    <p:extLst>
      <p:ext uri="{BB962C8B-B14F-4D97-AF65-F5344CB8AC3E}">
        <p14:creationId xmlns:p14="http://schemas.microsoft.com/office/powerpoint/2010/main" val="9087206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FA84BD-3943-C44D-BB5C-263D89264EF6}"/>
              </a:ext>
            </a:extLst>
          </p:cNvPr>
          <p:cNvSpPr>
            <a:spLocks noGrp="1"/>
          </p:cNvSpPr>
          <p:nvPr>
            <p:ph type="title"/>
          </p:nvPr>
        </p:nvSpPr>
        <p:spPr>
          <a:xfrm>
            <a:off x="644769" y="365126"/>
            <a:ext cx="11136923" cy="534988"/>
          </a:xfrm>
        </p:spPr>
        <p:txBody>
          <a:bodyPr>
            <a:normAutofit fontScale="90000"/>
          </a:bodyPr>
          <a:lstStyle/>
          <a:p>
            <a:r>
              <a:rPr lang="en-GB" err="1"/>
              <a:t>Perfil</a:t>
            </a:r>
            <a:r>
              <a:rPr lang="en-GB"/>
              <a:t> </a:t>
            </a:r>
            <a:r>
              <a:rPr lang="en-GB" err="1"/>
              <a:t>sexo</a:t>
            </a:r>
            <a:r>
              <a:rPr lang="en-GB"/>
              <a:t> y </a:t>
            </a:r>
            <a:r>
              <a:rPr lang="en-GB" err="1"/>
              <a:t>edad</a:t>
            </a:r>
            <a:r>
              <a:rPr lang="en-GB"/>
              <a:t> de </a:t>
            </a:r>
            <a:r>
              <a:rPr lang="en-GB" err="1"/>
              <a:t>los</a:t>
            </a:r>
            <a:r>
              <a:rPr lang="en-GB"/>
              <a:t> </a:t>
            </a:r>
            <a:r>
              <a:rPr lang="en-GB" err="1"/>
              <a:t>diagnosticados</a:t>
            </a:r>
            <a:r>
              <a:rPr lang="en-GB"/>
              <a:t> </a:t>
            </a:r>
            <a:r>
              <a:rPr lang="en-GB" err="1"/>
              <a:t>en</a:t>
            </a:r>
            <a:r>
              <a:rPr lang="en-GB"/>
              <a:t> </a:t>
            </a:r>
            <a:r>
              <a:rPr lang="en-GB" err="1"/>
              <a:t>los</a:t>
            </a:r>
            <a:r>
              <a:rPr lang="en-GB"/>
              <a:t> </a:t>
            </a:r>
            <a:r>
              <a:rPr lang="en-GB" err="1"/>
              <a:t>datos</a:t>
            </a:r>
            <a:endParaRPr lang="en-GB"/>
          </a:p>
        </p:txBody>
      </p:sp>
      <p:sp>
        <p:nvSpPr>
          <p:cNvPr id="4" name="Date Placeholder 3">
            <a:extLst>
              <a:ext uri="{FF2B5EF4-FFF2-40B4-BE49-F238E27FC236}">
                <a16:creationId xmlns:a16="http://schemas.microsoft.com/office/drawing/2014/main" id="{9BB2C39C-7AF7-4642-A10B-1CEEA29F95B7}"/>
              </a:ext>
            </a:extLst>
          </p:cNvPr>
          <p:cNvSpPr>
            <a:spLocks noGrp="1"/>
          </p:cNvSpPr>
          <p:nvPr>
            <p:ph type="dt" sz="half" idx="10"/>
          </p:nvPr>
        </p:nvSpPr>
        <p:spPr/>
        <p:txBody>
          <a:bodyPr/>
          <a:lstStyle/>
          <a:p>
            <a:fld id="{DA17EB17-6199-CC43-898E-33BEA4383FD3}" type="datetime1">
              <a:rPr lang="es-ES_tradnl" smtClean="0"/>
              <a:t>19/1/21</a:t>
            </a:fld>
            <a:endParaRPr lang="en-GB"/>
          </a:p>
        </p:txBody>
      </p:sp>
      <p:sp>
        <p:nvSpPr>
          <p:cNvPr id="5" name="Slide Number Placeholder 4">
            <a:extLst>
              <a:ext uri="{FF2B5EF4-FFF2-40B4-BE49-F238E27FC236}">
                <a16:creationId xmlns:a16="http://schemas.microsoft.com/office/drawing/2014/main" id="{0C82BC57-FF8E-0D43-8C82-019CD6535014}"/>
              </a:ext>
            </a:extLst>
          </p:cNvPr>
          <p:cNvSpPr>
            <a:spLocks noGrp="1"/>
          </p:cNvSpPr>
          <p:nvPr>
            <p:ph type="sldNum" sz="quarter" idx="12"/>
          </p:nvPr>
        </p:nvSpPr>
        <p:spPr/>
        <p:txBody>
          <a:bodyPr/>
          <a:lstStyle/>
          <a:p>
            <a:fld id="{0C22590F-F6AF-D74B-B13A-178593BD78DD}" type="slidenum">
              <a:rPr lang="en-GB" smtClean="0"/>
              <a:t>9</a:t>
            </a:fld>
            <a:endParaRPr lang="en-GB"/>
          </a:p>
        </p:txBody>
      </p:sp>
      <p:pic>
        <p:nvPicPr>
          <p:cNvPr id="7" name="Picture 6">
            <a:extLst>
              <a:ext uri="{FF2B5EF4-FFF2-40B4-BE49-F238E27FC236}">
                <a16:creationId xmlns:a16="http://schemas.microsoft.com/office/drawing/2014/main" id="{17CA0965-5EF4-8746-9006-CE6D348C125F}"/>
              </a:ext>
            </a:extLst>
          </p:cNvPr>
          <p:cNvPicPr>
            <a:picLocks noChangeAspect="1"/>
          </p:cNvPicPr>
          <p:nvPr/>
        </p:nvPicPr>
        <p:blipFill>
          <a:blip r:embed="rId2"/>
          <a:stretch>
            <a:fillRect/>
          </a:stretch>
        </p:blipFill>
        <p:spPr>
          <a:xfrm>
            <a:off x="0" y="1800224"/>
            <a:ext cx="5994080" cy="4556126"/>
          </a:xfrm>
          <a:prstGeom prst="rect">
            <a:avLst/>
          </a:prstGeom>
          <a:ln>
            <a:solidFill>
              <a:schemeClr val="accent1">
                <a:lumMod val="60000"/>
                <a:lumOff val="40000"/>
              </a:schemeClr>
            </a:solidFill>
          </a:ln>
        </p:spPr>
      </p:pic>
      <p:pic>
        <p:nvPicPr>
          <p:cNvPr id="9" name="Picture 8">
            <a:extLst>
              <a:ext uri="{FF2B5EF4-FFF2-40B4-BE49-F238E27FC236}">
                <a16:creationId xmlns:a16="http://schemas.microsoft.com/office/drawing/2014/main" id="{32A5B233-99AA-7E48-88F5-4CBD13822413}"/>
              </a:ext>
            </a:extLst>
          </p:cNvPr>
          <p:cNvPicPr>
            <a:picLocks noChangeAspect="1"/>
          </p:cNvPicPr>
          <p:nvPr/>
        </p:nvPicPr>
        <p:blipFill>
          <a:blip r:embed="rId3"/>
          <a:stretch>
            <a:fillRect/>
          </a:stretch>
        </p:blipFill>
        <p:spPr>
          <a:xfrm>
            <a:off x="6216495" y="1800224"/>
            <a:ext cx="5860066" cy="4556125"/>
          </a:xfrm>
          <a:prstGeom prst="rect">
            <a:avLst/>
          </a:prstGeom>
          <a:ln>
            <a:solidFill>
              <a:schemeClr val="accent1">
                <a:lumMod val="60000"/>
                <a:lumOff val="40000"/>
              </a:schemeClr>
            </a:solidFill>
          </a:ln>
        </p:spPr>
      </p:pic>
      <p:sp>
        <p:nvSpPr>
          <p:cNvPr id="10" name="TextBox 9">
            <a:extLst>
              <a:ext uri="{FF2B5EF4-FFF2-40B4-BE49-F238E27FC236}">
                <a16:creationId xmlns:a16="http://schemas.microsoft.com/office/drawing/2014/main" id="{8CC509CD-719E-1542-BD6C-E393893408DA}"/>
              </a:ext>
            </a:extLst>
          </p:cNvPr>
          <p:cNvSpPr txBox="1"/>
          <p:nvPr/>
        </p:nvSpPr>
        <p:spPr>
          <a:xfrm>
            <a:off x="1243013" y="1057275"/>
            <a:ext cx="3057525" cy="369332"/>
          </a:xfrm>
          <a:prstGeom prst="rect">
            <a:avLst/>
          </a:prstGeom>
          <a:noFill/>
        </p:spPr>
        <p:txBody>
          <a:bodyPr wrap="square" rtlCol="0">
            <a:spAutoFit/>
          </a:bodyPr>
          <a:lstStyle/>
          <a:p>
            <a:pPr algn="ctr"/>
            <a:r>
              <a:rPr lang="en-GB"/>
              <a:t>Ola 1 : hasta 21/062020</a:t>
            </a:r>
          </a:p>
        </p:txBody>
      </p:sp>
      <p:sp>
        <p:nvSpPr>
          <p:cNvPr id="11" name="TextBox 10">
            <a:extLst>
              <a:ext uri="{FF2B5EF4-FFF2-40B4-BE49-F238E27FC236}">
                <a16:creationId xmlns:a16="http://schemas.microsoft.com/office/drawing/2014/main" id="{6A11D14B-5B0C-7B46-ACFD-807585063350}"/>
              </a:ext>
            </a:extLst>
          </p:cNvPr>
          <p:cNvSpPr txBox="1"/>
          <p:nvPr/>
        </p:nvSpPr>
        <p:spPr>
          <a:xfrm>
            <a:off x="7081837" y="1057275"/>
            <a:ext cx="4005263" cy="369332"/>
          </a:xfrm>
          <a:prstGeom prst="rect">
            <a:avLst/>
          </a:prstGeom>
          <a:noFill/>
        </p:spPr>
        <p:txBody>
          <a:bodyPr wrap="square" rtlCol="0">
            <a:spAutoFit/>
          </a:bodyPr>
          <a:lstStyle/>
          <a:p>
            <a:pPr algn="ctr"/>
            <a:r>
              <a:rPr lang="en-GB"/>
              <a:t>Ola 2 : del 21/06/2020 hasta 15/12/2020</a:t>
            </a:r>
          </a:p>
        </p:txBody>
      </p:sp>
    </p:spTree>
    <p:extLst>
      <p:ext uri="{BB962C8B-B14F-4D97-AF65-F5344CB8AC3E}">
        <p14:creationId xmlns:p14="http://schemas.microsoft.com/office/powerpoint/2010/main" val="285415616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9131</TotalTime>
  <Words>1092</Words>
  <Application>Microsoft Macintosh PowerPoint</Application>
  <PresentationFormat>Widescreen</PresentationFormat>
  <Paragraphs>171</Paragraphs>
  <Slides>23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vt:lpstr>
      <vt:lpstr>Calibri</vt:lpstr>
      <vt:lpstr>Calibri Light</vt:lpstr>
      <vt:lpstr>Office Theme</vt:lpstr>
      <vt:lpstr>Datos segunda Ola vs información censal del CED</vt:lpstr>
      <vt:lpstr>Datos Ola 2 por los 51 Barrios </vt:lpstr>
      <vt:lpstr>Datos censo por los 51 Barrios </vt:lpstr>
      <vt:lpstr>Datos Ola 2 por los 51 Barrios </vt:lpstr>
      <vt:lpstr>PowerPoint Presentation</vt:lpstr>
      <vt:lpstr>Datos Ola 2 por los 51 Barrios </vt:lpstr>
      <vt:lpstr>Datos Ola 2 por los 51 Barrios </vt:lpstr>
      <vt:lpstr>Datos Ola 2 por los 51 Barrios </vt:lpstr>
      <vt:lpstr>Perfil sexo y edad de los diagnosticados en los datos</vt:lpstr>
      <vt:lpstr>Perfil sexo y edad de los diagnosticados en los datos</vt:lpstr>
      <vt:lpstr>Current characteristics of diagnosed in the simulation</vt:lpstr>
      <vt:lpstr>Distributions normalized to mean</vt:lpstr>
      <vt:lpstr>Studying correlations of simulation (0.1% configuration ) with intrinsic properties of the census</vt:lpstr>
      <vt:lpstr>Studying correlations of data with intrinsic properties of the census</vt:lpstr>
      <vt:lpstr>Studying correlations of simulation (0.1% configuration ) with data</vt:lpstr>
      <vt:lpstr>Studying correlations of simulation (0.1% configuration ) with intrinsic properties of the census</vt:lpstr>
      <vt:lpstr>Correlations of simulation with population density: what is its origin?</vt:lpstr>
      <vt:lpstr>Correlations of simulation with population density: what is its origin?</vt:lpstr>
      <vt:lpstr>Correlations of data with census characteristics</vt:lpstr>
      <vt:lpstr>Correlations of simulation diagnosed with census characteristics</vt:lpstr>
      <vt:lpstr>Correlations of simulation infectious with census characteristics</vt:lpstr>
      <vt:lpstr>Sanity check info censo 2011 and more recent (2019)</vt:lpstr>
      <vt:lpstr>To-do list</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Datos segunda Ola</dc:title>
  <dc:creator>Martine Bosman</dc:creator>
  <cp:lastModifiedBy>Martine Bosman</cp:lastModifiedBy>
  <cp:revision>53</cp:revision>
  <dcterms:created xsi:type="dcterms:W3CDTF">2021-01-15T18:12:10Z</dcterms:created>
  <dcterms:modified xsi:type="dcterms:W3CDTF">2021-01-22T18:34:56Z</dcterms:modified>
</cp:coreProperties>
</file>